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notesSlides/notesSlide1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4"/>
  </p:notesMasterIdLst>
  <p:handoutMasterIdLst>
    <p:handoutMasterId r:id="rId55"/>
  </p:handoutMasterIdLst>
  <p:sldIdLst>
    <p:sldId id="1528" r:id="rId5"/>
    <p:sldId id="1534" r:id="rId6"/>
    <p:sldId id="1519" r:id="rId7"/>
    <p:sldId id="1538" r:id="rId8"/>
    <p:sldId id="1539" r:id="rId9"/>
    <p:sldId id="1540" r:id="rId10"/>
    <p:sldId id="1541" r:id="rId11"/>
    <p:sldId id="1542" r:id="rId12"/>
    <p:sldId id="1543" r:id="rId13"/>
    <p:sldId id="1544" r:id="rId14"/>
    <p:sldId id="1545" r:id="rId15"/>
    <p:sldId id="1546" r:id="rId16"/>
    <p:sldId id="1547" r:id="rId17"/>
    <p:sldId id="1537" r:id="rId18"/>
    <p:sldId id="1550" r:id="rId19"/>
    <p:sldId id="1583" r:id="rId20"/>
    <p:sldId id="1551" r:id="rId21"/>
    <p:sldId id="1552" r:id="rId22"/>
    <p:sldId id="1553" r:id="rId23"/>
    <p:sldId id="1554" r:id="rId24"/>
    <p:sldId id="1555" r:id="rId25"/>
    <p:sldId id="1559" r:id="rId26"/>
    <p:sldId id="1556" r:id="rId27"/>
    <p:sldId id="1558" r:id="rId28"/>
    <p:sldId id="1560" r:id="rId29"/>
    <p:sldId id="1562" r:id="rId30"/>
    <p:sldId id="1563" r:id="rId31"/>
    <p:sldId id="1564" r:id="rId32"/>
    <p:sldId id="1561" r:id="rId33"/>
    <p:sldId id="1565" r:id="rId34"/>
    <p:sldId id="1566" r:id="rId35"/>
    <p:sldId id="1569" r:id="rId36"/>
    <p:sldId id="1567" r:id="rId37"/>
    <p:sldId id="1570" r:id="rId38"/>
    <p:sldId id="1571" r:id="rId39"/>
    <p:sldId id="1568" r:id="rId40"/>
    <p:sldId id="1574" r:id="rId41"/>
    <p:sldId id="1572" r:id="rId42"/>
    <p:sldId id="1576" r:id="rId43"/>
    <p:sldId id="1575" r:id="rId44"/>
    <p:sldId id="1573" r:id="rId45"/>
    <p:sldId id="1578" r:id="rId46"/>
    <p:sldId id="1579" r:id="rId47"/>
    <p:sldId id="1584" r:id="rId48"/>
    <p:sldId id="1581" r:id="rId49"/>
    <p:sldId id="1580" r:id="rId50"/>
    <p:sldId id="1582" r:id="rId51"/>
    <p:sldId id="1536" r:id="rId52"/>
    <p:sldId id="1535"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6DC2E9"/>
    <a:srgbClr val="00BCF2"/>
    <a:srgbClr val="FFFFFF"/>
    <a:srgbClr val="525252"/>
    <a:srgbClr val="EAEAEA"/>
    <a:srgbClr val="E81123"/>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3" autoAdjust="0"/>
    <p:restoredTop sz="95382" autoAdjust="0"/>
  </p:normalViewPr>
  <p:slideViewPr>
    <p:cSldViewPr>
      <p:cViewPr varScale="1">
        <p:scale>
          <a:sx n="69" d="100"/>
          <a:sy n="69" d="100"/>
        </p:scale>
        <p:origin x="1008"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Critical Bulletins</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2</c:v>
                </c:pt>
              </c:numCache>
            </c:numRef>
          </c:val>
          <c:extLst>
            <c:ext xmlns:c16="http://schemas.microsoft.com/office/drawing/2014/chart" uri="{C3380CC4-5D6E-409C-BE32-E72D297353CC}">
              <c16:uniqueId val="{00000000-D95E-49E5-B337-AB945E5EA1DD}"/>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8</c:v>
                </c:pt>
              </c:numCache>
            </c:numRef>
          </c:val>
          <c:extLst>
            <c:ext xmlns:c16="http://schemas.microsoft.com/office/drawing/2014/chart" uri="{C3380CC4-5D6E-409C-BE32-E72D297353CC}">
              <c16:uniqueId val="{00000001-D95E-49E5-B337-AB945E5EA1DD}"/>
            </c:ext>
          </c:extLst>
        </c:ser>
        <c:ser>
          <c:idx val="2"/>
          <c:order val="2"/>
          <c:tx>
            <c:strRef>
              <c:f>Sheet1!$D$1</c:f>
              <c:strCache>
                <c:ptCount val="1"/>
                <c:pt idx="0">
                  <c:v>Full Server</c:v>
                </c:pt>
              </c:strCache>
            </c:strRef>
          </c:tx>
          <c:spPr>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Sheet1!$D$2</c:f>
              <c:numCache>
                <c:formatCode>General</c:formatCode>
                <c:ptCount val="1"/>
                <c:pt idx="0">
                  <c:v>23</c:v>
                </c:pt>
              </c:numCache>
            </c:numRef>
          </c:val>
          <c:extLst>
            <c:ext xmlns:c16="http://schemas.microsoft.com/office/drawing/2014/chart" uri="{C3380CC4-5D6E-409C-BE32-E72D297353CC}">
              <c16:uniqueId val="{00000002-D95E-49E5-B337-AB945E5EA1DD}"/>
            </c:ext>
          </c:extLst>
        </c:ser>
        <c:dLbls>
          <c:showLegendKey val="0"/>
          <c:showVal val="0"/>
          <c:showCatName val="0"/>
          <c:showSerName val="0"/>
          <c:showPercent val="0"/>
          <c:showBubbleSize val="0"/>
        </c:dLbls>
        <c:gapWidth val="100"/>
        <c:overlap val="-24"/>
        <c:axId val="351214944"/>
        <c:axId val="351220928"/>
      </c:barChart>
      <c:catAx>
        <c:axId val="3512149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51220928"/>
        <c:crosses val="autoZero"/>
        <c:auto val="1"/>
        <c:lblAlgn val="ctr"/>
        <c:lblOffset val="100"/>
        <c:noMultiLvlLbl val="0"/>
      </c:catAx>
      <c:valAx>
        <c:axId val="3512209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512149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Setup Time (sec)</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DF73-421E-AE01-B1E156038AF0}"/>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300</c:v>
                </c:pt>
              </c:numCache>
            </c:numRef>
          </c:val>
          <c:extLst>
            <c:ext xmlns:c16="http://schemas.microsoft.com/office/drawing/2014/chart" uri="{C3380CC4-5D6E-409C-BE32-E72D297353CC}">
              <c16:uniqueId val="{00000001-DF73-421E-AE01-B1E156038AF0}"/>
            </c:ext>
          </c:extLst>
        </c:ser>
        <c:dLbls>
          <c:showLegendKey val="0"/>
          <c:showVal val="0"/>
          <c:showCatName val="0"/>
          <c:showSerName val="0"/>
          <c:showPercent val="0"/>
          <c:showBubbleSize val="0"/>
        </c:dLbls>
        <c:gapWidth val="100"/>
        <c:overlap val="-24"/>
        <c:axId val="386063792"/>
        <c:axId val="386059440"/>
      </c:barChart>
      <c:catAx>
        <c:axId val="3860637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59440"/>
        <c:crosses val="autoZero"/>
        <c:auto val="1"/>
        <c:lblAlgn val="ctr"/>
        <c:lblOffset val="100"/>
        <c:noMultiLvlLbl val="0"/>
      </c:catAx>
      <c:valAx>
        <c:axId val="38605944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637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a:t>Disk Footprint (GB)</a:t>
            </a:r>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0.29199999999999998</c:v>
                </c:pt>
              </c:numCache>
            </c:numRef>
          </c:val>
          <c:extLst>
            <c:ext xmlns:c16="http://schemas.microsoft.com/office/drawing/2014/chart" uri="{C3380CC4-5D6E-409C-BE32-E72D297353CC}">
              <c16:uniqueId val="{00000000-99FF-4137-B18A-58A0A16E0CE0}"/>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4.84</c:v>
                </c:pt>
              </c:numCache>
            </c:numRef>
          </c:val>
          <c:extLst>
            <c:ext xmlns:c16="http://schemas.microsoft.com/office/drawing/2014/chart" uri="{C3380CC4-5D6E-409C-BE32-E72D297353CC}">
              <c16:uniqueId val="{00000001-99FF-4137-B18A-58A0A16E0CE0}"/>
            </c:ext>
          </c:extLst>
        </c:ser>
        <c:dLbls>
          <c:showLegendKey val="0"/>
          <c:showVal val="0"/>
          <c:showCatName val="0"/>
          <c:showSerName val="0"/>
          <c:showPercent val="0"/>
          <c:showBubbleSize val="0"/>
        </c:dLbls>
        <c:gapWidth val="100"/>
        <c:overlap val="-24"/>
        <c:axId val="386056720"/>
        <c:axId val="386058352"/>
      </c:barChart>
      <c:catAx>
        <c:axId val="38605672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58352"/>
        <c:crosses val="autoZero"/>
        <c:auto val="1"/>
        <c:lblAlgn val="ctr"/>
        <c:lblOffset val="100"/>
        <c:noMultiLvlLbl val="0"/>
      </c:catAx>
      <c:valAx>
        <c:axId val="38605835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567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VHD Size (GB</a:t>
            </a:r>
            <a:r>
              <a:rPr lang="en-US" b="0" dirty="0"/>
              <a:t>)</a:t>
            </a:r>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0.31</c:v>
                </c:pt>
              </c:numCache>
            </c:numRef>
          </c:val>
          <c:extLst>
            <c:ext xmlns:c16="http://schemas.microsoft.com/office/drawing/2014/chart" uri="{C3380CC4-5D6E-409C-BE32-E72D297353CC}">
              <c16:uniqueId val="{00000000-289E-41F1-B953-78FC0143800B}"/>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6.3</c:v>
                </c:pt>
              </c:numCache>
            </c:numRef>
          </c:val>
          <c:extLst>
            <c:ext xmlns:c16="http://schemas.microsoft.com/office/drawing/2014/chart" uri="{C3380CC4-5D6E-409C-BE32-E72D297353CC}">
              <c16:uniqueId val="{00000001-289E-41F1-B953-78FC0143800B}"/>
            </c:ext>
          </c:extLst>
        </c:ser>
        <c:dLbls>
          <c:showLegendKey val="0"/>
          <c:showVal val="0"/>
          <c:showCatName val="0"/>
          <c:showSerName val="0"/>
          <c:showPercent val="0"/>
          <c:showBubbleSize val="0"/>
        </c:dLbls>
        <c:gapWidth val="100"/>
        <c:overlap val="-24"/>
        <c:axId val="386482752"/>
        <c:axId val="386476768"/>
      </c:barChart>
      <c:catAx>
        <c:axId val="3864827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476768"/>
        <c:crosses val="autoZero"/>
        <c:auto val="1"/>
        <c:lblAlgn val="ctr"/>
        <c:lblOffset val="100"/>
        <c:noMultiLvlLbl val="0"/>
      </c:catAx>
      <c:valAx>
        <c:axId val="3864767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4827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Important Bulletins</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9</c:v>
                </c:pt>
              </c:numCache>
            </c:numRef>
          </c:val>
          <c:extLst>
            <c:ext xmlns:c16="http://schemas.microsoft.com/office/drawing/2014/chart" uri="{C3380CC4-5D6E-409C-BE32-E72D297353CC}">
              <c16:uniqueId val="{00000000-AC43-43CA-A4C1-7D47147752EE}"/>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23</c:v>
                </c:pt>
              </c:numCache>
            </c:numRef>
          </c:val>
          <c:extLst>
            <c:ext xmlns:c16="http://schemas.microsoft.com/office/drawing/2014/chart" uri="{C3380CC4-5D6E-409C-BE32-E72D297353CC}">
              <c16:uniqueId val="{00000001-AC43-43CA-A4C1-7D47147752EE}"/>
            </c:ext>
          </c:extLst>
        </c:ser>
        <c:ser>
          <c:idx val="2"/>
          <c:order val="2"/>
          <c:tx>
            <c:strRef>
              <c:f>Sheet1!$D$1</c:f>
              <c:strCache>
                <c:ptCount val="1"/>
                <c:pt idx="0">
                  <c:v>Full Server</c:v>
                </c:pt>
              </c:strCache>
            </c:strRef>
          </c:tx>
          <c:spPr>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Sheet1!$D$2</c:f>
              <c:numCache>
                <c:formatCode>General</c:formatCode>
                <c:ptCount val="1"/>
                <c:pt idx="0">
                  <c:v>26</c:v>
                </c:pt>
              </c:numCache>
            </c:numRef>
          </c:val>
          <c:extLst>
            <c:ext xmlns:c16="http://schemas.microsoft.com/office/drawing/2014/chart" uri="{C3380CC4-5D6E-409C-BE32-E72D297353CC}">
              <c16:uniqueId val="{00000002-AC43-43CA-A4C1-7D47147752EE}"/>
            </c:ext>
          </c:extLst>
        </c:ser>
        <c:dLbls>
          <c:showLegendKey val="0"/>
          <c:showVal val="0"/>
          <c:showCatName val="0"/>
          <c:showSerName val="0"/>
          <c:showPercent val="0"/>
          <c:showBubbleSize val="0"/>
        </c:dLbls>
        <c:gapWidth val="100"/>
        <c:overlap val="-24"/>
        <c:axId val="351216576"/>
        <c:axId val="351219840"/>
      </c:barChart>
      <c:catAx>
        <c:axId val="3512165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51219840"/>
        <c:crosses val="autoZero"/>
        <c:auto val="1"/>
        <c:lblAlgn val="ctr"/>
        <c:lblOffset val="100"/>
        <c:noMultiLvlLbl val="0"/>
      </c:catAx>
      <c:valAx>
        <c:axId val="35121984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512165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Number of  Reboots</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3</c:v>
                </c:pt>
              </c:numCache>
            </c:numRef>
          </c:val>
          <c:extLst>
            <c:ext xmlns:c16="http://schemas.microsoft.com/office/drawing/2014/chart" uri="{C3380CC4-5D6E-409C-BE32-E72D297353CC}">
              <c16:uniqueId val="{00000000-C421-4FC3-A358-BD66DC4E2E04}"/>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6</c:v>
                </c:pt>
              </c:numCache>
            </c:numRef>
          </c:val>
          <c:extLst>
            <c:ext xmlns:c16="http://schemas.microsoft.com/office/drawing/2014/chart" uri="{C3380CC4-5D6E-409C-BE32-E72D297353CC}">
              <c16:uniqueId val="{00000001-C421-4FC3-A358-BD66DC4E2E04}"/>
            </c:ext>
          </c:extLst>
        </c:ser>
        <c:ser>
          <c:idx val="2"/>
          <c:order val="2"/>
          <c:tx>
            <c:strRef>
              <c:f>Sheet1!$D$1</c:f>
              <c:strCache>
                <c:ptCount val="1"/>
                <c:pt idx="0">
                  <c:v>Full Server</c:v>
                </c:pt>
              </c:strCache>
            </c:strRef>
          </c:tx>
          <c:spPr>
            <a:solidFill>
              <a:schemeClr val="accent3">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Sheet1!$D$2</c:f>
              <c:numCache>
                <c:formatCode>General</c:formatCode>
                <c:ptCount val="1"/>
                <c:pt idx="0">
                  <c:v>11</c:v>
                </c:pt>
              </c:numCache>
            </c:numRef>
          </c:val>
          <c:extLst>
            <c:ext xmlns:c16="http://schemas.microsoft.com/office/drawing/2014/chart" uri="{C3380CC4-5D6E-409C-BE32-E72D297353CC}">
              <c16:uniqueId val="{00000002-C421-4FC3-A358-BD66DC4E2E04}"/>
            </c:ext>
          </c:extLst>
        </c:ser>
        <c:dLbls>
          <c:showLegendKey val="0"/>
          <c:showVal val="0"/>
          <c:showCatName val="0"/>
          <c:showSerName val="0"/>
          <c:showPercent val="0"/>
          <c:showBubbleSize val="0"/>
        </c:dLbls>
        <c:gapWidth val="100"/>
        <c:overlap val="-24"/>
        <c:axId val="351206784"/>
        <c:axId val="351207328"/>
      </c:barChart>
      <c:catAx>
        <c:axId val="3512067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51207328"/>
        <c:crosses val="autoZero"/>
        <c:auto val="1"/>
        <c:lblAlgn val="ctr"/>
        <c:lblOffset val="100"/>
        <c:noMultiLvlLbl val="0"/>
      </c:catAx>
      <c:valAx>
        <c:axId val="3512073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512067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Ports open</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12</c:v>
                </c:pt>
              </c:numCache>
            </c:numRef>
          </c:val>
          <c:extLst>
            <c:ext xmlns:c16="http://schemas.microsoft.com/office/drawing/2014/chart" uri="{C3380CC4-5D6E-409C-BE32-E72D297353CC}">
              <c16:uniqueId val="{00000000-BA6C-4B24-9AC2-66297F99C08B}"/>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31</c:v>
                </c:pt>
              </c:numCache>
            </c:numRef>
          </c:val>
          <c:extLst>
            <c:ext xmlns:c16="http://schemas.microsoft.com/office/drawing/2014/chart" uri="{C3380CC4-5D6E-409C-BE32-E72D297353CC}">
              <c16:uniqueId val="{00000001-BA6C-4B24-9AC2-66297F99C08B}"/>
            </c:ext>
          </c:extLst>
        </c:ser>
        <c:dLbls>
          <c:showLegendKey val="0"/>
          <c:showVal val="0"/>
          <c:showCatName val="0"/>
          <c:showSerName val="0"/>
          <c:showPercent val="0"/>
          <c:showBubbleSize val="0"/>
        </c:dLbls>
        <c:gapWidth val="100"/>
        <c:overlap val="-24"/>
        <c:axId val="295700784"/>
        <c:axId val="295708400"/>
      </c:barChart>
      <c:catAx>
        <c:axId val="2957007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295708400"/>
        <c:crosses val="autoZero"/>
        <c:auto val="1"/>
        <c:lblAlgn val="ctr"/>
        <c:lblOffset val="100"/>
        <c:noMultiLvlLbl val="0"/>
      </c:catAx>
      <c:valAx>
        <c:axId val="29570840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2957007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Services</a:t>
            </a:r>
            <a:r>
              <a:rPr lang="en-US" b="0" baseline="0" dirty="0" smtClean="0"/>
              <a:t> running</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22</c:v>
                </c:pt>
              </c:numCache>
            </c:numRef>
          </c:val>
          <c:extLst>
            <c:ext xmlns:c16="http://schemas.microsoft.com/office/drawing/2014/chart" uri="{C3380CC4-5D6E-409C-BE32-E72D297353CC}">
              <c16:uniqueId val="{00000000-4048-4C8F-B456-9683FE54DBCD}"/>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46</c:v>
                </c:pt>
              </c:numCache>
            </c:numRef>
          </c:val>
          <c:extLst>
            <c:ext xmlns:c16="http://schemas.microsoft.com/office/drawing/2014/chart" uri="{C3380CC4-5D6E-409C-BE32-E72D297353CC}">
              <c16:uniqueId val="{00000001-4048-4C8F-B456-9683FE54DBCD}"/>
            </c:ext>
          </c:extLst>
        </c:ser>
        <c:dLbls>
          <c:showLegendKey val="0"/>
          <c:showVal val="0"/>
          <c:showCatName val="0"/>
          <c:showSerName val="0"/>
          <c:showPercent val="0"/>
          <c:showBubbleSize val="0"/>
        </c:dLbls>
        <c:gapWidth val="100"/>
        <c:overlap val="-24"/>
        <c:axId val="386059984"/>
        <c:axId val="386064336"/>
      </c:barChart>
      <c:catAx>
        <c:axId val="3860599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64336"/>
        <c:crosses val="autoZero"/>
        <c:auto val="1"/>
        <c:lblAlgn val="ctr"/>
        <c:lblOffset val="100"/>
        <c:noMultiLvlLbl val="0"/>
      </c:catAx>
      <c:valAx>
        <c:axId val="38606433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599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Drivers</a:t>
            </a:r>
            <a:r>
              <a:rPr lang="en-US" b="0" baseline="0" dirty="0" smtClean="0"/>
              <a:t> loaded</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73</c:v>
                </c:pt>
              </c:numCache>
            </c:numRef>
          </c:val>
          <c:extLst>
            <c:ext xmlns:c16="http://schemas.microsoft.com/office/drawing/2014/chart" uri="{C3380CC4-5D6E-409C-BE32-E72D297353CC}">
              <c16:uniqueId val="{00000000-F63B-41E7-914D-15CA2B09AF77}"/>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98</c:v>
                </c:pt>
              </c:numCache>
            </c:numRef>
          </c:val>
          <c:extLst>
            <c:ext xmlns:c16="http://schemas.microsoft.com/office/drawing/2014/chart" uri="{C3380CC4-5D6E-409C-BE32-E72D297353CC}">
              <c16:uniqueId val="{00000001-F63B-41E7-914D-15CA2B09AF77}"/>
            </c:ext>
          </c:extLst>
        </c:ser>
        <c:dLbls>
          <c:showLegendKey val="0"/>
          <c:showVal val="0"/>
          <c:showCatName val="0"/>
          <c:showSerName val="0"/>
          <c:showPercent val="0"/>
          <c:showBubbleSize val="0"/>
        </c:dLbls>
        <c:gapWidth val="100"/>
        <c:overlap val="-24"/>
        <c:axId val="386061072"/>
        <c:axId val="386057808"/>
      </c:barChart>
      <c:catAx>
        <c:axId val="38606107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57808"/>
        <c:crosses val="autoZero"/>
        <c:auto val="1"/>
        <c:lblAlgn val="ctr"/>
        <c:lblOffset val="100"/>
        <c:noMultiLvlLbl val="0"/>
      </c:catAx>
      <c:valAx>
        <c:axId val="3860578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610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Boot IO (MB)</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150</c:v>
                </c:pt>
              </c:numCache>
            </c:numRef>
          </c:val>
          <c:extLst>
            <c:ext xmlns:c16="http://schemas.microsoft.com/office/drawing/2014/chart" uri="{C3380CC4-5D6E-409C-BE32-E72D297353CC}">
              <c16:uniqueId val="{00000000-425D-465E-8573-E30CAB202F89}"/>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255</c:v>
                </c:pt>
              </c:numCache>
            </c:numRef>
          </c:val>
          <c:extLst>
            <c:ext xmlns:c16="http://schemas.microsoft.com/office/drawing/2014/chart" uri="{C3380CC4-5D6E-409C-BE32-E72D297353CC}">
              <c16:uniqueId val="{00000001-425D-465E-8573-E30CAB202F89}"/>
            </c:ext>
          </c:extLst>
        </c:ser>
        <c:dLbls>
          <c:showLegendKey val="0"/>
          <c:showVal val="0"/>
          <c:showCatName val="0"/>
          <c:showSerName val="0"/>
          <c:showPercent val="0"/>
          <c:showBubbleSize val="0"/>
        </c:dLbls>
        <c:gapWidth val="100"/>
        <c:overlap val="-24"/>
        <c:axId val="386054000"/>
        <c:axId val="386052368"/>
      </c:barChart>
      <c:catAx>
        <c:axId val="3860540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52368"/>
        <c:crosses val="autoZero"/>
        <c:auto val="1"/>
        <c:lblAlgn val="ctr"/>
        <c:lblOffset val="100"/>
        <c:noMultiLvlLbl val="0"/>
      </c:catAx>
      <c:valAx>
        <c:axId val="3860523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54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a:t>Process Count</a:t>
            </a:r>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21</c:v>
                </c:pt>
              </c:numCache>
            </c:numRef>
          </c:val>
          <c:extLst>
            <c:ext xmlns:c16="http://schemas.microsoft.com/office/drawing/2014/chart" uri="{C3380CC4-5D6E-409C-BE32-E72D297353CC}">
              <c16:uniqueId val="{00000000-243C-4ABC-8E4E-A5D98DA380ED}"/>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26</c:v>
                </c:pt>
              </c:numCache>
            </c:numRef>
          </c:val>
          <c:extLst>
            <c:ext xmlns:c16="http://schemas.microsoft.com/office/drawing/2014/chart" uri="{C3380CC4-5D6E-409C-BE32-E72D297353CC}">
              <c16:uniqueId val="{00000001-243C-4ABC-8E4E-A5D98DA380ED}"/>
            </c:ext>
          </c:extLst>
        </c:ser>
        <c:dLbls>
          <c:showLegendKey val="0"/>
          <c:showVal val="0"/>
          <c:showCatName val="0"/>
          <c:showSerName val="0"/>
          <c:showPercent val="0"/>
          <c:showBubbleSize val="0"/>
        </c:dLbls>
        <c:gapWidth val="100"/>
        <c:overlap val="-24"/>
        <c:axId val="386062704"/>
        <c:axId val="386065424"/>
      </c:barChart>
      <c:catAx>
        <c:axId val="3860627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65424"/>
        <c:crosses val="autoZero"/>
        <c:auto val="1"/>
        <c:lblAlgn val="ctr"/>
        <c:lblOffset val="100"/>
        <c:noMultiLvlLbl val="0"/>
      </c:catAx>
      <c:valAx>
        <c:axId val="38606542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627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Kernel memory in use (MB)</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barChart>
        <c:barDir val="col"/>
        <c:grouping val="clustered"/>
        <c:varyColors val="0"/>
        <c:ser>
          <c:idx val="0"/>
          <c:order val="0"/>
          <c:tx>
            <c:strRef>
              <c:f>Sheet1!$B$1</c:f>
              <c:strCache>
                <c:ptCount val="1"/>
                <c:pt idx="0">
                  <c:v>Nano Server</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Sheet1!$B$2</c:f>
              <c:numCache>
                <c:formatCode>General</c:formatCode>
                <c:ptCount val="1"/>
                <c:pt idx="0">
                  <c:v>61</c:v>
                </c:pt>
              </c:numCache>
            </c:numRef>
          </c:val>
          <c:extLst>
            <c:ext xmlns:c16="http://schemas.microsoft.com/office/drawing/2014/chart" uri="{C3380CC4-5D6E-409C-BE32-E72D297353CC}">
              <c16:uniqueId val="{00000000-B346-4F28-9863-5AD91F93AC2F}"/>
            </c:ext>
          </c:extLst>
        </c:ser>
        <c:ser>
          <c:idx val="1"/>
          <c:order val="1"/>
          <c:tx>
            <c:strRef>
              <c:f>Sheet1!$C$1</c:f>
              <c:strCache>
                <c:ptCount val="1"/>
                <c:pt idx="0">
                  <c:v>Server Core</c:v>
                </c:pt>
              </c:strCache>
            </c:strRef>
          </c:tx>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c:f>
              <c:numCache>
                <c:formatCode>General</c:formatCode>
                <c:ptCount val="1"/>
              </c:numCache>
            </c:numRef>
          </c:cat>
          <c:val>
            <c:numRef>
              <c:f>Sheet1!$C$2</c:f>
              <c:numCache>
                <c:formatCode>General</c:formatCode>
                <c:ptCount val="1"/>
                <c:pt idx="0">
                  <c:v>139</c:v>
                </c:pt>
              </c:numCache>
            </c:numRef>
          </c:val>
          <c:extLst>
            <c:ext xmlns:c16="http://schemas.microsoft.com/office/drawing/2014/chart" uri="{C3380CC4-5D6E-409C-BE32-E72D297353CC}">
              <c16:uniqueId val="{00000001-B346-4F28-9863-5AD91F93AC2F}"/>
            </c:ext>
          </c:extLst>
        </c:ser>
        <c:dLbls>
          <c:showLegendKey val="0"/>
          <c:showVal val="0"/>
          <c:showCatName val="0"/>
          <c:showSerName val="0"/>
          <c:showPercent val="0"/>
          <c:showBubbleSize val="0"/>
        </c:dLbls>
        <c:gapWidth val="100"/>
        <c:overlap val="-24"/>
        <c:axId val="386063248"/>
        <c:axId val="386065968"/>
      </c:barChart>
      <c:catAx>
        <c:axId val="3860632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65968"/>
        <c:crosses val="autoZero"/>
        <c:auto val="1"/>
        <c:lblAlgn val="ctr"/>
        <c:lblOffset val="100"/>
        <c:noMultiLvlLbl val="0"/>
      </c:catAx>
      <c:valAx>
        <c:axId val="3860659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3860632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7:27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7:27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7:27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12</a:t>
            </a:fld>
            <a:endParaRPr lang="en-US" sz="1200">
              <a:solidFill>
                <a:srgbClr val="000000"/>
              </a:solidFill>
              <a:latin typeface="Arial" charset="0"/>
            </a:endParaRPr>
          </a:p>
        </p:txBody>
      </p:sp>
    </p:spTree>
    <p:extLst>
      <p:ext uri="{BB962C8B-B14F-4D97-AF65-F5344CB8AC3E}">
        <p14:creationId xmlns:p14="http://schemas.microsoft.com/office/powerpoint/2010/main" val="198639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13</a:t>
            </a:fld>
            <a:endParaRPr lang="en-US" sz="1200">
              <a:solidFill>
                <a:srgbClr val="000000"/>
              </a:solidFill>
              <a:latin typeface="Arial" charset="0"/>
            </a:endParaRPr>
          </a:p>
        </p:txBody>
      </p:sp>
    </p:spTree>
    <p:extLst>
      <p:ext uri="{BB962C8B-B14F-4D97-AF65-F5344CB8AC3E}">
        <p14:creationId xmlns:p14="http://schemas.microsoft.com/office/powerpoint/2010/main" val="4227298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759853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15</a:t>
            </a:fld>
            <a:endParaRPr lang="en-US" sz="1200">
              <a:solidFill>
                <a:srgbClr val="000000"/>
              </a:solidFill>
              <a:latin typeface="Arial" charset="0"/>
            </a:endParaRPr>
          </a:p>
        </p:txBody>
      </p:sp>
    </p:spTree>
    <p:extLst>
      <p:ext uri="{BB962C8B-B14F-4D97-AF65-F5344CB8AC3E}">
        <p14:creationId xmlns:p14="http://schemas.microsoft.com/office/powerpoint/2010/main" val="639245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16</a:t>
            </a:fld>
            <a:endParaRPr lang="en-US" sz="1200">
              <a:solidFill>
                <a:srgbClr val="000000"/>
              </a:solidFill>
              <a:latin typeface="Arial" charset="0"/>
            </a:endParaRPr>
          </a:p>
        </p:txBody>
      </p:sp>
    </p:spTree>
    <p:extLst>
      <p:ext uri="{BB962C8B-B14F-4D97-AF65-F5344CB8AC3E}">
        <p14:creationId xmlns:p14="http://schemas.microsoft.com/office/powerpoint/2010/main" val="1447839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313017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18</a:t>
            </a:fld>
            <a:endParaRPr lang="en-US" sz="1200">
              <a:solidFill>
                <a:srgbClr val="000000"/>
              </a:solidFill>
              <a:latin typeface="Arial" charset="0"/>
            </a:endParaRPr>
          </a:p>
        </p:txBody>
      </p:sp>
    </p:spTree>
    <p:extLst>
      <p:ext uri="{BB962C8B-B14F-4D97-AF65-F5344CB8AC3E}">
        <p14:creationId xmlns:p14="http://schemas.microsoft.com/office/powerpoint/2010/main" val="1295433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19</a:t>
            </a:fld>
            <a:endParaRPr lang="en-US" sz="1200">
              <a:solidFill>
                <a:srgbClr val="000000"/>
              </a:solidFill>
              <a:latin typeface="Arial" charset="0"/>
            </a:endParaRPr>
          </a:p>
        </p:txBody>
      </p:sp>
    </p:spTree>
    <p:extLst>
      <p:ext uri="{BB962C8B-B14F-4D97-AF65-F5344CB8AC3E}">
        <p14:creationId xmlns:p14="http://schemas.microsoft.com/office/powerpoint/2010/main" val="1245546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9800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21</a:t>
            </a:fld>
            <a:endParaRPr lang="en-US" sz="1200">
              <a:solidFill>
                <a:srgbClr val="000000"/>
              </a:solidFill>
              <a:latin typeface="Arial" charset="0"/>
            </a:endParaRPr>
          </a:p>
        </p:txBody>
      </p:sp>
    </p:spTree>
    <p:extLst>
      <p:ext uri="{BB962C8B-B14F-4D97-AF65-F5344CB8AC3E}">
        <p14:creationId xmlns:p14="http://schemas.microsoft.com/office/powerpoint/2010/main" val="2608900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22</a:t>
            </a:fld>
            <a:endParaRPr lang="en-US" sz="1200">
              <a:solidFill>
                <a:srgbClr val="000000"/>
              </a:solidFill>
              <a:latin typeface="Arial" charset="0"/>
            </a:endParaRPr>
          </a:p>
        </p:txBody>
      </p:sp>
    </p:spTree>
    <p:extLst>
      <p:ext uri="{BB962C8B-B14F-4D97-AF65-F5344CB8AC3E}">
        <p14:creationId xmlns:p14="http://schemas.microsoft.com/office/powerpoint/2010/main" val="1544840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23</a:t>
            </a:fld>
            <a:endParaRPr lang="en-US" sz="1200">
              <a:solidFill>
                <a:srgbClr val="000000"/>
              </a:solidFill>
              <a:latin typeface="Arial" charset="0"/>
            </a:endParaRPr>
          </a:p>
        </p:txBody>
      </p:sp>
    </p:spTree>
    <p:extLst>
      <p:ext uri="{BB962C8B-B14F-4D97-AF65-F5344CB8AC3E}">
        <p14:creationId xmlns:p14="http://schemas.microsoft.com/office/powerpoint/2010/main" val="364127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24</a:t>
            </a:fld>
            <a:endParaRPr lang="en-US" sz="1200">
              <a:solidFill>
                <a:srgbClr val="000000"/>
              </a:solidFill>
              <a:latin typeface="Arial" charset="0"/>
            </a:endParaRPr>
          </a:p>
        </p:txBody>
      </p:sp>
    </p:spTree>
    <p:extLst>
      <p:ext uri="{BB962C8B-B14F-4D97-AF65-F5344CB8AC3E}">
        <p14:creationId xmlns:p14="http://schemas.microsoft.com/office/powerpoint/2010/main" val="995223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121592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26</a:t>
            </a:fld>
            <a:endParaRPr lang="en-US" sz="1200">
              <a:solidFill>
                <a:srgbClr val="000000"/>
              </a:solidFill>
              <a:latin typeface="Arial" charset="0"/>
            </a:endParaRPr>
          </a:p>
        </p:txBody>
      </p:sp>
    </p:spTree>
    <p:extLst>
      <p:ext uri="{BB962C8B-B14F-4D97-AF65-F5344CB8AC3E}">
        <p14:creationId xmlns:p14="http://schemas.microsoft.com/office/powerpoint/2010/main" val="3009135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27</a:t>
            </a:fld>
            <a:endParaRPr lang="en-US" sz="1200">
              <a:solidFill>
                <a:srgbClr val="000000"/>
              </a:solidFill>
              <a:latin typeface="Arial" charset="0"/>
            </a:endParaRPr>
          </a:p>
        </p:txBody>
      </p:sp>
    </p:spTree>
    <p:extLst>
      <p:ext uri="{BB962C8B-B14F-4D97-AF65-F5344CB8AC3E}">
        <p14:creationId xmlns:p14="http://schemas.microsoft.com/office/powerpoint/2010/main" val="2594449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28</a:t>
            </a:fld>
            <a:endParaRPr lang="en-US" sz="1200">
              <a:solidFill>
                <a:srgbClr val="000000"/>
              </a:solidFill>
              <a:latin typeface="Arial" charset="0"/>
            </a:endParaRPr>
          </a:p>
        </p:txBody>
      </p:sp>
    </p:spTree>
    <p:extLst>
      <p:ext uri="{BB962C8B-B14F-4D97-AF65-F5344CB8AC3E}">
        <p14:creationId xmlns:p14="http://schemas.microsoft.com/office/powerpoint/2010/main" val="2480347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56844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30</a:t>
            </a:fld>
            <a:endParaRPr lang="en-US" sz="1200">
              <a:solidFill>
                <a:srgbClr val="000000"/>
              </a:solidFill>
              <a:latin typeface="Arial" charset="0"/>
            </a:endParaRPr>
          </a:p>
        </p:txBody>
      </p:sp>
    </p:spTree>
    <p:extLst>
      <p:ext uri="{BB962C8B-B14F-4D97-AF65-F5344CB8AC3E}">
        <p14:creationId xmlns:p14="http://schemas.microsoft.com/office/powerpoint/2010/main" val="4256582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25654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4</a:t>
            </a:fld>
            <a:endParaRPr lang="en-US" sz="1200">
              <a:solidFill>
                <a:srgbClr val="000000"/>
              </a:solidFill>
              <a:latin typeface="Arial" charset="0"/>
            </a:endParaRPr>
          </a:p>
        </p:txBody>
      </p:sp>
    </p:spTree>
    <p:extLst>
      <p:ext uri="{BB962C8B-B14F-4D97-AF65-F5344CB8AC3E}">
        <p14:creationId xmlns:p14="http://schemas.microsoft.com/office/powerpoint/2010/main" val="2689613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32</a:t>
            </a:fld>
            <a:endParaRPr lang="en-US" sz="1200">
              <a:solidFill>
                <a:srgbClr val="000000"/>
              </a:solidFill>
              <a:latin typeface="Arial" charset="0"/>
            </a:endParaRPr>
          </a:p>
        </p:txBody>
      </p:sp>
    </p:spTree>
    <p:extLst>
      <p:ext uri="{BB962C8B-B14F-4D97-AF65-F5344CB8AC3E}">
        <p14:creationId xmlns:p14="http://schemas.microsoft.com/office/powerpoint/2010/main" val="145055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33</a:t>
            </a:fld>
            <a:endParaRPr lang="en-US" sz="1200">
              <a:solidFill>
                <a:srgbClr val="000000"/>
              </a:solidFill>
              <a:latin typeface="Arial" charset="0"/>
            </a:endParaRPr>
          </a:p>
        </p:txBody>
      </p:sp>
    </p:spTree>
    <p:extLst>
      <p:ext uri="{BB962C8B-B14F-4D97-AF65-F5344CB8AC3E}">
        <p14:creationId xmlns:p14="http://schemas.microsoft.com/office/powerpoint/2010/main" val="2879814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34</a:t>
            </a:fld>
            <a:endParaRPr lang="en-US" sz="1200">
              <a:solidFill>
                <a:srgbClr val="000000"/>
              </a:solidFill>
              <a:latin typeface="Arial" charset="0"/>
            </a:endParaRPr>
          </a:p>
        </p:txBody>
      </p:sp>
    </p:spTree>
    <p:extLst>
      <p:ext uri="{BB962C8B-B14F-4D97-AF65-F5344CB8AC3E}">
        <p14:creationId xmlns:p14="http://schemas.microsoft.com/office/powerpoint/2010/main" val="1031855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35</a:t>
            </a:fld>
            <a:endParaRPr lang="en-US" sz="1200">
              <a:solidFill>
                <a:srgbClr val="000000"/>
              </a:solidFill>
              <a:latin typeface="Arial" charset="0"/>
            </a:endParaRPr>
          </a:p>
        </p:txBody>
      </p:sp>
    </p:spTree>
    <p:extLst>
      <p:ext uri="{BB962C8B-B14F-4D97-AF65-F5344CB8AC3E}">
        <p14:creationId xmlns:p14="http://schemas.microsoft.com/office/powerpoint/2010/main" val="829883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36</a:t>
            </a:fld>
            <a:endParaRPr lang="en-US" sz="1200">
              <a:solidFill>
                <a:srgbClr val="000000"/>
              </a:solidFill>
              <a:latin typeface="Arial" charset="0"/>
            </a:endParaRPr>
          </a:p>
        </p:txBody>
      </p:sp>
    </p:spTree>
    <p:extLst>
      <p:ext uri="{BB962C8B-B14F-4D97-AF65-F5344CB8AC3E}">
        <p14:creationId xmlns:p14="http://schemas.microsoft.com/office/powerpoint/2010/main" val="2156851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905743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38</a:t>
            </a:fld>
            <a:endParaRPr lang="en-US" sz="1200">
              <a:solidFill>
                <a:srgbClr val="000000"/>
              </a:solidFill>
              <a:latin typeface="Arial" charset="0"/>
            </a:endParaRPr>
          </a:p>
        </p:txBody>
      </p:sp>
    </p:spTree>
    <p:extLst>
      <p:ext uri="{BB962C8B-B14F-4D97-AF65-F5344CB8AC3E}">
        <p14:creationId xmlns:p14="http://schemas.microsoft.com/office/powerpoint/2010/main" val="1205693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026800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40</a:t>
            </a:fld>
            <a:endParaRPr lang="en-US" sz="1200">
              <a:solidFill>
                <a:srgbClr val="000000"/>
              </a:solidFill>
              <a:latin typeface="Arial" charset="0"/>
            </a:endParaRPr>
          </a:p>
        </p:txBody>
      </p:sp>
    </p:spTree>
    <p:extLst>
      <p:ext uri="{BB962C8B-B14F-4D97-AF65-F5344CB8AC3E}">
        <p14:creationId xmlns:p14="http://schemas.microsoft.com/office/powerpoint/2010/main" val="347864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41</a:t>
            </a:fld>
            <a:endParaRPr lang="en-US" sz="1200">
              <a:solidFill>
                <a:srgbClr val="000000"/>
              </a:solidFill>
              <a:latin typeface="Arial" charset="0"/>
            </a:endParaRPr>
          </a:p>
        </p:txBody>
      </p:sp>
    </p:spTree>
    <p:extLst>
      <p:ext uri="{BB962C8B-B14F-4D97-AF65-F5344CB8AC3E}">
        <p14:creationId xmlns:p14="http://schemas.microsoft.com/office/powerpoint/2010/main" val="251935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022183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42</a:t>
            </a:fld>
            <a:endParaRPr lang="en-US" sz="1200">
              <a:solidFill>
                <a:srgbClr val="000000"/>
              </a:solidFill>
              <a:latin typeface="Arial" charset="0"/>
            </a:endParaRPr>
          </a:p>
        </p:txBody>
      </p:sp>
    </p:spTree>
    <p:extLst>
      <p:ext uri="{BB962C8B-B14F-4D97-AF65-F5344CB8AC3E}">
        <p14:creationId xmlns:p14="http://schemas.microsoft.com/office/powerpoint/2010/main" val="27219716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43</a:t>
            </a:fld>
            <a:endParaRPr lang="en-US" sz="1200">
              <a:solidFill>
                <a:srgbClr val="000000"/>
              </a:solidFill>
              <a:latin typeface="Arial" charset="0"/>
            </a:endParaRPr>
          </a:p>
        </p:txBody>
      </p:sp>
    </p:spTree>
    <p:extLst>
      <p:ext uri="{BB962C8B-B14F-4D97-AF65-F5344CB8AC3E}">
        <p14:creationId xmlns:p14="http://schemas.microsoft.com/office/powerpoint/2010/main" val="2641903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44</a:t>
            </a:fld>
            <a:endParaRPr lang="en-US" sz="1200">
              <a:solidFill>
                <a:srgbClr val="000000"/>
              </a:solidFill>
              <a:latin typeface="Arial" charset="0"/>
            </a:endParaRPr>
          </a:p>
        </p:txBody>
      </p:sp>
    </p:spTree>
    <p:extLst>
      <p:ext uri="{BB962C8B-B14F-4D97-AF65-F5344CB8AC3E}">
        <p14:creationId xmlns:p14="http://schemas.microsoft.com/office/powerpoint/2010/main" val="2946157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290104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46</a:t>
            </a:fld>
            <a:endParaRPr lang="en-US" sz="1200">
              <a:solidFill>
                <a:srgbClr val="000000"/>
              </a:solidFill>
              <a:latin typeface="Arial" charset="0"/>
            </a:endParaRPr>
          </a:p>
        </p:txBody>
      </p:sp>
    </p:spTree>
    <p:extLst>
      <p:ext uri="{BB962C8B-B14F-4D97-AF65-F5344CB8AC3E}">
        <p14:creationId xmlns:p14="http://schemas.microsoft.com/office/powerpoint/2010/main" val="2660071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7:28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115462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7</a:t>
            </a:fld>
            <a:endParaRPr lang="en-US" sz="1200">
              <a:solidFill>
                <a:srgbClr val="000000"/>
              </a:solidFill>
              <a:latin typeface="Arial" charset="0"/>
            </a:endParaRPr>
          </a:p>
        </p:txBody>
      </p:sp>
    </p:spTree>
    <p:extLst>
      <p:ext uri="{BB962C8B-B14F-4D97-AF65-F5344CB8AC3E}">
        <p14:creationId xmlns:p14="http://schemas.microsoft.com/office/powerpoint/2010/main" val="1299803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8</a:t>
            </a:fld>
            <a:endParaRPr lang="en-US" sz="1200">
              <a:solidFill>
                <a:srgbClr val="000000"/>
              </a:solidFill>
              <a:latin typeface="Arial" charset="0"/>
            </a:endParaRPr>
          </a:p>
        </p:txBody>
      </p:sp>
    </p:spTree>
    <p:extLst>
      <p:ext uri="{BB962C8B-B14F-4D97-AF65-F5344CB8AC3E}">
        <p14:creationId xmlns:p14="http://schemas.microsoft.com/office/powerpoint/2010/main" val="4062206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9</a:t>
            </a:fld>
            <a:endParaRPr lang="en-US" sz="1200">
              <a:solidFill>
                <a:srgbClr val="000000"/>
              </a:solidFill>
              <a:latin typeface="Arial" charset="0"/>
            </a:endParaRPr>
          </a:p>
        </p:txBody>
      </p:sp>
    </p:spTree>
    <p:extLst>
      <p:ext uri="{BB962C8B-B14F-4D97-AF65-F5344CB8AC3E}">
        <p14:creationId xmlns:p14="http://schemas.microsoft.com/office/powerpoint/2010/main" val="262496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10</a:t>
            </a:fld>
            <a:endParaRPr lang="en-US" sz="1200">
              <a:solidFill>
                <a:srgbClr val="000000"/>
              </a:solidFill>
              <a:latin typeface="Arial" charset="0"/>
            </a:endParaRPr>
          </a:p>
        </p:txBody>
      </p:sp>
    </p:spTree>
    <p:extLst>
      <p:ext uri="{BB962C8B-B14F-4D97-AF65-F5344CB8AC3E}">
        <p14:creationId xmlns:p14="http://schemas.microsoft.com/office/powerpoint/2010/main" val="190879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endParaRPr lang="en-US" dirty="0"/>
          </a:p>
        </p:txBody>
      </p:sp>
      <p:sp>
        <p:nvSpPr>
          <p:cNvPr id="49156" name="Slide Number Placeholder 3"/>
          <p:cNvSpPr txBox="1">
            <a:spLocks noGrp="1"/>
          </p:cNvSpPr>
          <p:nvPr/>
        </p:nvSpPr>
        <p:spPr bwMode="auto">
          <a:xfrm>
            <a:off x="3884613" y="8684926"/>
            <a:ext cx="2971800" cy="457513"/>
          </a:xfrm>
          <a:prstGeom prst="rect">
            <a:avLst/>
          </a:prstGeom>
          <a:noFill/>
          <a:ln w="9525">
            <a:noFill/>
            <a:miter lim="800000"/>
            <a:headEnd/>
            <a:tailEnd/>
          </a:ln>
        </p:spPr>
        <p:txBody>
          <a:bodyPr anchor="b"/>
          <a:lstStyle/>
          <a:p>
            <a:pPr algn="r"/>
            <a:fld id="{8335338B-6DF9-4A36-BA75-869E66AEE78A}" type="slidenum">
              <a:rPr lang="en-US" sz="1200">
                <a:solidFill>
                  <a:srgbClr val="000000"/>
                </a:solidFill>
                <a:latin typeface="Arial" charset="0"/>
              </a:rPr>
              <a:pPr algn="r"/>
              <a:t>11</a:t>
            </a:fld>
            <a:endParaRPr lang="en-US" sz="1200">
              <a:solidFill>
                <a:srgbClr val="000000"/>
              </a:solidFill>
              <a:latin typeface="Arial" charset="0"/>
            </a:endParaRPr>
          </a:p>
        </p:txBody>
      </p:sp>
    </p:spTree>
    <p:extLst>
      <p:ext uri="{BB962C8B-B14F-4D97-AF65-F5344CB8AC3E}">
        <p14:creationId xmlns:p14="http://schemas.microsoft.com/office/powerpoint/2010/main" val="89340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267728" y="6482889"/>
            <a:ext cx="2798207" cy="372394"/>
          </a:xfrm>
          <a:prstGeom prst="rect">
            <a:avLst/>
          </a:prstGeom>
        </p:spPr>
        <p:txBody>
          <a:bodyPr/>
          <a:lstStyle/>
          <a:p>
            <a:fld id="{5586B75A-687E-405C-8A0B-8D00578BA2C3}" type="datetimeFigureOut">
              <a:rPr lang="en-US" dirty="0"/>
              <a:pPr/>
              <a:t>10/4/2016</a:t>
            </a:fld>
            <a:endParaRPr lang="en-US" dirty="0"/>
          </a:p>
        </p:txBody>
      </p:sp>
      <p:sp>
        <p:nvSpPr>
          <p:cNvPr id="6" name="Footer Placeholder 5"/>
          <p:cNvSpPr>
            <a:spLocks noGrp="1"/>
          </p:cNvSpPr>
          <p:nvPr>
            <p:ph type="ftr" sz="quarter" idx="11"/>
          </p:nvPr>
        </p:nvSpPr>
        <p:spPr>
          <a:xfrm>
            <a:off x="3946856" y="6482889"/>
            <a:ext cx="6030055" cy="372394"/>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847372" y="6482889"/>
            <a:ext cx="1561625" cy="372394"/>
          </a:xfrm>
          <a:prstGeom prst="rect">
            <a:avLst/>
          </a:prstGeom>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1376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png"/><Relationship Id="rId7"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36.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1.xml"/><Relationship Id="rId4" Type="http://schemas.openxmlformats.org/officeDocument/2006/relationships/image" Target="../media/image1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31.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31.xml"/><Relationship Id="rId5" Type="http://schemas.microsoft.com/office/2007/relationships/hdphoto" Target="../media/hdphoto2.wdp"/><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1.xml"/><Relationship Id="rId5" Type="http://schemas.microsoft.com/office/2007/relationships/hdphoto" Target="../media/hdphoto2.wdp"/><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9.pn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em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a:t>
            </a:r>
            <a:r>
              <a:rPr lang="en-US" sz="3200" dirty="0" err="1">
                <a:solidFill>
                  <a:srgbClr val="FFFFFF"/>
                </a:solidFill>
              </a:rPr>
              <a:t>Mejoras</a:t>
            </a:r>
            <a:r>
              <a:rPr lang="en-US" sz="3200" dirty="0">
                <a:solidFill>
                  <a:srgbClr val="FFFFFF"/>
                </a:solidFill>
              </a:rPr>
              <a:t> </a:t>
            </a:r>
            <a:r>
              <a:rPr lang="en-US" sz="3200" dirty="0" err="1">
                <a:solidFill>
                  <a:srgbClr val="FFFFFF"/>
                </a:solidFill>
              </a:rPr>
              <a:t>en</a:t>
            </a:r>
            <a:r>
              <a:rPr lang="en-US" sz="3200" dirty="0">
                <a:solidFill>
                  <a:srgbClr val="FFFFFF"/>
                </a:solidFill>
              </a:rPr>
              <a:t> </a:t>
            </a:r>
            <a:r>
              <a:rPr lang="en-US" sz="3200" dirty="0" err="1">
                <a:solidFill>
                  <a:srgbClr val="FFFFFF"/>
                </a:solidFill>
              </a:rPr>
              <a:t>disponibiliad</a:t>
            </a:r>
            <a:r>
              <a:rPr lang="en-US" sz="3200" dirty="0">
                <a:solidFill>
                  <a:srgbClr val="FFFFFF"/>
                </a:solidFill>
              </a:rPr>
              <a:t> de </a:t>
            </a:r>
            <a:r>
              <a:rPr lang="en-US" sz="3200" dirty="0" err="1">
                <a:solidFill>
                  <a:srgbClr val="FFFFFF"/>
                </a:solidFill>
              </a:rPr>
              <a:t>Servicio</a:t>
            </a:r>
            <a:r>
              <a:rPr lang="en-US" sz="3200" dirty="0">
                <a:solidFill>
                  <a:srgbClr val="FFFFFF"/>
                </a:solidFill>
              </a:rPr>
              <a:t> </a:t>
            </a: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graphicFrame>
        <p:nvGraphicFramePr>
          <p:cNvPr id="19" name="Content Placeholder 5"/>
          <p:cNvGraphicFramePr>
            <a:graphicFrameLocks/>
          </p:cNvGraphicFramePr>
          <p:nvPr>
            <p:extLst/>
          </p:nvPr>
        </p:nvGraphicFramePr>
        <p:xfrm>
          <a:off x="4710852" y="1842307"/>
          <a:ext cx="3446917" cy="45263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ontent Placeholder 5"/>
          <p:cNvGraphicFramePr>
            <a:graphicFrameLocks/>
          </p:cNvGraphicFramePr>
          <p:nvPr>
            <p:extLst/>
          </p:nvPr>
        </p:nvGraphicFramePr>
        <p:xfrm>
          <a:off x="902722" y="1857110"/>
          <a:ext cx="3270503" cy="45263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ontent Placeholder 5"/>
          <p:cNvGraphicFramePr>
            <a:graphicFrameLocks/>
          </p:cNvGraphicFramePr>
          <p:nvPr>
            <p:extLst/>
          </p:nvPr>
        </p:nvGraphicFramePr>
        <p:xfrm>
          <a:off x="8575399" y="1831204"/>
          <a:ext cx="3106462" cy="4526310"/>
        </p:xfrm>
        <a:graphic>
          <a:graphicData uri="http://schemas.openxmlformats.org/drawingml/2006/chart">
            <c:chart xmlns:c="http://schemas.openxmlformats.org/drawingml/2006/chart" xmlns:r="http://schemas.openxmlformats.org/officeDocument/2006/relationships" r:id="rId6"/>
          </a:graphicData>
        </a:graphic>
      </p:graphicFrame>
      <p:sp>
        <p:nvSpPr>
          <p:cNvPr id="22" name="TextBox 21"/>
          <p:cNvSpPr txBox="1"/>
          <p:nvPr/>
        </p:nvSpPr>
        <p:spPr>
          <a:xfrm>
            <a:off x="7141379" y="2361115"/>
            <a:ext cx="455550" cy="389919"/>
          </a:xfrm>
          <a:prstGeom prst="rect">
            <a:avLst/>
          </a:prstGeom>
          <a:noFill/>
        </p:spPr>
        <p:txBody>
          <a:bodyPr wrap="none" rtlCol="0">
            <a:spAutoFit/>
          </a:bodyPr>
          <a:lstStyle/>
          <a:p>
            <a:pPr defTabSz="951304"/>
            <a:r>
              <a:rPr lang="en-US" sz="1873" dirty="0">
                <a:solidFill>
                  <a:srgbClr val="FFFFFF"/>
                </a:solidFill>
                <a:latin typeface="Segoe UI"/>
              </a:rPr>
              <a:t>23</a:t>
            </a:r>
          </a:p>
        </p:txBody>
      </p:sp>
      <p:sp>
        <p:nvSpPr>
          <p:cNvPr id="23" name="TextBox 22"/>
          <p:cNvSpPr txBox="1"/>
          <p:nvPr/>
        </p:nvSpPr>
        <p:spPr>
          <a:xfrm>
            <a:off x="6402780" y="4373815"/>
            <a:ext cx="323822" cy="389919"/>
          </a:xfrm>
          <a:prstGeom prst="rect">
            <a:avLst/>
          </a:prstGeom>
          <a:noFill/>
        </p:spPr>
        <p:txBody>
          <a:bodyPr wrap="none" rtlCol="0">
            <a:spAutoFit/>
          </a:bodyPr>
          <a:lstStyle/>
          <a:p>
            <a:pPr defTabSz="951304"/>
            <a:r>
              <a:rPr lang="en-US" sz="1873" dirty="0">
                <a:solidFill>
                  <a:srgbClr val="FFFFFF"/>
                </a:solidFill>
                <a:latin typeface="Segoe UI"/>
              </a:rPr>
              <a:t>8</a:t>
            </a:r>
          </a:p>
        </p:txBody>
      </p:sp>
      <p:sp>
        <p:nvSpPr>
          <p:cNvPr id="24" name="TextBox 23"/>
          <p:cNvSpPr txBox="1"/>
          <p:nvPr/>
        </p:nvSpPr>
        <p:spPr>
          <a:xfrm>
            <a:off x="5599331" y="5174989"/>
            <a:ext cx="323822" cy="389919"/>
          </a:xfrm>
          <a:prstGeom prst="rect">
            <a:avLst/>
          </a:prstGeom>
          <a:noFill/>
        </p:spPr>
        <p:txBody>
          <a:bodyPr wrap="none" rtlCol="0">
            <a:spAutoFit/>
          </a:bodyPr>
          <a:lstStyle/>
          <a:p>
            <a:pPr defTabSz="951304"/>
            <a:r>
              <a:rPr lang="en-US" sz="1873" dirty="0">
                <a:solidFill>
                  <a:srgbClr val="FFFFFF"/>
                </a:solidFill>
                <a:latin typeface="Segoe UI"/>
              </a:rPr>
              <a:t>2</a:t>
            </a:r>
          </a:p>
        </p:txBody>
      </p:sp>
      <p:sp>
        <p:nvSpPr>
          <p:cNvPr id="25" name="TextBox 24"/>
          <p:cNvSpPr txBox="1"/>
          <p:nvPr/>
        </p:nvSpPr>
        <p:spPr>
          <a:xfrm>
            <a:off x="1751912" y="4498152"/>
            <a:ext cx="323822" cy="389919"/>
          </a:xfrm>
          <a:prstGeom prst="rect">
            <a:avLst/>
          </a:prstGeom>
          <a:noFill/>
        </p:spPr>
        <p:txBody>
          <a:bodyPr wrap="none" rtlCol="0">
            <a:spAutoFit/>
          </a:bodyPr>
          <a:lstStyle/>
          <a:p>
            <a:pPr defTabSz="951304"/>
            <a:r>
              <a:rPr lang="en-US" sz="1873" dirty="0">
                <a:solidFill>
                  <a:srgbClr val="FFFFFF"/>
                </a:solidFill>
                <a:latin typeface="Segoe UI"/>
              </a:rPr>
              <a:t>9</a:t>
            </a:r>
          </a:p>
        </p:txBody>
      </p:sp>
      <p:sp>
        <p:nvSpPr>
          <p:cNvPr id="26" name="TextBox 25"/>
          <p:cNvSpPr txBox="1"/>
          <p:nvPr/>
        </p:nvSpPr>
        <p:spPr>
          <a:xfrm>
            <a:off x="2461686" y="3099247"/>
            <a:ext cx="455550" cy="389919"/>
          </a:xfrm>
          <a:prstGeom prst="rect">
            <a:avLst/>
          </a:prstGeom>
          <a:noFill/>
        </p:spPr>
        <p:txBody>
          <a:bodyPr wrap="none" rtlCol="0">
            <a:spAutoFit/>
          </a:bodyPr>
          <a:lstStyle/>
          <a:p>
            <a:pPr defTabSz="951304"/>
            <a:r>
              <a:rPr lang="en-US" sz="1873" dirty="0">
                <a:solidFill>
                  <a:srgbClr val="FFFFFF"/>
                </a:solidFill>
                <a:latin typeface="Segoe UI"/>
              </a:rPr>
              <a:t>23</a:t>
            </a:r>
          </a:p>
        </p:txBody>
      </p:sp>
      <p:sp>
        <p:nvSpPr>
          <p:cNvPr id="27" name="TextBox 26"/>
          <p:cNvSpPr txBox="1"/>
          <p:nvPr/>
        </p:nvSpPr>
        <p:spPr>
          <a:xfrm>
            <a:off x="3205299" y="2788379"/>
            <a:ext cx="455550" cy="389919"/>
          </a:xfrm>
          <a:prstGeom prst="rect">
            <a:avLst/>
          </a:prstGeom>
          <a:noFill/>
        </p:spPr>
        <p:txBody>
          <a:bodyPr wrap="none" rtlCol="0">
            <a:spAutoFit/>
          </a:bodyPr>
          <a:lstStyle/>
          <a:p>
            <a:pPr defTabSz="951304"/>
            <a:r>
              <a:rPr lang="en-US" sz="1873" dirty="0">
                <a:solidFill>
                  <a:srgbClr val="FFFFFF"/>
                </a:solidFill>
                <a:latin typeface="Segoe UI"/>
              </a:rPr>
              <a:t>26</a:t>
            </a:r>
          </a:p>
        </p:txBody>
      </p:sp>
      <p:sp>
        <p:nvSpPr>
          <p:cNvPr id="28" name="TextBox 27"/>
          <p:cNvSpPr txBox="1"/>
          <p:nvPr/>
        </p:nvSpPr>
        <p:spPr>
          <a:xfrm>
            <a:off x="10059674" y="3800034"/>
            <a:ext cx="323822" cy="389919"/>
          </a:xfrm>
          <a:prstGeom prst="rect">
            <a:avLst/>
          </a:prstGeom>
          <a:noFill/>
        </p:spPr>
        <p:txBody>
          <a:bodyPr wrap="none" rtlCol="0">
            <a:spAutoFit/>
          </a:bodyPr>
          <a:lstStyle/>
          <a:p>
            <a:pPr defTabSz="951304"/>
            <a:r>
              <a:rPr lang="en-US" sz="1873" dirty="0">
                <a:solidFill>
                  <a:srgbClr val="FFFFFF"/>
                </a:solidFill>
                <a:latin typeface="Segoe UI"/>
              </a:rPr>
              <a:t>6</a:t>
            </a:r>
          </a:p>
        </p:txBody>
      </p:sp>
      <p:sp>
        <p:nvSpPr>
          <p:cNvPr id="29" name="TextBox 28"/>
          <p:cNvSpPr txBox="1"/>
          <p:nvPr/>
        </p:nvSpPr>
        <p:spPr>
          <a:xfrm>
            <a:off x="10758638" y="2657755"/>
            <a:ext cx="455550" cy="389919"/>
          </a:xfrm>
          <a:prstGeom prst="rect">
            <a:avLst/>
          </a:prstGeom>
          <a:noFill/>
        </p:spPr>
        <p:txBody>
          <a:bodyPr wrap="none" rtlCol="0">
            <a:spAutoFit/>
          </a:bodyPr>
          <a:lstStyle/>
          <a:p>
            <a:pPr defTabSz="951304"/>
            <a:r>
              <a:rPr lang="en-US" sz="1873" dirty="0">
                <a:solidFill>
                  <a:srgbClr val="FFFFFF"/>
                </a:solidFill>
                <a:latin typeface="Segoe UI"/>
              </a:rPr>
              <a:t>11</a:t>
            </a:r>
          </a:p>
        </p:txBody>
      </p:sp>
      <p:sp>
        <p:nvSpPr>
          <p:cNvPr id="30" name="TextBox 29"/>
          <p:cNvSpPr txBox="1"/>
          <p:nvPr/>
        </p:nvSpPr>
        <p:spPr>
          <a:xfrm>
            <a:off x="9364311" y="4421769"/>
            <a:ext cx="323822" cy="389919"/>
          </a:xfrm>
          <a:prstGeom prst="rect">
            <a:avLst/>
          </a:prstGeom>
          <a:noFill/>
        </p:spPr>
        <p:txBody>
          <a:bodyPr wrap="none" rtlCol="0">
            <a:spAutoFit/>
          </a:bodyPr>
          <a:lstStyle/>
          <a:p>
            <a:pPr defTabSz="951304"/>
            <a:r>
              <a:rPr lang="en-US" sz="1873" dirty="0">
                <a:solidFill>
                  <a:srgbClr val="FFFFFF"/>
                </a:solidFill>
                <a:latin typeface="Segoe UI"/>
              </a:rPr>
              <a:t>3</a:t>
            </a:r>
          </a:p>
        </p:txBody>
      </p:sp>
      <p:sp>
        <p:nvSpPr>
          <p:cNvPr id="17" name="Text Placeholder 2"/>
          <p:cNvSpPr txBox="1">
            <a:spLocks/>
          </p:cNvSpPr>
          <p:nvPr/>
        </p:nvSpPr>
        <p:spPr>
          <a:xfrm>
            <a:off x="10714037" y="63883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25744774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a:t>
            </a:r>
            <a:r>
              <a:rPr lang="en-US" sz="3200" dirty="0" err="1">
                <a:solidFill>
                  <a:srgbClr val="FFFFFF"/>
                </a:solidFill>
              </a:rPr>
              <a:t>Mejoras</a:t>
            </a:r>
            <a:r>
              <a:rPr lang="en-US" sz="3200" dirty="0">
                <a:solidFill>
                  <a:srgbClr val="FFFFFF"/>
                </a:solidFill>
              </a:rPr>
              <a:t> de </a:t>
            </a:r>
            <a:r>
              <a:rPr lang="en-US" sz="3200" dirty="0" err="1">
                <a:solidFill>
                  <a:srgbClr val="FFFFFF"/>
                </a:solidFill>
              </a:rPr>
              <a:t>Seguridad</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graphicFrame>
        <p:nvGraphicFramePr>
          <p:cNvPr id="17" name="Content Placeholder 5"/>
          <p:cNvGraphicFramePr>
            <a:graphicFrameLocks/>
          </p:cNvGraphicFramePr>
          <p:nvPr>
            <p:extLst/>
          </p:nvPr>
        </p:nvGraphicFramePr>
        <p:xfrm>
          <a:off x="8674416" y="1857110"/>
          <a:ext cx="3446917" cy="45263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ontent Placeholder 5"/>
          <p:cNvGraphicFramePr>
            <a:graphicFrameLocks/>
          </p:cNvGraphicFramePr>
          <p:nvPr>
            <p:extLst/>
          </p:nvPr>
        </p:nvGraphicFramePr>
        <p:xfrm>
          <a:off x="4889483" y="1838383"/>
          <a:ext cx="3317584" cy="45263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1" name="Content Placeholder 9"/>
          <p:cNvGraphicFramePr>
            <a:graphicFrameLocks/>
          </p:cNvGraphicFramePr>
          <p:nvPr>
            <p:extLst/>
          </p:nvPr>
        </p:nvGraphicFramePr>
        <p:xfrm>
          <a:off x="1058155" y="1857110"/>
          <a:ext cx="3106640" cy="4526310"/>
        </p:xfrm>
        <a:graphic>
          <a:graphicData uri="http://schemas.openxmlformats.org/drawingml/2006/chart">
            <c:chart xmlns:c="http://schemas.openxmlformats.org/drawingml/2006/chart" xmlns:r="http://schemas.openxmlformats.org/officeDocument/2006/relationships" r:id="rId6"/>
          </a:graphicData>
        </a:graphic>
      </p:graphicFrame>
      <p:sp>
        <p:nvSpPr>
          <p:cNvPr id="32" name="TextBox 31"/>
          <p:cNvSpPr txBox="1"/>
          <p:nvPr/>
        </p:nvSpPr>
        <p:spPr>
          <a:xfrm>
            <a:off x="9753849" y="4316560"/>
            <a:ext cx="455550" cy="389919"/>
          </a:xfrm>
          <a:prstGeom prst="rect">
            <a:avLst/>
          </a:prstGeom>
          <a:noFill/>
        </p:spPr>
        <p:txBody>
          <a:bodyPr wrap="none" rtlCol="0">
            <a:spAutoFit/>
          </a:bodyPr>
          <a:lstStyle/>
          <a:p>
            <a:pPr defTabSz="951304"/>
            <a:r>
              <a:rPr lang="en-US" sz="1873" dirty="0">
                <a:solidFill>
                  <a:srgbClr val="FFFFFF"/>
                </a:solidFill>
                <a:latin typeface="Segoe UI"/>
              </a:rPr>
              <a:t>12</a:t>
            </a:r>
          </a:p>
        </p:txBody>
      </p:sp>
      <p:sp>
        <p:nvSpPr>
          <p:cNvPr id="33" name="TextBox 32"/>
          <p:cNvSpPr txBox="1"/>
          <p:nvPr/>
        </p:nvSpPr>
        <p:spPr>
          <a:xfrm>
            <a:off x="10852737" y="2494423"/>
            <a:ext cx="455550" cy="389919"/>
          </a:xfrm>
          <a:prstGeom prst="rect">
            <a:avLst/>
          </a:prstGeom>
          <a:noFill/>
        </p:spPr>
        <p:txBody>
          <a:bodyPr wrap="none" rtlCol="0">
            <a:spAutoFit/>
          </a:bodyPr>
          <a:lstStyle/>
          <a:p>
            <a:pPr defTabSz="951304"/>
            <a:r>
              <a:rPr lang="en-US" sz="1873" dirty="0">
                <a:solidFill>
                  <a:srgbClr val="FFFFFF"/>
                </a:solidFill>
                <a:latin typeface="Segoe UI"/>
              </a:rPr>
              <a:t>31</a:t>
            </a:r>
          </a:p>
        </p:txBody>
      </p:sp>
      <p:sp>
        <p:nvSpPr>
          <p:cNvPr id="34" name="TextBox 33"/>
          <p:cNvSpPr txBox="1"/>
          <p:nvPr/>
        </p:nvSpPr>
        <p:spPr>
          <a:xfrm>
            <a:off x="5907367" y="3972330"/>
            <a:ext cx="455550" cy="389919"/>
          </a:xfrm>
          <a:prstGeom prst="rect">
            <a:avLst/>
          </a:prstGeom>
          <a:noFill/>
        </p:spPr>
        <p:txBody>
          <a:bodyPr wrap="none" rtlCol="0">
            <a:spAutoFit/>
          </a:bodyPr>
          <a:lstStyle/>
          <a:p>
            <a:pPr defTabSz="951304"/>
            <a:r>
              <a:rPr lang="en-US" sz="1873" dirty="0">
                <a:solidFill>
                  <a:srgbClr val="FFFFFF"/>
                </a:solidFill>
                <a:latin typeface="Segoe UI"/>
              </a:rPr>
              <a:t>22</a:t>
            </a:r>
          </a:p>
        </p:txBody>
      </p:sp>
      <p:sp>
        <p:nvSpPr>
          <p:cNvPr id="35" name="TextBox 34"/>
          <p:cNvSpPr txBox="1"/>
          <p:nvPr/>
        </p:nvSpPr>
        <p:spPr>
          <a:xfrm>
            <a:off x="6971976" y="2353091"/>
            <a:ext cx="455550" cy="389919"/>
          </a:xfrm>
          <a:prstGeom prst="rect">
            <a:avLst/>
          </a:prstGeom>
          <a:noFill/>
        </p:spPr>
        <p:txBody>
          <a:bodyPr wrap="none" rtlCol="0">
            <a:spAutoFit/>
          </a:bodyPr>
          <a:lstStyle/>
          <a:p>
            <a:pPr defTabSz="951304"/>
            <a:r>
              <a:rPr lang="en-US" sz="1873" dirty="0">
                <a:solidFill>
                  <a:srgbClr val="FFFFFF"/>
                </a:solidFill>
                <a:latin typeface="Segoe UI"/>
              </a:rPr>
              <a:t>46</a:t>
            </a:r>
          </a:p>
        </p:txBody>
      </p:sp>
      <p:sp>
        <p:nvSpPr>
          <p:cNvPr id="36" name="TextBox 35"/>
          <p:cNvSpPr txBox="1"/>
          <p:nvPr/>
        </p:nvSpPr>
        <p:spPr>
          <a:xfrm>
            <a:off x="2088076" y="3416665"/>
            <a:ext cx="455550" cy="389919"/>
          </a:xfrm>
          <a:prstGeom prst="rect">
            <a:avLst/>
          </a:prstGeom>
          <a:noFill/>
        </p:spPr>
        <p:txBody>
          <a:bodyPr wrap="none" rtlCol="0">
            <a:spAutoFit/>
          </a:bodyPr>
          <a:lstStyle/>
          <a:p>
            <a:pPr defTabSz="951304"/>
            <a:r>
              <a:rPr lang="en-US" sz="1873" dirty="0">
                <a:solidFill>
                  <a:srgbClr val="FFFFFF"/>
                </a:solidFill>
                <a:latin typeface="Segoe UI"/>
              </a:rPr>
              <a:t>73</a:t>
            </a:r>
          </a:p>
        </p:txBody>
      </p:sp>
      <p:sp>
        <p:nvSpPr>
          <p:cNvPr id="37" name="TextBox 36"/>
          <p:cNvSpPr txBox="1"/>
          <p:nvPr/>
        </p:nvSpPr>
        <p:spPr>
          <a:xfrm>
            <a:off x="3037650" y="2740558"/>
            <a:ext cx="455550" cy="389919"/>
          </a:xfrm>
          <a:prstGeom prst="rect">
            <a:avLst/>
          </a:prstGeom>
          <a:noFill/>
        </p:spPr>
        <p:txBody>
          <a:bodyPr wrap="none" rtlCol="0">
            <a:spAutoFit/>
          </a:bodyPr>
          <a:lstStyle/>
          <a:p>
            <a:pPr defTabSz="951304"/>
            <a:r>
              <a:rPr lang="en-US" sz="1873" dirty="0">
                <a:solidFill>
                  <a:srgbClr val="FFFFFF"/>
                </a:solidFill>
                <a:latin typeface="Segoe UI"/>
              </a:rPr>
              <a:t>98</a:t>
            </a:r>
          </a:p>
        </p:txBody>
      </p:sp>
      <p:sp>
        <p:nvSpPr>
          <p:cNvPr id="14" name="Text Placeholder 2"/>
          <p:cNvSpPr txBox="1">
            <a:spLocks/>
          </p:cNvSpPr>
          <p:nvPr/>
        </p:nvSpPr>
        <p:spPr>
          <a:xfrm>
            <a:off x="10866437" y="64645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936352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a:t>
            </a:r>
            <a:r>
              <a:rPr lang="en-US" sz="3200" dirty="0" err="1">
                <a:solidFill>
                  <a:srgbClr val="FFFFFF"/>
                </a:solidFill>
              </a:rPr>
              <a:t>Mejoras</a:t>
            </a:r>
            <a:r>
              <a:rPr lang="en-US" sz="3200" dirty="0">
                <a:solidFill>
                  <a:srgbClr val="FFFFFF"/>
                </a:solidFill>
              </a:rPr>
              <a:t> </a:t>
            </a:r>
            <a:r>
              <a:rPr lang="en-US" sz="3200" dirty="0" err="1">
                <a:solidFill>
                  <a:srgbClr val="FFFFFF"/>
                </a:solidFill>
              </a:rPr>
              <a:t>en</a:t>
            </a:r>
            <a:r>
              <a:rPr lang="en-US" sz="3200" dirty="0">
                <a:solidFill>
                  <a:srgbClr val="FFFFFF"/>
                </a:solidFill>
              </a:rPr>
              <a:t> </a:t>
            </a:r>
            <a:r>
              <a:rPr lang="en-US" sz="3200" dirty="0" err="1">
                <a:solidFill>
                  <a:srgbClr val="FFFFFF"/>
                </a:solidFill>
              </a:rPr>
              <a:t>Uso</a:t>
            </a:r>
            <a:r>
              <a:rPr lang="en-US" sz="3200" dirty="0">
                <a:solidFill>
                  <a:srgbClr val="FFFFFF"/>
                </a:solidFill>
              </a:rPr>
              <a:t> de </a:t>
            </a:r>
            <a:r>
              <a:rPr lang="en-US" sz="3200" dirty="0" err="1">
                <a:solidFill>
                  <a:srgbClr val="FFFFFF"/>
                </a:solidFill>
              </a:rPr>
              <a:t>Recursos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graphicFrame>
        <p:nvGraphicFramePr>
          <p:cNvPr id="14" name="Content Placeholder 9"/>
          <p:cNvGraphicFramePr>
            <a:graphicFrameLocks/>
          </p:cNvGraphicFramePr>
          <p:nvPr>
            <p:extLst/>
          </p:nvPr>
        </p:nvGraphicFramePr>
        <p:xfrm>
          <a:off x="4633135" y="1841921"/>
          <a:ext cx="3106640" cy="45263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ontent Placeholder 5"/>
          <p:cNvGraphicFramePr>
            <a:graphicFrameLocks/>
          </p:cNvGraphicFramePr>
          <p:nvPr>
            <p:extLst/>
          </p:nvPr>
        </p:nvGraphicFramePr>
        <p:xfrm>
          <a:off x="902722" y="1853572"/>
          <a:ext cx="3142064" cy="45263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ontent Placeholder 9"/>
          <p:cNvGraphicFramePr>
            <a:graphicFrameLocks/>
          </p:cNvGraphicFramePr>
          <p:nvPr>
            <p:extLst/>
          </p:nvPr>
        </p:nvGraphicFramePr>
        <p:xfrm>
          <a:off x="8289360" y="1838383"/>
          <a:ext cx="3522771" cy="4526310"/>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p:cNvSpPr txBox="1"/>
          <p:nvPr/>
        </p:nvSpPr>
        <p:spPr>
          <a:xfrm>
            <a:off x="2877129" y="2556563"/>
            <a:ext cx="455550" cy="389919"/>
          </a:xfrm>
          <a:prstGeom prst="rect">
            <a:avLst/>
          </a:prstGeom>
          <a:noFill/>
        </p:spPr>
        <p:txBody>
          <a:bodyPr wrap="none" rtlCol="0">
            <a:spAutoFit/>
          </a:bodyPr>
          <a:lstStyle/>
          <a:p>
            <a:pPr defTabSz="951304"/>
            <a:r>
              <a:rPr lang="en-US" sz="1873" dirty="0">
                <a:solidFill>
                  <a:srgbClr val="FFFFFF"/>
                </a:solidFill>
                <a:latin typeface="Segoe UI"/>
              </a:rPr>
              <a:t>26</a:t>
            </a:r>
          </a:p>
        </p:txBody>
      </p:sp>
      <p:sp>
        <p:nvSpPr>
          <p:cNvPr id="20" name="TextBox 19"/>
          <p:cNvSpPr txBox="1"/>
          <p:nvPr/>
        </p:nvSpPr>
        <p:spPr>
          <a:xfrm>
            <a:off x="1868313" y="3122029"/>
            <a:ext cx="455550" cy="389919"/>
          </a:xfrm>
          <a:prstGeom prst="rect">
            <a:avLst/>
          </a:prstGeom>
          <a:noFill/>
        </p:spPr>
        <p:txBody>
          <a:bodyPr wrap="none" rtlCol="0">
            <a:spAutoFit/>
          </a:bodyPr>
          <a:lstStyle/>
          <a:p>
            <a:pPr defTabSz="951304"/>
            <a:r>
              <a:rPr lang="en-US" sz="1873" dirty="0">
                <a:solidFill>
                  <a:srgbClr val="FFFFFF"/>
                </a:solidFill>
                <a:latin typeface="Segoe UI"/>
              </a:rPr>
              <a:t>21</a:t>
            </a:r>
          </a:p>
        </p:txBody>
      </p:sp>
      <p:sp>
        <p:nvSpPr>
          <p:cNvPr id="21" name="TextBox 20"/>
          <p:cNvSpPr txBox="1"/>
          <p:nvPr/>
        </p:nvSpPr>
        <p:spPr>
          <a:xfrm>
            <a:off x="9439971" y="4302268"/>
            <a:ext cx="455550" cy="389919"/>
          </a:xfrm>
          <a:prstGeom prst="rect">
            <a:avLst/>
          </a:prstGeom>
          <a:noFill/>
        </p:spPr>
        <p:txBody>
          <a:bodyPr wrap="none" rtlCol="0">
            <a:spAutoFit/>
          </a:bodyPr>
          <a:lstStyle/>
          <a:p>
            <a:pPr defTabSz="951304"/>
            <a:r>
              <a:rPr lang="en-US" sz="1873" dirty="0">
                <a:solidFill>
                  <a:srgbClr val="FFFFFF"/>
                </a:solidFill>
                <a:latin typeface="Segoe UI"/>
              </a:rPr>
              <a:t>61</a:t>
            </a:r>
          </a:p>
        </p:txBody>
      </p:sp>
      <p:sp>
        <p:nvSpPr>
          <p:cNvPr id="22" name="TextBox 21"/>
          <p:cNvSpPr txBox="1"/>
          <p:nvPr/>
        </p:nvSpPr>
        <p:spPr>
          <a:xfrm>
            <a:off x="10528052" y="2832071"/>
            <a:ext cx="587280" cy="389919"/>
          </a:xfrm>
          <a:prstGeom prst="rect">
            <a:avLst/>
          </a:prstGeom>
          <a:noFill/>
        </p:spPr>
        <p:txBody>
          <a:bodyPr wrap="none" rtlCol="0">
            <a:spAutoFit/>
          </a:bodyPr>
          <a:lstStyle/>
          <a:p>
            <a:pPr defTabSz="951304"/>
            <a:r>
              <a:rPr lang="en-US" sz="1873" dirty="0">
                <a:solidFill>
                  <a:srgbClr val="FFFFFF"/>
                </a:solidFill>
                <a:latin typeface="Segoe UI"/>
              </a:rPr>
              <a:t>139</a:t>
            </a:r>
          </a:p>
        </p:txBody>
      </p:sp>
      <p:sp>
        <p:nvSpPr>
          <p:cNvPr id="23" name="TextBox 22"/>
          <p:cNvSpPr txBox="1"/>
          <p:nvPr/>
        </p:nvSpPr>
        <p:spPr>
          <a:xfrm>
            <a:off x="5577639" y="3726808"/>
            <a:ext cx="587280" cy="389919"/>
          </a:xfrm>
          <a:prstGeom prst="rect">
            <a:avLst/>
          </a:prstGeom>
          <a:noFill/>
        </p:spPr>
        <p:txBody>
          <a:bodyPr wrap="none" rtlCol="0">
            <a:spAutoFit/>
          </a:bodyPr>
          <a:lstStyle/>
          <a:p>
            <a:pPr defTabSz="951304"/>
            <a:r>
              <a:rPr lang="en-US" sz="1873" dirty="0">
                <a:solidFill>
                  <a:srgbClr val="FFFFFF"/>
                </a:solidFill>
                <a:latin typeface="Segoe UI"/>
              </a:rPr>
              <a:t>150</a:t>
            </a:r>
          </a:p>
        </p:txBody>
      </p:sp>
      <p:sp>
        <p:nvSpPr>
          <p:cNvPr id="24" name="TextBox 23"/>
          <p:cNvSpPr txBox="1"/>
          <p:nvPr/>
        </p:nvSpPr>
        <p:spPr>
          <a:xfrm>
            <a:off x="6565124" y="2527119"/>
            <a:ext cx="587280" cy="389919"/>
          </a:xfrm>
          <a:prstGeom prst="rect">
            <a:avLst/>
          </a:prstGeom>
          <a:noFill/>
        </p:spPr>
        <p:txBody>
          <a:bodyPr wrap="none" rtlCol="0">
            <a:spAutoFit/>
          </a:bodyPr>
          <a:lstStyle/>
          <a:p>
            <a:pPr defTabSz="951304"/>
            <a:r>
              <a:rPr lang="en-US" sz="1873" dirty="0">
                <a:solidFill>
                  <a:srgbClr val="FFFFFF"/>
                </a:solidFill>
                <a:latin typeface="Segoe UI"/>
              </a:rPr>
              <a:t>255</a:t>
            </a:r>
          </a:p>
        </p:txBody>
      </p:sp>
      <p:sp>
        <p:nvSpPr>
          <p:cNvPr id="17" name="Text Placeholder 2"/>
          <p:cNvSpPr txBox="1">
            <a:spLocks/>
          </p:cNvSpPr>
          <p:nvPr/>
        </p:nvSpPr>
        <p:spPr>
          <a:xfrm>
            <a:off x="10866437" y="64645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39201008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a:t>
            </a:r>
            <a:r>
              <a:rPr lang="en-US" sz="3200" dirty="0" err="1">
                <a:solidFill>
                  <a:srgbClr val="FFFFFF"/>
                </a:solidFill>
              </a:rPr>
              <a:t>Mejoras</a:t>
            </a:r>
            <a:r>
              <a:rPr lang="en-US" sz="3200" dirty="0">
                <a:solidFill>
                  <a:srgbClr val="FFFFFF"/>
                </a:solidFill>
              </a:rPr>
              <a:t> </a:t>
            </a:r>
            <a:r>
              <a:rPr lang="en-US" sz="3200" dirty="0" err="1">
                <a:solidFill>
                  <a:srgbClr val="FFFFFF"/>
                </a:solidFill>
              </a:rPr>
              <a:t>en</a:t>
            </a:r>
            <a:r>
              <a:rPr lang="en-US" sz="3200" dirty="0">
                <a:solidFill>
                  <a:srgbClr val="FFFFFF"/>
                </a:solidFill>
              </a:rPr>
              <a:t> </a:t>
            </a:r>
            <a:r>
              <a:rPr lang="en-US" sz="3200" dirty="0" err="1">
                <a:solidFill>
                  <a:srgbClr val="FFFFFF"/>
                </a:solidFill>
              </a:rPr>
              <a:t>Despliegue</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graphicFrame>
        <p:nvGraphicFramePr>
          <p:cNvPr id="17" name="Content Placeholder 9"/>
          <p:cNvGraphicFramePr>
            <a:graphicFrameLocks/>
          </p:cNvGraphicFramePr>
          <p:nvPr>
            <p:extLst/>
          </p:nvPr>
        </p:nvGraphicFramePr>
        <p:xfrm>
          <a:off x="658457" y="1845284"/>
          <a:ext cx="3626902" cy="45263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ontent Placeholder 5"/>
          <p:cNvGraphicFramePr>
            <a:graphicFrameLocks/>
          </p:cNvGraphicFramePr>
          <p:nvPr>
            <p:extLst/>
          </p:nvPr>
        </p:nvGraphicFramePr>
        <p:xfrm>
          <a:off x="4834749" y="1848588"/>
          <a:ext cx="3397950" cy="45159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ontent Placeholder 5"/>
          <p:cNvGraphicFramePr>
            <a:graphicFrameLocks/>
          </p:cNvGraphicFramePr>
          <p:nvPr>
            <p:extLst/>
          </p:nvPr>
        </p:nvGraphicFramePr>
        <p:xfrm>
          <a:off x="8596699" y="1840214"/>
          <a:ext cx="3644006" cy="4524480"/>
        </p:xfrm>
        <a:graphic>
          <a:graphicData uri="http://schemas.openxmlformats.org/drawingml/2006/chart">
            <c:chart xmlns:c="http://schemas.openxmlformats.org/drawingml/2006/chart" xmlns:r="http://schemas.openxmlformats.org/officeDocument/2006/relationships" r:id="rId6"/>
          </a:graphicData>
        </a:graphic>
      </p:graphicFrame>
      <p:sp>
        <p:nvSpPr>
          <p:cNvPr id="26" name="TextBox 25"/>
          <p:cNvSpPr txBox="1"/>
          <p:nvPr/>
        </p:nvSpPr>
        <p:spPr>
          <a:xfrm>
            <a:off x="9623704" y="5300395"/>
            <a:ext cx="508908" cy="389919"/>
          </a:xfrm>
          <a:prstGeom prst="rect">
            <a:avLst/>
          </a:prstGeom>
          <a:noFill/>
        </p:spPr>
        <p:txBody>
          <a:bodyPr wrap="none" rtlCol="0">
            <a:spAutoFit/>
          </a:bodyPr>
          <a:lstStyle/>
          <a:p>
            <a:pPr defTabSz="951304"/>
            <a:r>
              <a:rPr lang="en-US" sz="1873" dirty="0">
                <a:solidFill>
                  <a:srgbClr val="FFFFFF"/>
                </a:solidFill>
                <a:latin typeface="Segoe UI"/>
              </a:rPr>
              <a:t>.41</a:t>
            </a:r>
          </a:p>
        </p:txBody>
      </p:sp>
      <p:sp>
        <p:nvSpPr>
          <p:cNvPr id="27" name="TextBox 26"/>
          <p:cNvSpPr txBox="1"/>
          <p:nvPr/>
        </p:nvSpPr>
        <p:spPr>
          <a:xfrm>
            <a:off x="10868793" y="2401129"/>
            <a:ext cx="508908" cy="389919"/>
          </a:xfrm>
          <a:prstGeom prst="rect">
            <a:avLst/>
          </a:prstGeom>
          <a:noFill/>
        </p:spPr>
        <p:txBody>
          <a:bodyPr wrap="none" rtlCol="0">
            <a:spAutoFit/>
          </a:bodyPr>
          <a:lstStyle/>
          <a:p>
            <a:pPr defTabSz="951304"/>
            <a:r>
              <a:rPr lang="en-US" sz="1873" dirty="0">
                <a:solidFill>
                  <a:srgbClr val="FFFFFF"/>
                </a:solidFill>
                <a:latin typeface="Segoe UI"/>
              </a:rPr>
              <a:t>6.3</a:t>
            </a:r>
          </a:p>
        </p:txBody>
      </p:sp>
      <p:sp>
        <p:nvSpPr>
          <p:cNvPr id="28" name="TextBox 27"/>
          <p:cNvSpPr txBox="1"/>
          <p:nvPr/>
        </p:nvSpPr>
        <p:spPr>
          <a:xfrm>
            <a:off x="1797436" y="5047412"/>
            <a:ext cx="455550" cy="389919"/>
          </a:xfrm>
          <a:prstGeom prst="rect">
            <a:avLst/>
          </a:prstGeom>
          <a:noFill/>
        </p:spPr>
        <p:txBody>
          <a:bodyPr wrap="none" rtlCol="0">
            <a:spAutoFit/>
          </a:bodyPr>
          <a:lstStyle/>
          <a:p>
            <a:pPr defTabSz="951304"/>
            <a:r>
              <a:rPr lang="en-US" sz="1873" dirty="0">
                <a:solidFill>
                  <a:srgbClr val="FFFFFF"/>
                </a:solidFill>
                <a:latin typeface="Segoe UI"/>
              </a:rPr>
              <a:t>40</a:t>
            </a:r>
          </a:p>
        </p:txBody>
      </p:sp>
      <p:sp>
        <p:nvSpPr>
          <p:cNvPr id="29" name="TextBox 28"/>
          <p:cNvSpPr txBox="1"/>
          <p:nvPr/>
        </p:nvSpPr>
        <p:spPr>
          <a:xfrm>
            <a:off x="2896325" y="2514564"/>
            <a:ext cx="587280" cy="389919"/>
          </a:xfrm>
          <a:prstGeom prst="rect">
            <a:avLst/>
          </a:prstGeom>
          <a:noFill/>
        </p:spPr>
        <p:txBody>
          <a:bodyPr wrap="none" rtlCol="0">
            <a:spAutoFit/>
          </a:bodyPr>
          <a:lstStyle/>
          <a:p>
            <a:pPr defTabSz="951304"/>
            <a:r>
              <a:rPr lang="en-US" sz="1873" dirty="0">
                <a:solidFill>
                  <a:srgbClr val="FFFFFF"/>
                </a:solidFill>
                <a:latin typeface="Segoe UI"/>
              </a:rPr>
              <a:t>300</a:t>
            </a:r>
          </a:p>
        </p:txBody>
      </p:sp>
      <p:sp>
        <p:nvSpPr>
          <p:cNvPr id="30" name="TextBox 29"/>
          <p:cNvSpPr txBox="1"/>
          <p:nvPr/>
        </p:nvSpPr>
        <p:spPr>
          <a:xfrm>
            <a:off x="6870374" y="2734362"/>
            <a:ext cx="640639" cy="389919"/>
          </a:xfrm>
          <a:prstGeom prst="rect">
            <a:avLst/>
          </a:prstGeom>
          <a:noFill/>
        </p:spPr>
        <p:txBody>
          <a:bodyPr wrap="none" rtlCol="0">
            <a:spAutoFit/>
          </a:bodyPr>
          <a:lstStyle/>
          <a:p>
            <a:pPr defTabSz="951304"/>
            <a:r>
              <a:rPr lang="en-US" sz="1873" dirty="0">
                <a:solidFill>
                  <a:srgbClr val="FFFFFF"/>
                </a:solidFill>
                <a:latin typeface="Segoe UI"/>
              </a:rPr>
              <a:t>4.84</a:t>
            </a:r>
          </a:p>
        </p:txBody>
      </p:sp>
      <p:sp>
        <p:nvSpPr>
          <p:cNvPr id="31" name="TextBox 30"/>
          <p:cNvSpPr txBox="1"/>
          <p:nvPr/>
        </p:nvSpPr>
        <p:spPr>
          <a:xfrm>
            <a:off x="5751269" y="5272350"/>
            <a:ext cx="373088" cy="388129"/>
          </a:xfrm>
          <a:prstGeom prst="rect">
            <a:avLst/>
          </a:prstGeom>
          <a:noFill/>
        </p:spPr>
        <p:txBody>
          <a:bodyPr wrap="none" rtlCol="0">
            <a:spAutoFit/>
          </a:bodyPr>
          <a:lstStyle/>
          <a:p>
            <a:pPr defTabSz="951304"/>
            <a:r>
              <a:rPr lang="en-US" sz="1873" dirty="0">
                <a:solidFill>
                  <a:srgbClr val="FFFFFF"/>
                </a:solidFill>
                <a:latin typeface="Segoe UI"/>
              </a:rPr>
              <a:t>.4</a:t>
            </a:r>
          </a:p>
        </p:txBody>
      </p:sp>
      <p:sp>
        <p:nvSpPr>
          <p:cNvPr id="14" name="Text Placeholder 2"/>
          <p:cNvSpPr txBox="1">
            <a:spLocks/>
          </p:cNvSpPr>
          <p:nvPr/>
        </p:nvSpPr>
        <p:spPr>
          <a:xfrm>
            <a:off x="10942637" y="64645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7744289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Hyper-V </a:t>
            </a:r>
            <a:r>
              <a:rPr lang="en-US" sz="7200" dirty="0" err="1" smtClean="0"/>
              <a:t>Novedades</a:t>
            </a:r>
            <a:endParaRPr lang="en-US" sz="7200" dirty="0"/>
          </a:p>
        </p:txBody>
      </p:sp>
    </p:spTree>
    <p:extLst>
      <p:ext uri="{BB962C8B-B14F-4D97-AF65-F5344CB8AC3E}">
        <p14:creationId xmlns:p14="http://schemas.microsoft.com/office/powerpoint/2010/main" val="390319529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smtClean="0">
                <a:solidFill>
                  <a:srgbClr val="FFFFFF"/>
                </a:solidFill>
              </a:rPr>
              <a:t>Hyper-V </a:t>
            </a:r>
            <a:r>
              <a:rPr lang="en-US" sz="3200" dirty="0" err="1" smtClean="0">
                <a:solidFill>
                  <a:srgbClr val="FFFFFF"/>
                </a:solidFill>
              </a:rPr>
              <a:t>Novedades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pic>
        <p:nvPicPr>
          <p:cNvPr id="2" name="Picture 1"/>
          <p:cNvPicPr>
            <a:picLocks noChangeAspect="1"/>
          </p:cNvPicPr>
          <p:nvPr/>
        </p:nvPicPr>
        <p:blipFill>
          <a:blip r:embed="rId4"/>
          <a:stretch>
            <a:fillRect/>
          </a:stretch>
        </p:blipFill>
        <p:spPr>
          <a:xfrm>
            <a:off x="1051202" y="1516062"/>
            <a:ext cx="10810875" cy="5286375"/>
          </a:xfrm>
          <a:prstGeom prst="rect">
            <a:avLst/>
          </a:prstGeom>
        </p:spPr>
      </p:pic>
      <p:sp>
        <p:nvSpPr>
          <p:cNvPr id="6" name="Text Placeholder 2"/>
          <p:cNvSpPr txBox="1">
            <a:spLocks/>
          </p:cNvSpPr>
          <p:nvPr/>
        </p:nvSpPr>
        <p:spPr>
          <a:xfrm>
            <a:off x="10576947" y="631205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2558644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a:t>
            </a: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8" name="Title 1"/>
          <p:cNvSpPr txBox="1">
            <a:spLocks/>
          </p:cNvSpPr>
          <p:nvPr/>
        </p:nvSpPr>
        <p:spPr>
          <a:xfrm>
            <a:off x="501267" y="906462"/>
            <a:ext cx="11788034" cy="4603093"/>
          </a:xfrm>
          <a:prstGeom prst="rect">
            <a:avLst/>
          </a:prstGeom>
        </p:spPr>
        <p:txBody>
          <a:bodyPr vert="horz" lIns="93260" tIns="46630" rIns="93260" bIns="4663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82873" indent="-582873">
              <a:buFontTx/>
              <a:buChar char="-"/>
            </a:pPr>
            <a:r>
              <a:rPr lang="en-US" sz="4488" b="1" dirty="0" err="1">
                <a:latin typeface="+mn-lt"/>
              </a:rPr>
              <a:t>Seguridad</a:t>
            </a:r>
            <a:endParaRPr lang="en-US" sz="4488" b="1" dirty="0">
              <a:latin typeface="+mn-lt"/>
            </a:endParaRPr>
          </a:p>
          <a:p>
            <a:pPr marL="582873" indent="-582873">
              <a:buFontTx/>
              <a:buChar char="-"/>
            </a:pPr>
            <a:r>
              <a:rPr lang="en-US" sz="4488" b="1" dirty="0" err="1" smtClean="0">
                <a:latin typeface="+mn-lt"/>
              </a:rPr>
              <a:t>Disponibilidad</a:t>
            </a:r>
            <a:endParaRPr lang="en-US" sz="4488" b="1" dirty="0" smtClean="0">
              <a:latin typeface="+mn-lt"/>
            </a:endParaRPr>
          </a:p>
          <a:p>
            <a:pPr marL="582873" indent="-582873">
              <a:buFontTx/>
              <a:buChar char="-"/>
            </a:pPr>
            <a:r>
              <a:rPr lang="en-US" sz="4488" b="1" dirty="0" err="1" smtClean="0">
                <a:latin typeface="+mn-lt"/>
              </a:rPr>
              <a:t>Mejoras</a:t>
            </a:r>
            <a:r>
              <a:rPr lang="en-US" sz="4488" b="1" dirty="0" smtClean="0">
                <a:latin typeface="+mn-lt"/>
              </a:rPr>
              <a:t> </a:t>
            </a:r>
            <a:r>
              <a:rPr lang="en-US" sz="4488" b="1" dirty="0" err="1" smtClean="0">
                <a:latin typeface="+mn-lt"/>
              </a:rPr>
              <a:t>Operativas</a:t>
            </a:r>
            <a:endParaRPr lang="en-US" sz="4488" b="1" dirty="0">
              <a:latin typeface="+mn-lt"/>
            </a:endParaRPr>
          </a:p>
          <a:p>
            <a:pPr marL="582873" indent="-582873">
              <a:buFontTx/>
              <a:buChar char="-"/>
            </a:pPr>
            <a:r>
              <a:rPr lang="en-US" sz="4488" b="1" dirty="0" err="1">
                <a:latin typeface="+mn-lt"/>
              </a:rPr>
              <a:t>Escalado</a:t>
            </a:r>
            <a:endParaRPr lang="en-US" sz="3162" dirty="0">
              <a:latin typeface="+mn-lt"/>
            </a:endParaRPr>
          </a:p>
          <a:p>
            <a:pPr marL="582873" indent="-582873">
              <a:buFontTx/>
              <a:buChar char="-"/>
            </a:pPr>
            <a:endParaRPr lang="en-US" sz="3162" dirty="0">
              <a:latin typeface="Corbel" panose="020B0503020204020204" pitchFamily="34" charset="0"/>
            </a:endParaRPr>
          </a:p>
        </p:txBody>
      </p:sp>
      <p:sp>
        <p:nvSpPr>
          <p:cNvPr id="6" name="Text Placeholder 2"/>
          <p:cNvSpPr txBox="1">
            <a:spLocks/>
          </p:cNvSpPr>
          <p:nvPr/>
        </p:nvSpPr>
        <p:spPr>
          <a:xfrm>
            <a:off x="10714037" y="61597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2202141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Hyper-V </a:t>
            </a:r>
            <a:r>
              <a:rPr lang="en-US" sz="7200" dirty="0" err="1" smtClean="0"/>
              <a:t>Seguridad</a:t>
            </a:r>
            <a:endParaRPr lang="en-US" sz="7200" dirty="0"/>
          </a:p>
        </p:txBody>
      </p:sp>
    </p:spTree>
    <p:extLst>
      <p:ext uri="{BB962C8B-B14F-4D97-AF65-F5344CB8AC3E}">
        <p14:creationId xmlns:p14="http://schemas.microsoft.com/office/powerpoint/2010/main" val="140827802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a:solidFill>
                  <a:srgbClr val="FFFFFF"/>
                </a:solidFill>
              </a:rPr>
              <a:t>Seguridad</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6" name="Title 3"/>
          <p:cNvSpPr txBox="1">
            <a:spLocks/>
          </p:cNvSpPr>
          <p:nvPr/>
        </p:nvSpPr>
        <p:spPr>
          <a:xfrm>
            <a:off x="376439" y="1471405"/>
            <a:ext cx="12125462" cy="93584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00" u="sng" dirty="0">
                <a:solidFill>
                  <a:schemeClr val="tx1"/>
                </a:solidFill>
              </a:rPr>
              <a:t>Shielded VMs</a:t>
            </a:r>
          </a:p>
        </p:txBody>
      </p:sp>
      <p:grpSp>
        <p:nvGrpSpPr>
          <p:cNvPr id="7" name="Group 3"/>
          <p:cNvGrpSpPr/>
          <p:nvPr/>
        </p:nvGrpSpPr>
        <p:grpSpPr>
          <a:xfrm>
            <a:off x="4257719" y="4993175"/>
            <a:ext cx="1730905" cy="1009923"/>
            <a:chOff x="8962432" y="5221667"/>
            <a:chExt cx="2286000" cy="1174246"/>
          </a:xfrm>
        </p:grpSpPr>
        <p:sp>
          <p:nvSpPr>
            <p:cNvPr id="9" name="Rectangle 5"/>
            <p:cNvSpPr/>
            <p:nvPr/>
          </p:nvSpPr>
          <p:spPr bwMode="auto">
            <a:xfrm>
              <a:off x="8962432" y="5221667"/>
              <a:ext cx="2286000" cy="1174246"/>
            </a:xfrm>
            <a:prstGeom prst="rect">
              <a:avLst/>
            </a:prstGeom>
            <a:solidFill>
              <a:srgbClr val="002060"/>
            </a:solidFill>
            <a:ln w="12700" cap="flat" cmpd="sng" algn="ctr">
              <a:noFill/>
              <a:prstDash val="solid"/>
              <a:headEnd type="none" w="med" len="med"/>
              <a:tailEnd type="none" w="med" len="med"/>
            </a:ln>
            <a:effectLst/>
          </p:spPr>
          <p:txBody>
            <a:bodyPr rot="0" spcFirstLastPara="0" vertOverflow="overflow" horzOverflow="overflow" vert="horz" wrap="square" lIns="146214" tIns="116972" rIns="146214" bIns="116972" numCol="1" spcCol="0" rtlCol="0" fromWordArt="0" anchor="t" anchorCtr="0" forceAA="0" compatLnSpc="1">
              <a:prstTxWarp prst="textNoShape">
                <a:avLst/>
              </a:prstTxWarp>
              <a:noAutofit/>
            </a:bodyPr>
            <a:lstStyle/>
            <a:p>
              <a:pPr defTabSz="745462" fontAlgn="base">
                <a:lnSpc>
                  <a:spcPct val="90000"/>
                </a:lnSpc>
                <a:spcBef>
                  <a:spcPct val="0"/>
                </a:spcBef>
                <a:spcAft>
                  <a:spcPct val="0"/>
                </a:spcAft>
                <a:defRPr/>
              </a:pPr>
              <a:r>
                <a:rPr lang="en-US" sz="1631" kern="0" spc="-16" dirty="0">
                  <a:gradFill>
                    <a:gsLst>
                      <a:gs pos="14407">
                        <a:srgbClr val="FFFFFF"/>
                      </a:gs>
                      <a:gs pos="30508">
                        <a:srgbClr val="FFFFFF"/>
                      </a:gs>
                    </a:gsLst>
                    <a:lin ang="5400000" scaled="0"/>
                  </a:gradFill>
                  <a:ea typeface="Segoe UI" pitchFamily="34" charset="0"/>
                  <a:cs typeface="Segoe UI" pitchFamily="34" charset="0"/>
                </a:rPr>
                <a:t>Host Guardian Service</a:t>
              </a:r>
            </a:p>
          </p:txBody>
        </p:sp>
        <p:grpSp>
          <p:nvGrpSpPr>
            <p:cNvPr id="10" name="Group 7"/>
            <p:cNvGrpSpPr>
              <a:grpSpLocks noChangeAspect="1"/>
            </p:cNvGrpSpPr>
            <p:nvPr/>
          </p:nvGrpSpPr>
          <p:grpSpPr>
            <a:xfrm rot="16200000" flipH="1">
              <a:off x="9771017" y="5571363"/>
              <a:ext cx="385094" cy="843484"/>
              <a:chOff x="8418513" y="4097334"/>
              <a:chExt cx="1758646" cy="3852014"/>
            </a:xfrm>
          </p:grpSpPr>
          <p:sp>
            <p:nvSpPr>
              <p:cNvPr id="12" name="Freeform 24"/>
              <p:cNvSpPr>
                <a:spLocks noChangeAspect="1"/>
              </p:cNvSpPr>
              <p:nvPr/>
            </p:nvSpPr>
            <p:spPr bwMode="auto">
              <a:xfrm>
                <a:off x="8418513" y="4097334"/>
                <a:ext cx="1706562" cy="903287"/>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002050"/>
              </a:solidFill>
              <a:ln w="12700" cap="flat" cmpd="sng" algn="ctr">
                <a:noFill/>
                <a:prstDash val="solid"/>
                <a:headEnd type="none" w="med" len="med"/>
                <a:tailEnd type="none" w="med" len="med"/>
              </a:ln>
              <a:effectLst/>
            </p:spPr>
            <p:txBody>
              <a:bodyPr rot="0" spcFirstLastPara="0" vertOverflow="overflow" horzOverflow="overflow" vert="horz" wrap="square" lIns="146214" tIns="116972" rIns="146214" bIns="116972" numCol="1" spcCol="0" rtlCol="0" fromWordArt="0" anchor="t" anchorCtr="0" forceAA="0" compatLnSpc="1">
                <a:prstTxWarp prst="textNoShape">
                  <a:avLst/>
                </a:prstTxWarp>
                <a:noAutofit/>
              </a:bodyPr>
              <a:lstStyle/>
              <a:p>
                <a:pPr defTabSz="745462" fontAlgn="base">
                  <a:lnSpc>
                    <a:spcPct val="90000"/>
                  </a:lnSpc>
                  <a:spcBef>
                    <a:spcPct val="0"/>
                  </a:spcBef>
                  <a:spcAft>
                    <a:spcPct val="0"/>
                  </a:spcAft>
                  <a:defRPr/>
                </a:pPr>
                <a:endParaRPr lang="en-US" sz="1836" kern="0" spc="-16">
                  <a:gradFill>
                    <a:gsLst>
                      <a:gs pos="14407">
                        <a:srgbClr val="FFFFFF"/>
                      </a:gs>
                      <a:gs pos="30508">
                        <a:srgbClr val="FFFFFF"/>
                      </a:gs>
                    </a:gsLst>
                    <a:lin ang="5400000" scaled="0"/>
                  </a:gradFill>
                  <a:ea typeface="Segoe UI" pitchFamily="34" charset="0"/>
                  <a:cs typeface="Segoe UI" pitchFamily="34" charset="0"/>
                </a:endParaRPr>
              </a:p>
            </p:txBody>
          </p:sp>
          <p:sp>
            <p:nvSpPr>
              <p:cNvPr id="13" name="Freeform 25"/>
              <p:cNvSpPr>
                <a:spLocks noChangeAspect="1" noEditPoints="1"/>
              </p:cNvSpPr>
              <p:nvPr/>
            </p:nvSpPr>
            <p:spPr bwMode="auto">
              <a:xfrm>
                <a:off x="8662683" y="7136551"/>
                <a:ext cx="1514476" cy="812797"/>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lnSpc>
                    <a:spcPct val="90000"/>
                  </a:lnSpc>
                  <a:defRPr/>
                </a:pPr>
                <a:endParaRPr lang="en-US" sz="1836" kern="0">
                  <a:solidFill>
                    <a:srgbClr val="505050"/>
                  </a:solidFill>
                </a:endParaRPr>
              </a:p>
            </p:txBody>
          </p:sp>
        </p:grpSp>
        <p:sp>
          <p:nvSpPr>
            <p:cNvPr id="11" name="Freeform 14"/>
            <p:cNvSpPr>
              <a:spLocks noChangeAspect="1" noEditPoints="1"/>
            </p:cNvSpPr>
            <p:nvPr/>
          </p:nvSpPr>
          <p:spPr bwMode="auto">
            <a:xfrm>
              <a:off x="10448330" y="5820377"/>
              <a:ext cx="568995" cy="398924"/>
            </a:xfrm>
            <a:custGeom>
              <a:avLst/>
              <a:gdLst>
                <a:gd name="T0" fmla="*/ 200 w 334"/>
                <a:gd name="T1" fmla="*/ 75 h 266"/>
                <a:gd name="T2" fmla="*/ 142 w 334"/>
                <a:gd name="T3" fmla="*/ 133 h 266"/>
                <a:gd name="T4" fmla="*/ 200 w 334"/>
                <a:gd name="T5" fmla="*/ 191 h 266"/>
                <a:gd name="T6" fmla="*/ 259 w 334"/>
                <a:gd name="T7" fmla="*/ 133 h 266"/>
                <a:gd name="T8" fmla="*/ 200 w 334"/>
                <a:gd name="T9" fmla="*/ 75 h 266"/>
                <a:gd name="T10" fmla="*/ 212 w 334"/>
                <a:gd name="T11" fmla="*/ 157 h 266"/>
                <a:gd name="T12" fmla="*/ 202 w 334"/>
                <a:gd name="T13" fmla="*/ 157 h 266"/>
                <a:gd name="T14" fmla="*/ 199 w 334"/>
                <a:gd name="T15" fmla="*/ 157 h 266"/>
                <a:gd name="T16" fmla="*/ 189 w 334"/>
                <a:gd name="T17" fmla="*/ 157 h 266"/>
                <a:gd name="T18" fmla="*/ 196 w 334"/>
                <a:gd name="T19" fmla="*/ 131 h 266"/>
                <a:gd name="T20" fmla="*/ 188 w 334"/>
                <a:gd name="T21" fmla="*/ 120 h 266"/>
                <a:gd name="T22" fmla="*/ 200 w 334"/>
                <a:gd name="T23" fmla="*/ 109 h 266"/>
                <a:gd name="T24" fmla="*/ 212 w 334"/>
                <a:gd name="T25" fmla="*/ 120 h 266"/>
                <a:gd name="T26" fmla="*/ 205 w 334"/>
                <a:gd name="T27" fmla="*/ 131 h 266"/>
                <a:gd name="T28" fmla="*/ 212 w 334"/>
                <a:gd name="T29" fmla="*/ 157 h 266"/>
                <a:gd name="T30" fmla="*/ 300 w 334"/>
                <a:gd name="T31" fmla="*/ 0 h 266"/>
                <a:gd name="T32" fmla="*/ 34 w 334"/>
                <a:gd name="T33" fmla="*/ 0 h 266"/>
                <a:gd name="T34" fmla="*/ 0 w 334"/>
                <a:gd name="T35" fmla="*/ 33 h 266"/>
                <a:gd name="T36" fmla="*/ 0 w 334"/>
                <a:gd name="T37" fmla="*/ 233 h 266"/>
                <a:gd name="T38" fmla="*/ 34 w 334"/>
                <a:gd name="T39" fmla="*/ 266 h 266"/>
                <a:gd name="T40" fmla="*/ 300 w 334"/>
                <a:gd name="T41" fmla="*/ 266 h 266"/>
                <a:gd name="T42" fmla="*/ 334 w 334"/>
                <a:gd name="T43" fmla="*/ 233 h 266"/>
                <a:gd name="T44" fmla="*/ 334 w 334"/>
                <a:gd name="T45" fmla="*/ 33 h 266"/>
                <a:gd name="T46" fmla="*/ 300 w 334"/>
                <a:gd name="T47" fmla="*/ 0 h 266"/>
                <a:gd name="T48" fmla="*/ 300 w 334"/>
                <a:gd name="T49" fmla="*/ 139 h 266"/>
                <a:gd name="T50" fmla="*/ 275 w 334"/>
                <a:gd name="T51" fmla="*/ 199 h 266"/>
                <a:gd name="T52" fmla="*/ 261 w 334"/>
                <a:gd name="T53" fmla="*/ 185 h 266"/>
                <a:gd name="T54" fmla="*/ 253 w 334"/>
                <a:gd name="T55" fmla="*/ 194 h 266"/>
                <a:gd name="T56" fmla="*/ 267 w 334"/>
                <a:gd name="T57" fmla="*/ 208 h 266"/>
                <a:gd name="T58" fmla="*/ 206 w 334"/>
                <a:gd name="T59" fmla="*/ 233 h 266"/>
                <a:gd name="T60" fmla="*/ 206 w 334"/>
                <a:gd name="T61" fmla="*/ 213 h 266"/>
                <a:gd name="T62" fmla="*/ 194 w 334"/>
                <a:gd name="T63" fmla="*/ 213 h 266"/>
                <a:gd name="T64" fmla="*/ 194 w 334"/>
                <a:gd name="T65" fmla="*/ 233 h 266"/>
                <a:gd name="T66" fmla="*/ 134 w 334"/>
                <a:gd name="T67" fmla="*/ 208 h 266"/>
                <a:gd name="T68" fmla="*/ 148 w 334"/>
                <a:gd name="T69" fmla="*/ 194 h 266"/>
                <a:gd name="T70" fmla="*/ 139 w 334"/>
                <a:gd name="T71" fmla="*/ 185 h 266"/>
                <a:gd name="T72" fmla="*/ 126 w 334"/>
                <a:gd name="T73" fmla="*/ 199 h 266"/>
                <a:gd name="T74" fmla="*/ 101 w 334"/>
                <a:gd name="T75" fmla="*/ 139 h 266"/>
                <a:gd name="T76" fmla="*/ 120 w 334"/>
                <a:gd name="T77" fmla="*/ 139 h 266"/>
                <a:gd name="T78" fmla="*/ 120 w 334"/>
                <a:gd name="T79" fmla="*/ 127 h 266"/>
                <a:gd name="T80" fmla="*/ 101 w 334"/>
                <a:gd name="T81" fmla="*/ 127 h 266"/>
                <a:gd name="T82" fmla="*/ 126 w 334"/>
                <a:gd name="T83" fmla="*/ 67 h 266"/>
                <a:gd name="T84" fmla="*/ 139 w 334"/>
                <a:gd name="T85" fmla="*/ 81 h 266"/>
                <a:gd name="T86" fmla="*/ 148 w 334"/>
                <a:gd name="T87" fmla="*/ 72 h 266"/>
                <a:gd name="T88" fmla="*/ 134 w 334"/>
                <a:gd name="T89" fmla="*/ 58 h 266"/>
                <a:gd name="T90" fmla="*/ 194 w 334"/>
                <a:gd name="T91" fmla="*/ 33 h 266"/>
                <a:gd name="T92" fmla="*/ 194 w 334"/>
                <a:gd name="T93" fmla="*/ 53 h 266"/>
                <a:gd name="T94" fmla="*/ 206 w 334"/>
                <a:gd name="T95" fmla="*/ 53 h 266"/>
                <a:gd name="T96" fmla="*/ 206 w 334"/>
                <a:gd name="T97" fmla="*/ 33 h 266"/>
                <a:gd name="T98" fmla="*/ 267 w 334"/>
                <a:gd name="T99" fmla="*/ 58 h 266"/>
                <a:gd name="T100" fmla="*/ 253 w 334"/>
                <a:gd name="T101" fmla="*/ 72 h 266"/>
                <a:gd name="T102" fmla="*/ 261 w 334"/>
                <a:gd name="T103" fmla="*/ 81 h 266"/>
                <a:gd name="T104" fmla="*/ 275 w 334"/>
                <a:gd name="T105" fmla="*/ 67 h 266"/>
                <a:gd name="T106" fmla="*/ 300 w 334"/>
                <a:gd name="T107" fmla="*/ 127 h 266"/>
                <a:gd name="T108" fmla="*/ 280 w 334"/>
                <a:gd name="T109" fmla="*/ 127 h 266"/>
                <a:gd name="T110" fmla="*/ 280 w 334"/>
                <a:gd name="T111" fmla="*/ 139 h 266"/>
                <a:gd name="T112" fmla="*/ 300 w 334"/>
                <a:gd name="T113" fmla="*/ 139 h 266"/>
                <a:gd name="T114" fmla="*/ 34 w 334"/>
                <a:gd name="T115" fmla="*/ 166 h 266"/>
                <a:gd name="T116" fmla="*/ 34 w 334"/>
                <a:gd name="T117" fmla="*/ 100 h 266"/>
                <a:gd name="T118" fmla="*/ 67 w 334"/>
                <a:gd name="T119" fmla="*/ 133 h 266"/>
                <a:gd name="T120" fmla="*/ 34 w 334"/>
                <a:gd name="T121" fmla="*/ 1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4" h="266">
                  <a:moveTo>
                    <a:pt x="200" y="75"/>
                  </a:moveTo>
                  <a:cubicBezTo>
                    <a:pt x="169" y="75"/>
                    <a:pt x="142" y="101"/>
                    <a:pt x="142" y="133"/>
                  </a:cubicBezTo>
                  <a:cubicBezTo>
                    <a:pt x="142" y="165"/>
                    <a:pt x="169" y="191"/>
                    <a:pt x="200" y="191"/>
                  </a:cubicBezTo>
                  <a:cubicBezTo>
                    <a:pt x="232" y="191"/>
                    <a:pt x="259" y="165"/>
                    <a:pt x="259" y="133"/>
                  </a:cubicBezTo>
                  <a:cubicBezTo>
                    <a:pt x="259" y="101"/>
                    <a:pt x="232" y="75"/>
                    <a:pt x="200" y="75"/>
                  </a:cubicBezTo>
                  <a:close/>
                  <a:moveTo>
                    <a:pt x="212" y="157"/>
                  </a:moveTo>
                  <a:cubicBezTo>
                    <a:pt x="212" y="157"/>
                    <a:pt x="212" y="157"/>
                    <a:pt x="202" y="157"/>
                  </a:cubicBezTo>
                  <a:cubicBezTo>
                    <a:pt x="202" y="157"/>
                    <a:pt x="202" y="157"/>
                    <a:pt x="199" y="157"/>
                  </a:cubicBezTo>
                  <a:cubicBezTo>
                    <a:pt x="199" y="157"/>
                    <a:pt x="199" y="157"/>
                    <a:pt x="189" y="157"/>
                  </a:cubicBezTo>
                  <a:cubicBezTo>
                    <a:pt x="189" y="157"/>
                    <a:pt x="189" y="157"/>
                    <a:pt x="196" y="131"/>
                  </a:cubicBezTo>
                  <a:cubicBezTo>
                    <a:pt x="192" y="130"/>
                    <a:pt x="188" y="125"/>
                    <a:pt x="188" y="120"/>
                  </a:cubicBezTo>
                  <a:cubicBezTo>
                    <a:pt x="188" y="114"/>
                    <a:pt x="194" y="109"/>
                    <a:pt x="200" y="109"/>
                  </a:cubicBezTo>
                  <a:cubicBezTo>
                    <a:pt x="207" y="109"/>
                    <a:pt x="212" y="114"/>
                    <a:pt x="212" y="120"/>
                  </a:cubicBezTo>
                  <a:cubicBezTo>
                    <a:pt x="212" y="125"/>
                    <a:pt x="209" y="130"/>
                    <a:pt x="205" y="131"/>
                  </a:cubicBezTo>
                  <a:cubicBezTo>
                    <a:pt x="205" y="131"/>
                    <a:pt x="205" y="131"/>
                    <a:pt x="212" y="157"/>
                  </a:cubicBezTo>
                  <a:close/>
                  <a:moveTo>
                    <a:pt x="300" y="0"/>
                  </a:moveTo>
                  <a:cubicBezTo>
                    <a:pt x="34" y="0"/>
                    <a:pt x="34" y="0"/>
                    <a:pt x="34" y="0"/>
                  </a:cubicBezTo>
                  <a:cubicBezTo>
                    <a:pt x="15" y="0"/>
                    <a:pt x="0" y="15"/>
                    <a:pt x="0" y="33"/>
                  </a:cubicBezTo>
                  <a:cubicBezTo>
                    <a:pt x="0" y="233"/>
                    <a:pt x="0" y="233"/>
                    <a:pt x="0" y="233"/>
                  </a:cubicBezTo>
                  <a:cubicBezTo>
                    <a:pt x="0" y="251"/>
                    <a:pt x="15" y="266"/>
                    <a:pt x="34" y="266"/>
                  </a:cubicBezTo>
                  <a:cubicBezTo>
                    <a:pt x="300" y="266"/>
                    <a:pt x="300" y="266"/>
                    <a:pt x="300" y="266"/>
                  </a:cubicBezTo>
                  <a:cubicBezTo>
                    <a:pt x="319" y="266"/>
                    <a:pt x="334" y="251"/>
                    <a:pt x="334" y="233"/>
                  </a:cubicBezTo>
                  <a:cubicBezTo>
                    <a:pt x="334" y="33"/>
                    <a:pt x="334" y="33"/>
                    <a:pt x="334" y="33"/>
                  </a:cubicBezTo>
                  <a:cubicBezTo>
                    <a:pt x="334" y="15"/>
                    <a:pt x="319" y="0"/>
                    <a:pt x="300" y="0"/>
                  </a:cubicBezTo>
                  <a:close/>
                  <a:moveTo>
                    <a:pt x="300" y="139"/>
                  </a:moveTo>
                  <a:cubicBezTo>
                    <a:pt x="299" y="162"/>
                    <a:pt x="290" y="183"/>
                    <a:pt x="275" y="199"/>
                  </a:cubicBezTo>
                  <a:cubicBezTo>
                    <a:pt x="261" y="185"/>
                    <a:pt x="261" y="185"/>
                    <a:pt x="261" y="185"/>
                  </a:cubicBezTo>
                  <a:cubicBezTo>
                    <a:pt x="253" y="194"/>
                    <a:pt x="253" y="194"/>
                    <a:pt x="253" y="194"/>
                  </a:cubicBezTo>
                  <a:cubicBezTo>
                    <a:pt x="267" y="208"/>
                    <a:pt x="267" y="208"/>
                    <a:pt x="267" y="208"/>
                  </a:cubicBezTo>
                  <a:cubicBezTo>
                    <a:pt x="250" y="222"/>
                    <a:pt x="229" y="231"/>
                    <a:pt x="206" y="233"/>
                  </a:cubicBezTo>
                  <a:cubicBezTo>
                    <a:pt x="206" y="213"/>
                    <a:pt x="206" y="213"/>
                    <a:pt x="206" y="213"/>
                  </a:cubicBezTo>
                  <a:cubicBezTo>
                    <a:pt x="194" y="213"/>
                    <a:pt x="194" y="213"/>
                    <a:pt x="194" y="213"/>
                  </a:cubicBezTo>
                  <a:cubicBezTo>
                    <a:pt x="194" y="233"/>
                    <a:pt x="194" y="233"/>
                    <a:pt x="194" y="233"/>
                  </a:cubicBezTo>
                  <a:cubicBezTo>
                    <a:pt x="171" y="231"/>
                    <a:pt x="150" y="222"/>
                    <a:pt x="134" y="208"/>
                  </a:cubicBezTo>
                  <a:cubicBezTo>
                    <a:pt x="148" y="194"/>
                    <a:pt x="148" y="194"/>
                    <a:pt x="148" y="194"/>
                  </a:cubicBezTo>
                  <a:cubicBezTo>
                    <a:pt x="139" y="185"/>
                    <a:pt x="139" y="185"/>
                    <a:pt x="139" y="185"/>
                  </a:cubicBezTo>
                  <a:cubicBezTo>
                    <a:pt x="126" y="199"/>
                    <a:pt x="126" y="199"/>
                    <a:pt x="126" y="199"/>
                  </a:cubicBezTo>
                  <a:cubicBezTo>
                    <a:pt x="111" y="183"/>
                    <a:pt x="102" y="162"/>
                    <a:pt x="101" y="139"/>
                  </a:cubicBezTo>
                  <a:cubicBezTo>
                    <a:pt x="120" y="139"/>
                    <a:pt x="120" y="139"/>
                    <a:pt x="120" y="139"/>
                  </a:cubicBezTo>
                  <a:cubicBezTo>
                    <a:pt x="120" y="127"/>
                    <a:pt x="120" y="127"/>
                    <a:pt x="120" y="127"/>
                  </a:cubicBezTo>
                  <a:cubicBezTo>
                    <a:pt x="101" y="127"/>
                    <a:pt x="101" y="127"/>
                    <a:pt x="101" y="127"/>
                  </a:cubicBezTo>
                  <a:cubicBezTo>
                    <a:pt x="102" y="104"/>
                    <a:pt x="111" y="83"/>
                    <a:pt x="126" y="67"/>
                  </a:cubicBezTo>
                  <a:cubicBezTo>
                    <a:pt x="139" y="81"/>
                    <a:pt x="139" y="81"/>
                    <a:pt x="139" y="81"/>
                  </a:cubicBezTo>
                  <a:cubicBezTo>
                    <a:pt x="148" y="72"/>
                    <a:pt x="148" y="72"/>
                    <a:pt x="148" y="72"/>
                  </a:cubicBezTo>
                  <a:cubicBezTo>
                    <a:pt x="134" y="58"/>
                    <a:pt x="134" y="58"/>
                    <a:pt x="134" y="58"/>
                  </a:cubicBezTo>
                  <a:cubicBezTo>
                    <a:pt x="150" y="44"/>
                    <a:pt x="171" y="35"/>
                    <a:pt x="194" y="33"/>
                  </a:cubicBezTo>
                  <a:cubicBezTo>
                    <a:pt x="194" y="53"/>
                    <a:pt x="194" y="53"/>
                    <a:pt x="194" y="53"/>
                  </a:cubicBezTo>
                  <a:cubicBezTo>
                    <a:pt x="206" y="53"/>
                    <a:pt x="206" y="53"/>
                    <a:pt x="206" y="53"/>
                  </a:cubicBezTo>
                  <a:cubicBezTo>
                    <a:pt x="206" y="33"/>
                    <a:pt x="206" y="33"/>
                    <a:pt x="206" y="33"/>
                  </a:cubicBezTo>
                  <a:cubicBezTo>
                    <a:pt x="229" y="35"/>
                    <a:pt x="250" y="44"/>
                    <a:pt x="267" y="58"/>
                  </a:cubicBezTo>
                  <a:cubicBezTo>
                    <a:pt x="253" y="72"/>
                    <a:pt x="253" y="72"/>
                    <a:pt x="253" y="72"/>
                  </a:cubicBezTo>
                  <a:cubicBezTo>
                    <a:pt x="261" y="81"/>
                    <a:pt x="261" y="81"/>
                    <a:pt x="261" y="81"/>
                  </a:cubicBezTo>
                  <a:cubicBezTo>
                    <a:pt x="275" y="67"/>
                    <a:pt x="275" y="67"/>
                    <a:pt x="275" y="67"/>
                  </a:cubicBezTo>
                  <a:cubicBezTo>
                    <a:pt x="290" y="83"/>
                    <a:pt x="299" y="104"/>
                    <a:pt x="300" y="127"/>
                  </a:cubicBezTo>
                  <a:cubicBezTo>
                    <a:pt x="280" y="127"/>
                    <a:pt x="280" y="127"/>
                    <a:pt x="280" y="127"/>
                  </a:cubicBezTo>
                  <a:cubicBezTo>
                    <a:pt x="280" y="139"/>
                    <a:pt x="280" y="139"/>
                    <a:pt x="280" y="139"/>
                  </a:cubicBezTo>
                  <a:lnTo>
                    <a:pt x="300" y="139"/>
                  </a:lnTo>
                  <a:close/>
                  <a:moveTo>
                    <a:pt x="34" y="166"/>
                  </a:moveTo>
                  <a:cubicBezTo>
                    <a:pt x="34" y="100"/>
                    <a:pt x="34" y="100"/>
                    <a:pt x="34" y="100"/>
                  </a:cubicBezTo>
                  <a:cubicBezTo>
                    <a:pt x="67" y="133"/>
                    <a:pt x="67" y="133"/>
                    <a:pt x="67" y="133"/>
                  </a:cubicBezTo>
                  <a:lnTo>
                    <a:pt x="34" y="166"/>
                  </a:ln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lnSpc>
                  <a:spcPct val="90000"/>
                </a:lnSpc>
                <a:defRPr/>
              </a:pPr>
              <a:endParaRPr lang="en-US" sz="1836" kern="0">
                <a:solidFill>
                  <a:srgbClr val="505050"/>
                </a:solidFill>
              </a:endParaRPr>
            </a:p>
          </p:txBody>
        </p:sp>
      </p:grpSp>
      <p:grpSp>
        <p:nvGrpSpPr>
          <p:cNvPr id="14" name="Group 19"/>
          <p:cNvGrpSpPr/>
          <p:nvPr/>
        </p:nvGrpSpPr>
        <p:grpSpPr>
          <a:xfrm>
            <a:off x="6265988" y="1975448"/>
            <a:ext cx="5877022" cy="4505774"/>
            <a:chOff x="5197642" y="2731167"/>
            <a:chExt cx="4811507" cy="3856881"/>
          </a:xfrm>
        </p:grpSpPr>
        <p:sp>
          <p:nvSpPr>
            <p:cNvPr id="15" name="Rectangle 20"/>
            <p:cNvSpPr/>
            <p:nvPr/>
          </p:nvSpPr>
          <p:spPr>
            <a:xfrm>
              <a:off x="5197642" y="5316209"/>
              <a:ext cx="4750505" cy="1271839"/>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606106" tIns="149195" rIns="186494" bIns="149195" numCol="1" spcCol="0" rtlCol="0" fromWordArt="0" anchor="b" anchorCtr="0" forceAA="0" compatLnSpc="1">
              <a:prstTxWarp prst="textNoShape">
                <a:avLst/>
              </a:prstTxWarp>
              <a:noAutofit/>
            </a:bodyPr>
            <a:lstStyle/>
            <a:p>
              <a:pPr defTabSz="951121">
                <a:lnSpc>
                  <a:spcPct val="90000"/>
                </a:lnSpc>
                <a:defRPr/>
              </a:pPr>
              <a:r>
                <a:rPr lang="en-US" sz="2448" b="1" kern="0" dirty="0">
                  <a:gradFill>
                    <a:gsLst>
                      <a:gs pos="92373">
                        <a:srgbClr val="505050"/>
                      </a:gs>
                      <a:gs pos="64000">
                        <a:srgbClr val="505050"/>
                      </a:gs>
                    </a:gsLst>
                    <a:lin ang="5400000" scaled="0"/>
                  </a:gradFill>
                  <a:latin typeface="Segoe UI Light"/>
                </a:rPr>
                <a:t>Storage</a:t>
              </a:r>
              <a:endParaRPr lang="en-US" sz="2497" b="1" kern="0" dirty="0">
                <a:gradFill>
                  <a:gsLst>
                    <a:gs pos="92373">
                      <a:srgbClr val="505050"/>
                    </a:gs>
                    <a:gs pos="64000">
                      <a:srgbClr val="505050"/>
                    </a:gs>
                  </a:gsLst>
                  <a:lin ang="5400000" scaled="0"/>
                </a:gradFill>
                <a:latin typeface="Segoe UI Light"/>
              </a:endParaRPr>
            </a:p>
          </p:txBody>
        </p:sp>
        <p:sp>
          <p:nvSpPr>
            <p:cNvPr id="16" name="Rectangle 21"/>
            <p:cNvSpPr/>
            <p:nvPr/>
          </p:nvSpPr>
          <p:spPr bwMode="auto">
            <a:xfrm>
              <a:off x="5265536" y="5407997"/>
              <a:ext cx="1480099" cy="5938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22"/>
            <p:cNvSpPr/>
            <p:nvPr/>
          </p:nvSpPr>
          <p:spPr bwMode="auto">
            <a:xfrm>
              <a:off x="6779582" y="5407997"/>
              <a:ext cx="1547993" cy="5938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24"/>
            <p:cNvSpPr/>
            <p:nvPr/>
          </p:nvSpPr>
          <p:spPr bwMode="auto">
            <a:xfrm>
              <a:off x="8366207" y="5407997"/>
              <a:ext cx="1512875" cy="59382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25"/>
            <p:cNvSpPr/>
            <p:nvPr/>
          </p:nvSpPr>
          <p:spPr>
            <a:xfrm>
              <a:off x="5197642" y="4290547"/>
              <a:ext cx="3129934" cy="857981"/>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1121">
                <a:lnSpc>
                  <a:spcPct val="90000"/>
                </a:lnSpc>
                <a:defRPr/>
              </a:pPr>
              <a:r>
                <a:rPr lang="en-US" sz="1836" b="1" kern="0" dirty="0">
                  <a:gradFill>
                    <a:gsLst>
                      <a:gs pos="9322">
                        <a:srgbClr val="505050"/>
                      </a:gs>
                      <a:gs pos="21186">
                        <a:srgbClr val="505050"/>
                      </a:gs>
                    </a:gsLst>
                    <a:lin ang="5400000" scaled="1"/>
                  </a:gradFill>
                  <a:latin typeface="Segoe UI Light"/>
                </a:rPr>
                <a:t>HOST without TPM (generic host)</a:t>
              </a:r>
            </a:p>
          </p:txBody>
        </p:sp>
        <p:sp>
          <p:nvSpPr>
            <p:cNvPr id="20" name="Rectangle 27"/>
            <p:cNvSpPr/>
            <p:nvPr/>
          </p:nvSpPr>
          <p:spPr>
            <a:xfrm>
              <a:off x="5984312" y="5564737"/>
              <a:ext cx="678944" cy="271077"/>
            </a:xfrm>
            <a:prstGeom prst="rect">
              <a:avLst/>
            </a:prstGeom>
            <a:noFill/>
            <a:ln w="10795" cap="flat" cmpd="sng" algn="ctr">
              <a:noFill/>
              <a:prstDash val="solid"/>
            </a:ln>
            <a:effectLst/>
          </p:spPr>
          <p:txBody>
            <a:bodyPr rot="0" spcFirstLastPara="0" vertOverflow="overflow" horzOverflow="overflow" vert="horz" wrap="square" lIns="93247" tIns="0" rIns="0" bIns="0" numCol="1" spcCol="0" rtlCol="0" fromWordArt="0" anchor="t" anchorCtr="0" forceAA="0" compatLnSpc="1">
              <a:prstTxWarp prst="textNoShape">
                <a:avLst/>
              </a:prstTxWarp>
              <a:spAutoFit/>
            </a:bodyPr>
            <a:lstStyle/>
            <a:p>
              <a:pPr defTabSz="951121">
                <a:lnSpc>
                  <a:spcPct val="90000"/>
                </a:lnSpc>
                <a:defRPr/>
              </a:pPr>
              <a:r>
                <a:rPr lang="en-US" sz="1121" kern="0" dirty="0">
                  <a:gradFill>
                    <a:gsLst>
                      <a:gs pos="48305">
                        <a:srgbClr val="FFFFFF"/>
                      </a:gs>
                      <a:gs pos="37000">
                        <a:srgbClr val="FFFFFF"/>
                      </a:gs>
                    </a:gsLst>
                    <a:lin ang="5400000" scaled="1"/>
                  </a:gradFill>
                </a:rPr>
                <a:t>Virtual </a:t>
              </a:r>
              <a:br>
                <a:rPr lang="en-US" sz="1121" kern="0" dirty="0">
                  <a:gradFill>
                    <a:gsLst>
                      <a:gs pos="48305">
                        <a:srgbClr val="FFFFFF"/>
                      </a:gs>
                      <a:gs pos="37000">
                        <a:srgbClr val="FFFFFF"/>
                      </a:gs>
                    </a:gsLst>
                    <a:lin ang="5400000" scaled="1"/>
                  </a:gradFill>
                </a:rPr>
              </a:br>
              <a:r>
                <a:rPr lang="en-US" sz="1121" kern="0" dirty="0">
                  <a:gradFill>
                    <a:gsLst>
                      <a:gs pos="48305">
                        <a:srgbClr val="FFFFFF"/>
                      </a:gs>
                      <a:gs pos="37000">
                        <a:srgbClr val="FFFFFF"/>
                      </a:gs>
                    </a:gsLst>
                    <a:lin ang="5400000" scaled="1"/>
                  </a:gradFill>
                </a:rPr>
                <a:t>hard disk</a:t>
              </a:r>
            </a:p>
          </p:txBody>
        </p:sp>
        <p:sp>
          <p:nvSpPr>
            <p:cNvPr id="21" name="Rectangle 28"/>
            <p:cNvSpPr/>
            <p:nvPr/>
          </p:nvSpPr>
          <p:spPr>
            <a:xfrm>
              <a:off x="8363865" y="4290547"/>
              <a:ext cx="1584282" cy="857981"/>
            </a:xfrm>
            <a:prstGeom prst="rect">
              <a:avLst/>
            </a:prstGeom>
            <a:solidFill>
              <a:srgbClr val="FFFFFF">
                <a:lumMod val="85000"/>
              </a:srgbClr>
            </a:solidFill>
            <a:ln w="10795" cap="flat" cmpd="sng" algn="ctr">
              <a:noFill/>
              <a:prstDash val="soli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1121">
                <a:lnSpc>
                  <a:spcPct val="90000"/>
                </a:lnSpc>
                <a:defRPr/>
              </a:pPr>
              <a:r>
                <a:rPr lang="en-US" sz="1836" b="1" kern="0" dirty="0">
                  <a:gradFill>
                    <a:gsLst>
                      <a:gs pos="9322">
                        <a:srgbClr val="505050"/>
                      </a:gs>
                      <a:gs pos="21186">
                        <a:srgbClr val="505050"/>
                      </a:gs>
                    </a:gsLst>
                    <a:lin ang="5400000" scaled="1"/>
                  </a:gradFill>
                  <a:latin typeface="Segoe UI Light"/>
                </a:rPr>
                <a:t>HOST with TPM</a:t>
              </a:r>
            </a:p>
          </p:txBody>
        </p:sp>
        <p:grpSp>
          <p:nvGrpSpPr>
            <p:cNvPr id="22" name="Group 29"/>
            <p:cNvGrpSpPr/>
            <p:nvPr/>
          </p:nvGrpSpPr>
          <p:grpSpPr>
            <a:xfrm>
              <a:off x="7834759" y="4802782"/>
              <a:ext cx="419957" cy="447295"/>
              <a:chOff x="1173477" y="2822066"/>
              <a:chExt cx="753172" cy="706237"/>
            </a:xfrm>
          </p:grpSpPr>
          <p:sp>
            <p:nvSpPr>
              <p:cNvPr id="77" name="Oval 107"/>
              <p:cNvSpPr/>
              <p:nvPr/>
            </p:nvSpPr>
            <p:spPr bwMode="auto">
              <a:xfrm>
                <a:off x="1173477" y="2822066"/>
                <a:ext cx="753172" cy="706237"/>
              </a:xfrm>
              <a:prstGeom prst="ellipse">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5"/>
              <p:cNvSpPr>
                <a:spLocks noChangeAspect="1" noEditPoints="1"/>
              </p:cNvSpPr>
              <p:nvPr/>
            </p:nvSpPr>
            <p:spPr bwMode="auto">
              <a:xfrm>
                <a:off x="1349643" y="2987732"/>
                <a:ext cx="400839" cy="374904"/>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sp>
          <p:nvSpPr>
            <p:cNvPr id="23" name="Freeform 5"/>
            <p:cNvSpPr>
              <a:spLocks noEditPoints="1"/>
            </p:cNvSpPr>
            <p:nvPr/>
          </p:nvSpPr>
          <p:spPr bwMode="auto">
            <a:xfrm>
              <a:off x="5339426" y="6164666"/>
              <a:ext cx="191824" cy="294880"/>
            </a:xfrm>
            <a:custGeom>
              <a:avLst/>
              <a:gdLst>
                <a:gd name="T0" fmla="*/ 1304 w 1461"/>
                <a:gd name="T1" fmla="*/ 119 h 1972"/>
                <a:gd name="T2" fmla="*/ 1216 w 1461"/>
                <a:gd name="T3" fmla="*/ 15 h 1972"/>
                <a:gd name="T4" fmla="*/ 277 w 1461"/>
                <a:gd name="T5" fmla="*/ 0 h 1972"/>
                <a:gd name="T6" fmla="*/ 56 w 1461"/>
                <a:gd name="T7" fmla="*/ 155 h 1972"/>
                <a:gd name="T8" fmla="*/ 157 w 1461"/>
                <a:gd name="T9" fmla="*/ 119 h 1972"/>
                <a:gd name="T10" fmla="*/ 157 w 1461"/>
                <a:gd name="T11" fmla="*/ 163 h 1972"/>
                <a:gd name="T12" fmla="*/ 0 w 1461"/>
                <a:gd name="T13" fmla="*/ 1814 h 1972"/>
                <a:gd name="T14" fmla="*/ 1304 w 1461"/>
                <a:gd name="T15" fmla="*/ 1972 h 1972"/>
                <a:gd name="T16" fmla="*/ 1461 w 1461"/>
                <a:gd name="T17" fmla="*/ 320 h 1972"/>
                <a:gd name="T18" fmla="*/ 1373 w 1461"/>
                <a:gd name="T19" fmla="*/ 1814 h 1972"/>
                <a:gd name="T20" fmla="*/ 157 w 1461"/>
                <a:gd name="T21" fmla="*/ 1884 h 1972"/>
                <a:gd name="T22" fmla="*/ 87 w 1461"/>
                <a:gd name="T23" fmla="*/ 320 h 1972"/>
                <a:gd name="T24" fmla="*/ 1304 w 1461"/>
                <a:gd name="T25" fmla="*/ 251 h 1972"/>
                <a:gd name="T26" fmla="*/ 1373 w 1461"/>
                <a:gd name="T27" fmla="*/ 1814 h 1972"/>
                <a:gd name="T28" fmla="*/ 731 w 1461"/>
                <a:gd name="T29" fmla="*/ 426 h 1972"/>
                <a:gd name="T30" fmla="*/ 379 w 1461"/>
                <a:gd name="T31" fmla="*/ 1313 h 1972"/>
                <a:gd name="T32" fmla="*/ 590 w 1461"/>
                <a:gd name="T33" fmla="*/ 1164 h 1972"/>
                <a:gd name="T34" fmla="*/ 673 w 1461"/>
                <a:gd name="T35" fmla="*/ 1345 h 1972"/>
                <a:gd name="T36" fmla="*/ 731 w 1461"/>
                <a:gd name="T37" fmla="*/ 1452 h 1972"/>
                <a:gd name="T38" fmla="*/ 731 w 1461"/>
                <a:gd name="T39" fmla="*/ 426 h 1972"/>
                <a:gd name="T40" fmla="*/ 579 w 1461"/>
                <a:gd name="T41" fmla="*/ 939 h 1972"/>
                <a:gd name="T42" fmla="*/ 883 w 1461"/>
                <a:gd name="T43" fmla="*/ 939 h 1972"/>
                <a:gd name="T44" fmla="*/ 621 w 1461"/>
                <a:gd name="T45" fmla="*/ 1214 h 1972"/>
                <a:gd name="T46" fmla="*/ 510 w 1461"/>
                <a:gd name="T47" fmla="*/ 1241 h 1972"/>
                <a:gd name="T48" fmla="*/ 245 w 1461"/>
                <a:gd name="T49" fmla="*/ 1502 h 1972"/>
                <a:gd name="T50" fmla="*/ 313 w 1461"/>
                <a:gd name="T51" fmla="*/ 1799 h 1972"/>
                <a:gd name="T52" fmla="*/ 588 w 1461"/>
                <a:gd name="T53" fmla="*/ 1433 h 1972"/>
                <a:gd name="T54" fmla="*/ 621 w 1461"/>
                <a:gd name="T55" fmla="*/ 1214 h 1972"/>
                <a:gd name="T56" fmla="*/ 275 w 1461"/>
                <a:gd name="T57" fmla="*/ 1713 h 1972"/>
                <a:gd name="T58" fmla="*/ 359 w 1461"/>
                <a:gd name="T59" fmla="*/ 1592 h 1972"/>
                <a:gd name="T60" fmla="*/ 231 w 1461"/>
                <a:gd name="T61" fmla="*/ 340 h 1972"/>
                <a:gd name="T62" fmla="*/ 136 w 1461"/>
                <a:gd name="T63" fmla="*/ 340 h 1972"/>
                <a:gd name="T64" fmla="*/ 231 w 1461"/>
                <a:gd name="T65" fmla="*/ 340 h 1972"/>
                <a:gd name="T66" fmla="*/ 1236 w 1461"/>
                <a:gd name="T67" fmla="*/ 340 h 1972"/>
                <a:gd name="T68" fmla="*/ 1331 w 1461"/>
                <a:gd name="T69" fmla="*/ 340 h 1972"/>
                <a:gd name="T70" fmla="*/ 1283 w 1461"/>
                <a:gd name="T71" fmla="*/ 1742 h 1972"/>
                <a:gd name="T72" fmla="*/ 1283 w 1461"/>
                <a:gd name="T73" fmla="*/ 1838 h 1972"/>
                <a:gd name="T74" fmla="*/ 1283 w 1461"/>
                <a:gd name="T75" fmla="*/ 174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972">
                  <a:moveTo>
                    <a:pt x="157" y="119"/>
                  </a:moveTo>
                  <a:cubicBezTo>
                    <a:pt x="1304" y="119"/>
                    <a:pt x="1304" y="119"/>
                    <a:pt x="1304" y="119"/>
                  </a:cubicBezTo>
                  <a:cubicBezTo>
                    <a:pt x="1325" y="119"/>
                    <a:pt x="1346" y="123"/>
                    <a:pt x="1365" y="131"/>
                  </a:cubicBezTo>
                  <a:cubicBezTo>
                    <a:pt x="1216" y="15"/>
                    <a:pt x="1216" y="15"/>
                    <a:pt x="1216" y="15"/>
                  </a:cubicBezTo>
                  <a:cubicBezTo>
                    <a:pt x="1206" y="6"/>
                    <a:pt x="1187" y="0"/>
                    <a:pt x="1174" y="0"/>
                  </a:cubicBezTo>
                  <a:cubicBezTo>
                    <a:pt x="277" y="0"/>
                    <a:pt x="277" y="0"/>
                    <a:pt x="277" y="0"/>
                  </a:cubicBezTo>
                  <a:cubicBezTo>
                    <a:pt x="264" y="0"/>
                    <a:pt x="245" y="6"/>
                    <a:pt x="235" y="15"/>
                  </a:cubicBezTo>
                  <a:cubicBezTo>
                    <a:pt x="56" y="155"/>
                    <a:pt x="56" y="155"/>
                    <a:pt x="56" y="155"/>
                  </a:cubicBezTo>
                  <a:cubicBezTo>
                    <a:pt x="58" y="155"/>
                    <a:pt x="58" y="155"/>
                    <a:pt x="58" y="155"/>
                  </a:cubicBezTo>
                  <a:cubicBezTo>
                    <a:pt x="85" y="132"/>
                    <a:pt x="119" y="119"/>
                    <a:pt x="157" y="119"/>
                  </a:cubicBezTo>
                  <a:close/>
                  <a:moveTo>
                    <a:pt x="1304" y="163"/>
                  </a:moveTo>
                  <a:cubicBezTo>
                    <a:pt x="157" y="163"/>
                    <a:pt x="157" y="163"/>
                    <a:pt x="157" y="163"/>
                  </a:cubicBezTo>
                  <a:cubicBezTo>
                    <a:pt x="70" y="163"/>
                    <a:pt x="0" y="234"/>
                    <a:pt x="0" y="320"/>
                  </a:cubicBezTo>
                  <a:cubicBezTo>
                    <a:pt x="0" y="1814"/>
                    <a:pt x="0" y="1814"/>
                    <a:pt x="0" y="1814"/>
                  </a:cubicBezTo>
                  <a:cubicBezTo>
                    <a:pt x="0" y="1901"/>
                    <a:pt x="70" y="1972"/>
                    <a:pt x="157" y="1972"/>
                  </a:cubicBezTo>
                  <a:cubicBezTo>
                    <a:pt x="1304" y="1972"/>
                    <a:pt x="1304" y="1972"/>
                    <a:pt x="1304" y="1972"/>
                  </a:cubicBezTo>
                  <a:cubicBezTo>
                    <a:pt x="1391" y="1972"/>
                    <a:pt x="1461" y="1901"/>
                    <a:pt x="1461" y="1814"/>
                  </a:cubicBezTo>
                  <a:cubicBezTo>
                    <a:pt x="1461" y="320"/>
                    <a:pt x="1461" y="320"/>
                    <a:pt x="1461" y="320"/>
                  </a:cubicBezTo>
                  <a:cubicBezTo>
                    <a:pt x="1461" y="234"/>
                    <a:pt x="1391" y="163"/>
                    <a:pt x="1304" y="163"/>
                  </a:cubicBezTo>
                  <a:close/>
                  <a:moveTo>
                    <a:pt x="1373" y="1814"/>
                  </a:moveTo>
                  <a:cubicBezTo>
                    <a:pt x="1373" y="1852"/>
                    <a:pt x="1343" y="1884"/>
                    <a:pt x="1304" y="1884"/>
                  </a:cubicBezTo>
                  <a:cubicBezTo>
                    <a:pt x="157" y="1884"/>
                    <a:pt x="157" y="1884"/>
                    <a:pt x="157" y="1884"/>
                  </a:cubicBezTo>
                  <a:cubicBezTo>
                    <a:pt x="119" y="1884"/>
                    <a:pt x="87" y="1852"/>
                    <a:pt x="87" y="1814"/>
                  </a:cubicBezTo>
                  <a:cubicBezTo>
                    <a:pt x="87" y="320"/>
                    <a:pt x="87" y="320"/>
                    <a:pt x="87" y="320"/>
                  </a:cubicBezTo>
                  <a:cubicBezTo>
                    <a:pt x="87" y="282"/>
                    <a:pt x="119" y="251"/>
                    <a:pt x="157" y="251"/>
                  </a:cubicBezTo>
                  <a:cubicBezTo>
                    <a:pt x="1304" y="251"/>
                    <a:pt x="1304" y="251"/>
                    <a:pt x="1304" y="251"/>
                  </a:cubicBezTo>
                  <a:cubicBezTo>
                    <a:pt x="1343" y="251"/>
                    <a:pt x="1373" y="282"/>
                    <a:pt x="1373" y="320"/>
                  </a:cubicBezTo>
                  <a:cubicBezTo>
                    <a:pt x="1373" y="1814"/>
                    <a:pt x="1373" y="1814"/>
                    <a:pt x="1373" y="1814"/>
                  </a:cubicBezTo>
                  <a:cubicBezTo>
                    <a:pt x="1373" y="1814"/>
                    <a:pt x="1373" y="1814"/>
                    <a:pt x="1373" y="1814"/>
                  </a:cubicBezTo>
                  <a:close/>
                  <a:moveTo>
                    <a:pt x="731" y="426"/>
                  </a:moveTo>
                  <a:cubicBezTo>
                    <a:pt x="447" y="426"/>
                    <a:pt x="218" y="656"/>
                    <a:pt x="218" y="939"/>
                  </a:cubicBezTo>
                  <a:cubicBezTo>
                    <a:pt x="218" y="1087"/>
                    <a:pt x="279" y="1219"/>
                    <a:pt x="379" y="1313"/>
                  </a:cubicBezTo>
                  <a:cubicBezTo>
                    <a:pt x="481" y="1212"/>
                    <a:pt x="481" y="1212"/>
                    <a:pt x="481" y="1212"/>
                  </a:cubicBezTo>
                  <a:cubicBezTo>
                    <a:pt x="511" y="1181"/>
                    <a:pt x="552" y="1164"/>
                    <a:pt x="590" y="1164"/>
                  </a:cubicBezTo>
                  <a:cubicBezTo>
                    <a:pt x="610" y="1164"/>
                    <a:pt x="629" y="1169"/>
                    <a:pt x="645" y="1180"/>
                  </a:cubicBezTo>
                  <a:cubicBezTo>
                    <a:pt x="689" y="1210"/>
                    <a:pt x="701" y="1281"/>
                    <a:pt x="673" y="1345"/>
                  </a:cubicBezTo>
                  <a:cubicBezTo>
                    <a:pt x="629" y="1443"/>
                    <a:pt x="629" y="1443"/>
                    <a:pt x="629" y="1443"/>
                  </a:cubicBezTo>
                  <a:cubicBezTo>
                    <a:pt x="661" y="1449"/>
                    <a:pt x="696" y="1452"/>
                    <a:pt x="731" y="1452"/>
                  </a:cubicBezTo>
                  <a:cubicBezTo>
                    <a:pt x="1014" y="1452"/>
                    <a:pt x="1244" y="1223"/>
                    <a:pt x="1244" y="939"/>
                  </a:cubicBezTo>
                  <a:cubicBezTo>
                    <a:pt x="1244" y="656"/>
                    <a:pt x="1014" y="426"/>
                    <a:pt x="731" y="426"/>
                  </a:cubicBezTo>
                  <a:close/>
                  <a:moveTo>
                    <a:pt x="731" y="1091"/>
                  </a:moveTo>
                  <a:cubicBezTo>
                    <a:pt x="647" y="1091"/>
                    <a:pt x="579" y="1024"/>
                    <a:pt x="579" y="939"/>
                  </a:cubicBezTo>
                  <a:cubicBezTo>
                    <a:pt x="579" y="855"/>
                    <a:pt x="647" y="787"/>
                    <a:pt x="731" y="787"/>
                  </a:cubicBezTo>
                  <a:cubicBezTo>
                    <a:pt x="814" y="787"/>
                    <a:pt x="883" y="855"/>
                    <a:pt x="883" y="939"/>
                  </a:cubicBezTo>
                  <a:cubicBezTo>
                    <a:pt x="883" y="1024"/>
                    <a:pt x="814" y="1091"/>
                    <a:pt x="731" y="1091"/>
                  </a:cubicBezTo>
                  <a:close/>
                  <a:moveTo>
                    <a:pt x="621" y="1214"/>
                  </a:moveTo>
                  <a:cubicBezTo>
                    <a:pt x="613" y="1207"/>
                    <a:pt x="601" y="1205"/>
                    <a:pt x="590" y="1205"/>
                  </a:cubicBezTo>
                  <a:cubicBezTo>
                    <a:pt x="563" y="1205"/>
                    <a:pt x="534" y="1217"/>
                    <a:pt x="510" y="1241"/>
                  </a:cubicBezTo>
                  <a:cubicBezTo>
                    <a:pt x="410" y="1340"/>
                    <a:pt x="410" y="1340"/>
                    <a:pt x="410" y="1340"/>
                  </a:cubicBezTo>
                  <a:cubicBezTo>
                    <a:pt x="245" y="1502"/>
                    <a:pt x="245" y="1502"/>
                    <a:pt x="245" y="1502"/>
                  </a:cubicBezTo>
                  <a:cubicBezTo>
                    <a:pt x="153" y="1593"/>
                    <a:pt x="148" y="1715"/>
                    <a:pt x="233" y="1774"/>
                  </a:cubicBezTo>
                  <a:cubicBezTo>
                    <a:pt x="258" y="1791"/>
                    <a:pt x="285" y="1799"/>
                    <a:pt x="313" y="1799"/>
                  </a:cubicBezTo>
                  <a:cubicBezTo>
                    <a:pt x="379" y="1799"/>
                    <a:pt x="446" y="1751"/>
                    <a:pt x="483" y="1667"/>
                  </a:cubicBezTo>
                  <a:cubicBezTo>
                    <a:pt x="588" y="1433"/>
                    <a:pt x="588" y="1433"/>
                    <a:pt x="588" y="1433"/>
                  </a:cubicBezTo>
                  <a:cubicBezTo>
                    <a:pt x="635" y="1328"/>
                    <a:pt x="635" y="1328"/>
                    <a:pt x="635" y="1328"/>
                  </a:cubicBezTo>
                  <a:cubicBezTo>
                    <a:pt x="655" y="1283"/>
                    <a:pt x="648" y="1233"/>
                    <a:pt x="621" y="1214"/>
                  </a:cubicBezTo>
                  <a:close/>
                  <a:moveTo>
                    <a:pt x="378" y="1694"/>
                  </a:moveTo>
                  <a:cubicBezTo>
                    <a:pt x="354" y="1728"/>
                    <a:pt x="308" y="1737"/>
                    <a:pt x="275" y="1713"/>
                  </a:cubicBezTo>
                  <a:cubicBezTo>
                    <a:pt x="241" y="1690"/>
                    <a:pt x="233" y="1644"/>
                    <a:pt x="257" y="1611"/>
                  </a:cubicBezTo>
                  <a:cubicBezTo>
                    <a:pt x="280" y="1577"/>
                    <a:pt x="325" y="1569"/>
                    <a:pt x="359" y="1592"/>
                  </a:cubicBezTo>
                  <a:cubicBezTo>
                    <a:pt x="392" y="1615"/>
                    <a:pt x="400" y="1662"/>
                    <a:pt x="378" y="1694"/>
                  </a:cubicBezTo>
                  <a:close/>
                  <a:moveTo>
                    <a:pt x="231" y="340"/>
                  </a:moveTo>
                  <a:cubicBezTo>
                    <a:pt x="231" y="313"/>
                    <a:pt x="210" y="292"/>
                    <a:pt x="184" y="292"/>
                  </a:cubicBezTo>
                  <a:cubicBezTo>
                    <a:pt x="157" y="292"/>
                    <a:pt x="136" y="313"/>
                    <a:pt x="136" y="340"/>
                  </a:cubicBezTo>
                  <a:cubicBezTo>
                    <a:pt x="136" y="367"/>
                    <a:pt x="157" y="387"/>
                    <a:pt x="184" y="387"/>
                  </a:cubicBezTo>
                  <a:cubicBezTo>
                    <a:pt x="210" y="387"/>
                    <a:pt x="231" y="367"/>
                    <a:pt x="231" y="340"/>
                  </a:cubicBezTo>
                  <a:close/>
                  <a:moveTo>
                    <a:pt x="1283" y="292"/>
                  </a:moveTo>
                  <a:cubicBezTo>
                    <a:pt x="1257" y="292"/>
                    <a:pt x="1236" y="313"/>
                    <a:pt x="1236" y="340"/>
                  </a:cubicBezTo>
                  <a:cubicBezTo>
                    <a:pt x="1236" y="367"/>
                    <a:pt x="1257" y="387"/>
                    <a:pt x="1283" y="387"/>
                  </a:cubicBezTo>
                  <a:cubicBezTo>
                    <a:pt x="1310" y="387"/>
                    <a:pt x="1331" y="367"/>
                    <a:pt x="1331" y="340"/>
                  </a:cubicBezTo>
                  <a:cubicBezTo>
                    <a:pt x="1331" y="313"/>
                    <a:pt x="1310" y="292"/>
                    <a:pt x="1283" y="292"/>
                  </a:cubicBezTo>
                  <a:close/>
                  <a:moveTo>
                    <a:pt x="1283" y="1742"/>
                  </a:moveTo>
                  <a:cubicBezTo>
                    <a:pt x="1257" y="1742"/>
                    <a:pt x="1236" y="1764"/>
                    <a:pt x="1236" y="1790"/>
                  </a:cubicBezTo>
                  <a:cubicBezTo>
                    <a:pt x="1236" y="1816"/>
                    <a:pt x="1257" y="1838"/>
                    <a:pt x="1283" y="1838"/>
                  </a:cubicBezTo>
                  <a:cubicBezTo>
                    <a:pt x="1310" y="1838"/>
                    <a:pt x="1331" y="1816"/>
                    <a:pt x="1331" y="1790"/>
                  </a:cubicBezTo>
                  <a:cubicBezTo>
                    <a:pt x="1331" y="1764"/>
                    <a:pt x="1310" y="1742"/>
                    <a:pt x="1283" y="1742"/>
                  </a:cubicBezTo>
                  <a:close/>
                </a:path>
              </a:pathLst>
            </a:custGeom>
            <a:solidFill>
              <a:srgbClr val="505050"/>
            </a:solidFill>
          </p:spPr>
          <p:txBody>
            <a:bodyPr wrap="square" lIns="149174" tIns="149174" rIns="149174" bIns="149174" rtlCol="0">
              <a:noAutofit/>
            </a:bodyPr>
            <a:lstStyle/>
            <a:p>
              <a:pPr defTabSz="950755">
                <a:lnSpc>
                  <a:spcPts val="3121"/>
                </a:lnSpc>
                <a:spcBef>
                  <a:spcPts val="306"/>
                </a:spcBef>
                <a:defRPr/>
              </a:pPr>
              <a:endParaRPr lang="en-US" sz="1222" kern="0">
                <a:solidFill>
                  <a:srgbClr val="FFFFFF"/>
                </a:solidFill>
              </a:endParaRPr>
            </a:p>
          </p:txBody>
        </p:sp>
        <p:grpSp>
          <p:nvGrpSpPr>
            <p:cNvPr id="24" name="Group 32"/>
            <p:cNvGrpSpPr/>
            <p:nvPr/>
          </p:nvGrpSpPr>
          <p:grpSpPr>
            <a:xfrm>
              <a:off x="8444181" y="5494988"/>
              <a:ext cx="635194" cy="419850"/>
              <a:chOff x="4746892" y="5182118"/>
              <a:chExt cx="855476" cy="497811"/>
            </a:xfrm>
          </p:grpSpPr>
          <p:sp>
            <p:nvSpPr>
              <p:cNvPr id="73" name="Freeform 24"/>
              <p:cNvSpPr>
                <a:spLocks noEditPoints="1"/>
              </p:cNvSpPr>
              <p:nvPr/>
            </p:nvSpPr>
            <p:spPr bwMode="auto">
              <a:xfrm rot="5400000">
                <a:off x="4857842" y="5071168"/>
                <a:ext cx="497811" cy="719712"/>
              </a:xfrm>
              <a:custGeom>
                <a:avLst/>
                <a:gdLst>
                  <a:gd name="T0" fmla="*/ 123 w 244"/>
                  <a:gd name="T1" fmla="*/ 112 h 305"/>
                  <a:gd name="T2" fmla="*/ 123 w 244"/>
                  <a:gd name="T3" fmla="*/ 141 h 305"/>
                  <a:gd name="T4" fmla="*/ 31 w 244"/>
                  <a:gd name="T5" fmla="*/ 262 h 305"/>
                  <a:gd name="T6" fmla="*/ 56 w 244"/>
                  <a:gd name="T7" fmla="*/ 262 h 305"/>
                  <a:gd name="T8" fmla="*/ 31 w 244"/>
                  <a:gd name="T9" fmla="*/ 262 h 305"/>
                  <a:gd name="T10" fmla="*/ 8 w 244"/>
                  <a:gd name="T11" fmla="*/ 0 h 305"/>
                  <a:gd name="T12" fmla="*/ 0 w 244"/>
                  <a:gd name="T13" fmla="*/ 297 h 305"/>
                  <a:gd name="T14" fmla="*/ 236 w 244"/>
                  <a:gd name="T15" fmla="*/ 305 h 305"/>
                  <a:gd name="T16" fmla="*/ 244 w 244"/>
                  <a:gd name="T17" fmla="*/ 8 h 305"/>
                  <a:gd name="T18" fmla="*/ 10 w 244"/>
                  <a:gd name="T19" fmla="*/ 15 h 305"/>
                  <a:gd name="T20" fmla="*/ 24 w 244"/>
                  <a:gd name="T21" fmla="*/ 15 h 305"/>
                  <a:gd name="T22" fmla="*/ 10 w 244"/>
                  <a:gd name="T23" fmla="*/ 15 h 305"/>
                  <a:gd name="T24" fmla="*/ 67 w 244"/>
                  <a:gd name="T25" fmla="*/ 276 h 305"/>
                  <a:gd name="T26" fmla="*/ 15 w 244"/>
                  <a:gd name="T27" fmla="*/ 263 h 305"/>
                  <a:gd name="T28" fmla="*/ 83 w 244"/>
                  <a:gd name="T29" fmla="*/ 184 h 305"/>
                  <a:gd name="T30" fmla="*/ 107 w 244"/>
                  <a:gd name="T31" fmla="*/ 194 h 305"/>
                  <a:gd name="T32" fmla="*/ 106 w 244"/>
                  <a:gd name="T33" fmla="*/ 200 h 305"/>
                  <a:gd name="T34" fmla="*/ 67 w 244"/>
                  <a:gd name="T35" fmla="*/ 276 h 305"/>
                  <a:gd name="T36" fmla="*/ 104 w 244"/>
                  <a:gd name="T37" fmla="*/ 221 h 305"/>
                  <a:gd name="T38" fmla="*/ 114 w 244"/>
                  <a:gd name="T39" fmla="*/ 202 h 305"/>
                  <a:gd name="T40" fmla="*/ 93 w 244"/>
                  <a:gd name="T41" fmla="*/ 171 h 305"/>
                  <a:gd name="T42" fmla="*/ 57 w 244"/>
                  <a:gd name="T43" fmla="*/ 198 h 305"/>
                  <a:gd name="T44" fmla="*/ 122 w 244"/>
                  <a:gd name="T45" fmla="*/ 30 h 305"/>
                  <a:gd name="T46" fmla="*/ 122 w 244"/>
                  <a:gd name="T47" fmla="*/ 223 h 305"/>
                  <a:gd name="T48" fmla="*/ 219 w 244"/>
                  <a:gd name="T49" fmla="*/ 288 h 305"/>
                  <a:gd name="T50" fmla="*/ 234 w 244"/>
                  <a:gd name="T51" fmla="*/ 288 h 305"/>
                  <a:gd name="T52" fmla="*/ 227 w 244"/>
                  <a:gd name="T53" fmla="*/ 22 h 305"/>
                  <a:gd name="T54" fmla="*/ 227 w 244"/>
                  <a:gd name="T55" fmla="*/ 8 h 305"/>
                  <a:gd name="T56" fmla="*/ 227 w 244"/>
                  <a:gd name="T57" fmla="*/ 22 h 305"/>
                  <a:gd name="T58" fmla="*/ 168 w 244"/>
                  <a:gd name="T59" fmla="*/ 126 h 305"/>
                  <a:gd name="T60" fmla="*/ 77 w 244"/>
                  <a:gd name="T61" fmla="*/ 126 h 305"/>
                  <a:gd name="T62" fmla="*/ 123 w 244"/>
                  <a:gd name="T63" fmla="*/ 162 h 305"/>
                  <a:gd name="T64" fmla="*/ 123 w 244"/>
                  <a:gd name="T65" fmla="*/ 90 h 305"/>
                  <a:gd name="T66" fmla="*/ 123 w 244"/>
                  <a:gd name="T67" fmla="*/ 162 h 305"/>
                  <a:gd name="T68" fmla="*/ 98 w 244"/>
                  <a:gd name="T69" fmla="*/ 122 h 305"/>
                  <a:gd name="T70" fmla="*/ 98 w 244"/>
                  <a:gd name="T71" fmla="*/ 131 h 305"/>
                  <a:gd name="T72" fmla="*/ 105 w 244"/>
                  <a:gd name="T73" fmla="*/ 114 h 305"/>
                  <a:gd name="T74" fmla="*/ 110 w 244"/>
                  <a:gd name="T75" fmla="*/ 109 h 305"/>
                  <a:gd name="T76" fmla="*/ 101 w 244"/>
                  <a:gd name="T77" fmla="*/ 105 h 305"/>
                  <a:gd name="T78" fmla="*/ 105 w 244"/>
                  <a:gd name="T79" fmla="*/ 114 h 305"/>
                  <a:gd name="T80" fmla="*/ 143 w 244"/>
                  <a:gd name="T81" fmla="*/ 112 h 305"/>
                  <a:gd name="T82" fmla="*/ 143 w 244"/>
                  <a:gd name="T83" fmla="*/ 105 h 305"/>
                  <a:gd name="T84" fmla="*/ 137 w 244"/>
                  <a:gd name="T85" fmla="*/ 112 h 305"/>
                  <a:gd name="T86" fmla="*/ 117 w 244"/>
                  <a:gd name="T87" fmla="*/ 101 h 305"/>
                  <a:gd name="T88" fmla="*/ 128 w 244"/>
                  <a:gd name="T89" fmla="*/ 101 h 305"/>
                  <a:gd name="T90" fmla="*/ 117 w 244"/>
                  <a:gd name="T91" fmla="*/ 101 h 305"/>
                  <a:gd name="T92" fmla="*/ 123 w 244"/>
                  <a:gd name="T93" fmla="*/ 155 h 305"/>
                  <a:gd name="T94" fmla="*/ 123 w 244"/>
                  <a:gd name="T95" fmla="*/ 146 h 305"/>
                  <a:gd name="T96" fmla="*/ 101 w 244"/>
                  <a:gd name="T97" fmla="*/ 140 h 305"/>
                  <a:gd name="T98" fmla="*/ 110 w 244"/>
                  <a:gd name="T99" fmla="*/ 144 h 305"/>
                  <a:gd name="T100" fmla="*/ 105 w 244"/>
                  <a:gd name="T101" fmla="*/ 149 h 305"/>
                  <a:gd name="T102" fmla="*/ 101 w 244"/>
                  <a:gd name="T103" fmla="*/ 140 h 305"/>
                  <a:gd name="T104" fmla="*/ 143 w 244"/>
                  <a:gd name="T105" fmla="*/ 140 h 305"/>
                  <a:gd name="T106" fmla="*/ 143 w 244"/>
                  <a:gd name="T107" fmla="*/ 147 h 305"/>
                  <a:gd name="T108" fmla="*/ 137 w 244"/>
                  <a:gd name="T109" fmla="*/ 147 h 305"/>
                  <a:gd name="T110" fmla="*/ 142 w 244"/>
                  <a:gd name="T111" fmla="*/ 127 h 305"/>
                  <a:gd name="T112" fmla="*/ 152 w 244"/>
                  <a:gd name="T113" fmla="*/ 127 h 305"/>
                  <a:gd name="T114" fmla="*/ 142 w 244"/>
                  <a:gd name="T115" fmla="*/ 12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305">
                    <a:moveTo>
                      <a:pt x="109" y="126"/>
                    </a:moveTo>
                    <a:cubicBezTo>
                      <a:pt x="109" y="119"/>
                      <a:pt x="115" y="112"/>
                      <a:pt x="123" y="112"/>
                    </a:cubicBezTo>
                    <a:cubicBezTo>
                      <a:pt x="131" y="112"/>
                      <a:pt x="137" y="119"/>
                      <a:pt x="137" y="126"/>
                    </a:cubicBezTo>
                    <a:cubicBezTo>
                      <a:pt x="137" y="134"/>
                      <a:pt x="131" y="141"/>
                      <a:pt x="123" y="141"/>
                    </a:cubicBezTo>
                    <a:cubicBezTo>
                      <a:pt x="115" y="141"/>
                      <a:pt x="109" y="134"/>
                      <a:pt x="109" y="126"/>
                    </a:cubicBezTo>
                    <a:close/>
                    <a:moveTo>
                      <a:pt x="31" y="262"/>
                    </a:moveTo>
                    <a:cubicBezTo>
                      <a:pt x="31" y="269"/>
                      <a:pt x="36" y="274"/>
                      <a:pt x="43" y="274"/>
                    </a:cubicBezTo>
                    <a:cubicBezTo>
                      <a:pt x="50" y="274"/>
                      <a:pt x="56" y="269"/>
                      <a:pt x="56" y="262"/>
                    </a:cubicBezTo>
                    <a:cubicBezTo>
                      <a:pt x="56" y="255"/>
                      <a:pt x="50" y="249"/>
                      <a:pt x="43" y="249"/>
                    </a:cubicBezTo>
                    <a:cubicBezTo>
                      <a:pt x="36" y="249"/>
                      <a:pt x="31" y="255"/>
                      <a:pt x="31" y="262"/>
                    </a:cubicBezTo>
                    <a:close/>
                    <a:moveTo>
                      <a:pt x="236" y="0"/>
                    </a:moveTo>
                    <a:cubicBezTo>
                      <a:pt x="8" y="0"/>
                      <a:pt x="8" y="0"/>
                      <a:pt x="8" y="0"/>
                    </a:cubicBezTo>
                    <a:cubicBezTo>
                      <a:pt x="4" y="0"/>
                      <a:pt x="0" y="4"/>
                      <a:pt x="0" y="8"/>
                    </a:cubicBezTo>
                    <a:cubicBezTo>
                      <a:pt x="0" y="297"/>
                      <a:pt x="0" y="297"/>
                      <a:pt x="0" y="297"/>
                    </a:cubicBezTo>
                    <a:cubicBezTo>
                      <a:pt x="0" y="302"/>
                      <a:pt x="4" y="305"/>
                      <a:pt x="8" y="305"/>
                    </a:cubicBezTo>
                    <a:cubicBezTo>
                      <a:pt x="236" y="305"/>
                      <a:pt x="236" y="305"/>
                      <a:pt x="236" y="305"/>
                    </a:cubicBezTo>
                    <a:cubicBezTo>
                      <a:pt x="241" y="305"/>
                      <a:pt x="244" y="302"/>
                      <a:pt x="244" y="297"/>
                    </a:cubicBezTo>
                    <a:cubicBezTo>
                      <a:pt x="244" y="8"/>
                      <a:pt x="244" y="8"/>
                      <a:pt x="244" y="8"/>
                    </a:cubicBezTo>
                    <a:cubicBezTo>
                      <a:pt x="244" y="4"/>
                      <a:pt x="241" y="0"/>
                      <a:pt x="236" y="0"/>
                    </a:cubicBezTo>
                    <a:close/>
                    <a:moveTo>
                      <a:pt x="10" y="15"/>
                    </a:moveTo>
                    <a:cubicBezTo>
                      <a:pt x="10" y="11"/>
                      <a:pt x="13" y="8"/>
                      <a:pt x="17" y="8"/>
                    </a:cubicBezTo>
                    <a:cubicBezTo>
                      <a:pt x="21" y="8"/>
                      <a:pt x="24" y="11"/>
                      <a:pt x="24" y="15"/>
                    </a:cubicBezTo>
                    <a:cubicBezTo>
                      <a:pt x="24" y="19"/>
                      <a:pt x="21" y="22"/>
                      <a:pt x="17" y="22"/>
                    </a:cubicBezTo>
                    <a:cubicBezTo>
                      <a:pt x="13" y="22"/>
                      <a:pt x="10" y="19"/>
                      <a:pt x="10" y="15"/>
                    </a:cubicBezTo>
                    <a:close/>
                    <a:moveTo>
                      <a:pt x="67" y="276"/>
                    </a:moveTo>
                    <a:cubicBezTo>
                      <a:pt x="67" y="276"/>
                      <a:pt x="67" y="276"/>
                      <a:pt x="67" y="276"/>
                    </a:cubicBezTo>
                    <a:cubicBezTo>
                      <a:pt x="62" y="285"/>
                      <a:pt x="54" y="290"/>
                      <a:pt x="43" y="290"/>
                    </a:cubicBezTo>
                    <a:cubicBezTo>
                      <a:pt x="28" y="290"/>
                      <a:pt x="15" y="278"/>
                      <a:pt x="15" y="263"/>
                    </a:cubicBezTo>
                    <a:cubicBezTo>
                      <a:pt x="15" y="255"/>
                      <a:pt x="19" y="248"/>
                      <a:pt x="23" y="243"/>
                    </a:cubicBezTo>
                    <a:cubicBezTo>
                      <a:pt x="83" y="184"/>
                      <a:pt x="83" y="184"/>
                      <a:pt x="83" y="184"/>
                    </a:cubicBezTo>
                    <a:cubicBezTo>
                      <a:pt x="85" y="181"/>
                      <a:pt x="89" y="179"/>
                      <a:pt x="93" y="179"/>
                    </a:cubicBezTo>
                    <a:cubicBezTo>
                      <a:pt x="100" y="179"/>
                      <a:pt x="107" y="186"/>
                      <a:pt x="107" y="194"/>
                    </a:cubicBezTo>
                    <a:cubicBezTo>
                      <a:pt x="107" y="196"/>
                      <a:pt x="107" y="198"/>
                      <a:pt x="106" y="200"/>
                    </a:cubicBezTo>
                    <a:cubicBezTo>
                      <a:pt x="106" y="200"/>
                      <a:pt x="106" y="200"/>
                      <a:pt x="106" y="200"/>
                    </a:cubicBezTo>
                    <a:cubicBezTo>
                      <a:pt x="68" y="275"/>
                      <a:pt x="68" y="275"/>
                      <a:pt x="68" y="275"/>
                    </a:cubicBezTo>
                    <a:cubicBezTo>
                      <a:pt x="68" y="275"/>
                      <a:pt x="67" y="275"/>
                      <a:pt x="67" y="276"/>
                    </a:cubicBezTo>
                    <a:close/>
                    <a:moveTo>
                      <a:pt x="122" y="223"/>
                    </a:moveTo>
                    <a:cubicBezTo>
                      <a:pt x="116" y="223"/>
                      <a:pt x="110" y="222"/>
                      <a:pt x="104" y="221"/>
                    </a:cubicBezTo>
                    <a:cubicBezTo>
                      <a:pt x="113" y="204"/>
                      <a:pt x="113" y="204"/>
                      <a:pt x="113" y="204"/>
                    </a:cubicBezTo>
                    <a:cubicBezTo>
                      <a:pt x="113" y="203"/>
                      <a:pt x="113" y="203"/>
                      <a:pt x="114" y="202"/>
                    </a:cubicBezTo>
                    <a:cubicBezTo>
                      <a:pt x="115" y="200"/>
                      <a:pt x="115" y="197"/>
                      <a:pt x="115" y="194"/>
                    </a:cubicBezTo>
                    <a:cubicBezTo>
                      <a:pt x="115" y="181"/>
                      <a:pt x="106" y="171"/>
                      <a:pt x="93" y="171"/>
                    </a:cubicBezTo>
                    <a:cubicBezTo>
                      <a:pt x="86" y="171"/>
                      <a:pt x="81" y="173"/>
                      <a:pt x="76" y="178"/>
                    </a:cubicBezTo>
                    <a:cubicBezTo>
                      <a:pt x="57" y="198"/>
                      <a:pt x="57" y="198"/>
                      <a:pt x="57" y="198"/>
                    </a:cubicBezTo>
                    <a:cubicBezTo>
                      <a:pt x="37" y="180"/>
                      <a:pt x="25" y="155"/>
                      <a:pt x="25" y="127"/>
                    </a:cubicBezTo>
                    <a:cubicBezTo>
                      <a:pt x="25" y="74"/>
                      <a:pt x="69" y="30"/>
                      <a:pt x="122" y="30"/>
                    </a:cubicBezTo>
                    <a:cubicBezTo>
                      <a:pt x="175" y="30"/>
                      <a:pt x="218" y="74"/>
                      <a:pt x="218" y="127"/>
                    </a:cubicBezTo>
                    <a:cubicBezTo>
                      <a:pt x="218" y="180"/>
                      <a:pt x="175" y="223"/>
                      <a:pt x="122" y="223"/>
                    </a:cubicBezTo>
                    <a:close/>
                    <a:moveTo>
                      <a:pt x="227" y="295"/>
                    </a:moveTo>
                    <a:cubicBezTo>
                      <a:pt x="223" y="295"/>
                      <a:pt x="219" y="292"/>
                      <a:pt x="219" y="288"/>
                    </a:cubicBezTo>
                    <a:cubicBezTo>
                      <a:pt x="219" y="285"/>
                      <a:pt x="223" y="282"/>
                      <a:pt x="227" y="282"/>
                    </a:cubicBezTo>
                    <a:cubicBezTo>
                      <a:pt x="230" y="282"/>
                      <a:pt x="234" y="285"/>
                      <a:pt x="234" y="288"/>
                    </a:cubicBezTo>
                    <a:cubicBezTo>
                      <a:pt x="234" y="292"/>
                      <a:pt x="230" y="295"/>
                      <a:pt x="227" y="295"/>
                    </a:cubicBezTo>
                    <a:close/>
                    <a:moveTo>
                      <a:pt x="227" y="22"/>
                    </a:moveTo>
                    <a:cubicBezTo>
                      <a:pt x="223" y="22"/>
                      <a:pt x="219" y="19"/>
                      <a:pt x="219" y="15"/>
                    </a:cubicBezTo>
                    <a:cubicBezTo>
                      <a:pt x="219" y="11"/>
                      <a:pt x="223" y="8"/>
                      <a:pt x="227" y="8"/>
                    </a:cubicBezTo>
                    <a:cubicBezTo>
                      <a:pt x="230" y="8"/>
                      <a:pt x="234" y="11"/>
                      <a:pt x="234" y="15"/>
                    </a:cubicBezTo>
                    <a:cubicBezTo>
                      <a:pt x="234" y="19"/>
                      <a:pt x="230" y="22"/>
                      <a:pt x="227" y="22"/>
                    </a:cubicBezTo>
                    <a:close/>
                    <a:moveTo>
                      <a:pt x="122" y="82"/>
                    </a:moveTo>
                    <a:cubicBezTo>
                      <a:pt x="147" y="82"/>
                      <a:pt x="168" y="101"/>
                      <a:pt x="168" y="126"/>
                    </a:cubicBezTo>
                    <a:cubicBezTo>
                      <a:pt x="168" y="151"/>
                      <a:pt x="147" y="171"/>
                      <a:pt x="122" y="171"/>
                    </a:cubicBezTo>
                    <a:cubicBezTo>
                      <a:pt x="97" y="171"/>
                      <a:pt x="77" y="151"/>
                      <a:pt x="77" y="126"/>
                    </a:cubicBezTo>
                    <a:cubicBezTo>
                      <a:pt x="77" y="101"/>
                      <a:pt x="97" y="82"/>
                      <a:pt x="122" y="82"/>
                    </a:cubicBezTo>
                    <a:close/>
                    <a:moveTo>
                      <a:pt x="123" y="162"/>
                    </a:moveTo>
                    <a:cubicBezTo>
                      <a:pt x="143" y="162"/>
                      <a:pt x="159" y="146"/>
                      <a:pt x="159" y="126"/>
                    </a:cubicBezTo>
                    <a:cubicBezTo>
                      <a:pt x="159" y="107"/>
                      <a:pt x="143" y="90"/>
                      <a:pt x="123" y="90"/>
                    </a:cubicBezTo>
                    <a:cubicBezTo>
                      <a:pt x="102" y="90"/>
                      <a:pt x="86" y="107"/>
                      <a:pt x="86" y="126"/>
                    </a:cubicBezTo>
                    <a:cubicBezTo>
                      <a:pt x="86" y="146"/>
                      <a:pt x="102" y="162"/>
                      <a:pt x="123" y="162"/>
                    </a:cubicBezTo>
                    <a:close/>
                    <a:moveTo>
                      <a:pt x="93" y="126"/>
                    </a:moveTo>
                    <a:cubicBezTo>
                      <a:pt x="93" y="124"/>
                      <a:pt x="95" y="122"/>
                      <a:pt x="98" y="122"/>
                    </a:cubicBezTo>
                    <a:cubicBezTo>
                      <a:pt x="100" y="122"/>
                      <a:pt x="102" y="124"/>
                      <a:pt x="102" y="126"/>
                    </a:cubicBezTo>
                    <a:cubicBezTo>
                      <a:pt x="102" y="129"/>
                      <a:pt x="100" y="131"/>
                      <a:pt x="98" y="131"/>
                    </a:cubicBezTo>
                    <a:cubicBezTo>
                      <a:pt x="95" y="131"/>
                      <a:pt x="93" y="129"/>
                      <a:pt x="93" y="126"/>
                    </a:cubicBezTo>
                    <a:close/>
                    <a:moveTo>
                      <a:pt x="105" y="114"/>
                    </a:moveTo>
                    <a:cubicBezTo>
                      <a:pt x="107" y="114"/>
                      <a:pt x="108" y="113"/>
                      <a:pt x="109" y="112"/>
                    </a:cubicBezTo>
                    <a:cubicBezTo>
                      <a:pt x="110" y="111"/>
                      <a:pt x="110" y="110"/>
                      <a:pt x="110" y="109"/>
                    </a:cubicBezTo>
                    <a:cubicBezTo>
                      <a:pt x="110" y="107"/>
                      <a:pt x="110" y="106"/>
                      <a:pt x="109" y="105"/>
                    </a:cubicBezTo>
                    <a:cubicBezTo>
                      <a:pt x="107" y="103"/>
                      <a:pt x="103" y="103"/>
                      <a:pt x="101" y="105"/>
                    </a:cubicBezTo>
                    <a:cubicBezTo>
                      <a:pt x="99" y="107"/>
                      <a:pt x="99" y="110"/>
                      <a:pt x="101" y="112"/>
                    </a:cubicBezTo>
                    <a:cubicBezTo>
                      <a:pt x="103" y="113"/>
                      <a:pt x="104" y="114"/>
                      <a:pt x="105" y="114"/>
                    </a:cubicBezTo>
                    <a:moveTo>
                      <a:pt x="140" y="114"/>
                    </a:moveTo>
                    <a:cubicBezTo>
                      <a:pt x="141" y="114"/>
                      <a:pt x="142" y="113"/>
                      <a:pt x="143" y="112"/>
                    </a:cubicBezTo>
                    <a:cubicBezTo>
                      <a:pt x="144" y="111"/>
                      <a:pt x="144" y="110"/>
                      <a:pt x="144" y="109"/>
                    </a:cubicBezTo>
                    <a:cubicBezTo>
                      <a:pt x="144" y="107"/>
                      <a:pt x="144" y="106"/>
                      <a:pt x="143" y="105"/>
                    </a:cubicBezTo>
                    <a:cubicBezTo>
                      <a:pt x="141" y="103"/>
                      <a:pt x="138" y="103"/>
                      <a:pt x="137" y="105"/>
                    </a:cubicBezTo>
                    <a:cubicBezTo>
                      <a:pt x="135" y="107"/>
                      <a:pt x="135" y="110"/>
                      <a:pt x="137" y="112"/>
                    </a:cubicBezTo>
                    <a:cubicBezTo>
                      <a:pt x="137" y="113"/>
                      <a:pt x="139" y="114"/>
                      <a:pt x="140" y="114"/>
                    </a:cubicBezTo>
                    <a:moveTo>
                      <a:pt x="117" y="101"/>
                    </a:moveTo>
                    <a:cubicBezTo>
                      <a:pt x="117" y="104"/>
                      <a:pt x="119" y="107"/>
                      <a:pt x="123" y="107"/>
                    </a:cubicBezTo>
                    <a:cubicBezTo>
                      <a:pt x="126" y="107"/>
                      <a:pt x="128" y="104"/>
                      <a:pt x="128" y="101"/>
                    </a:cubicBezTo>
                    <a:cubicBezTo>
                      <a:pt x="128" y="98"/>
                      <a:pt x="126" y="96"/>
                      <a:pt x="123" y="96"/>
                    </a:cubicBezTo>
                    <a:cubicBezTo>
                      <a:pt x="119" y="96"/>
                      <a:pt x="117" y="98"/>
                      <a:pt x="117" y="101"/>
                    </a:cubicBezTo>
                    <a:close/>
                    <a:moveTo>
                      <a:pt x="117" y="151"/>
                    </a:moveTo>
                    <a:cubicBezTo>
                      <a:pt x="117" y="153"/>
                      <a:pt x="119" y="155"/>
                      <a:pt x="123" y="155"/>
                    </a:cubicBezTo>
                    <a:cubicBezTo>
                      <a:pt x="126" y="155"/>
                      <a:pt x="128" y="153"/>
                      <a:pt x="128" y="151"/>
                    </a:cubicBezTo>
                    <a:cubicBezTo>
                      <a:pt x="128" y="148"/>
                      <a:pt x="126" y="146"/>
                      <a:pt x="123" y="146"/>
                    </a:cubicBezTo>
                    <a:cubicBezTo>
                      <a:pt x="119" y="146"/>
                      <a:pt x="117" y="148"/>
                      <a:pt x="117" y="151"/>
                    </a:cubicBezTo>
                    <a:close/>
                    <a:moveTo>
                      <a:pt x="101" y="140"/>
                    </a:moveTo>
                    <a:cubicBezTo>
                      <a:pt x="103" y="138"/>
                      <a:pt x="107" y="138"/>
                      <a:pt x="109" y="140"/>
                    </a:cubicBezTo>
                    <a:cubicBezTo>
                      <a:pt x="110" y="141"/>
                      <a:pt x="110" y="142"/>
                      <a:pt x="110" y="144"/>
                    </a:cubicBezTo>
                    <a:cubicBezTo>
                      <a:pt x="110" y="145"/>
                      <a:pt x="110" y="146"/>
                      <a:pt x="109" y="147"/>
                    </a:cubicBezTo>
                    <a:cubicBezTo>
                      <a:pt x="108" y="148"/>
                      <a:pt x="107" y="149"/>
                      <a:pt x="105" y="149"/>
                    </a:cubicBezTo>
                    <a:cubicBezTo>
                      <a:pt x="104" y="149"/>
                      <a:pt x="103" y="148"/>
                      <a:pt x="101" y="147"/>
                    </a:cubicBezTo>
                    <a:cubicBezTo>
                      <a:pt x="99" y="145"/>
                      <a:pt x="99" y="142"/>
                      <a:pt x="101" y="140"/>
                    </a:cubicBezTo>
                    <a:moveTo>
                      <a:pt x="137" y="140"/>
                    </a:moveTo>
                    <a:cubicBezTo>
                      <a:pt x="138" y="138"/>
                      <a:pt x="141" y="138"/>
                      <a:pt x="143" y="140"/>
                    </a:cubicBezTo>
                    <a:cubicBezTo>
                      <a:pt x="144" y="141"/>
                      <a:pt x="144" y="142"/>
                      <a:pt x="144" y="144"/>
                    </a:cubicBezTo>
                    <a:cubicBezTo>
                      <a:pt x="144" y="145"/>
                      <a:pt x="144" y="146"/>
                      <a:pt x="143" y="147"/>
                    </a:cubicBezTo>
                    <a:cubicBezTo>
                      <a:pt x="142" y="148"/>
                      <a:pt x="141" y="149"/>
                      <a:pt x="140" y="149"/>
                    </a:cubicBezTo>
                    <a:cubicBezTo>
                      <a:pt x="139" y="149"/>
                      <a:pt x="138" y="148"/>
                      <a:pt x="137" y="147"/>
                    </a:cubicBezTo>
                    <a:cubicBezTo>
                      <a:pt x="135" y="145"/>
                      <a:pt x="135" y="142"/>
                      <a:pt x="137" y="140"/>
                    </a:cubicBezTo>
                    <a:moveTo>
                      <a:pt x="142" y="127"/>
                    </a:moveTo>
                    <a:cubicBezTo>
                      <a:pt x="142" y="124"/>
                      <a:pt x="144" y="122"/>
                      <a:pt x="147" y="122"/>
                    </a:cubicBezTo>
                    <a:cubicBezTo>
                      <a:pt x="150" y="122"/>
                      <a:pt x="152" y="124"/>
                      <a:pt x="152" y="127"/>
                    </a:cubicBezTo>
                    <a:cubicBezTo>
                      <a:pt x="152" y="129"/>
                      <a:pt x="150" y="132"/>
                      <a:pt x="147" y="132"/>
                    </a:cubicBezTo>
                    <a:cubicBezTo>
                      <a:pt x="144" y="132"/>
                      <a:pt x="142" y="129"/>
                      <a:pt x="142" y="127"/>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nvGrpSpPr>
              <p:cNvPr id="74" name="Group 104"/>
              <p:cNvGrpSpPr>
                <a:grpSpLocks noChangeAspect="1"/>
              </p:cNvGrpSpPr>
              <p:nvPr/>
            </p:nvGrpSpPr>
            <p:grpSpPr>
              <a:xfrm rot="16200000" flipH="1">
                <a:off x="5311161" y="5326658"/>
                <a:ext cx="373690" cy="208724"/>
                <a:chOff x="8418513" y="4566523"/>
                <a:chExt cx="1706562" cy="953199"/>
              </a:xfrm>
            </p:grpSpPr>
            <p:sp>
              <p:nvSpPr>
                <p:cNvPr id="75" name="Freeform 24"/>
                <p:cNvSpPr>
                  <a:spLocks noChangeAspect="1"/>
                </p:cNvSpPr>
                <p:nvPr/>
              </p:nvSpPr>
              <p:spPr bwMode="auto">
                <a:xfrm>
                  <a:off x="8418513" y="4566523"/>
                  <a:ext cx="1706562" cy="95319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25"/>
                <p:cNvSpPr>
                  <a:spLocks noChangeAspect="1" noEditPoints="1"/>
                </p:cNvSpPr>
                <p:nvPr/>
              </p:nvSpPr>
              <p:spPr bwMode="auto">
                <a:xfrm>
                  <a:off x="8509001" y="4657013"/>
                  <a:ext cx="1514474" cy="762215"/>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grpSp>
        <p:sp>
          <p:nvSpPr>
            <p:cNvPr id="25" name="Rectangle 33"/>
            <p:cNvSpPr/>
            <p:nvPr/>
          </p:nvSpPr>
          <p:spPr>
            <a:xfrm>
              <a:off x="7498360" y="5564737"/>
              <a:ext cx="678944" cy="271077"/>
            </a:xfrm>
            <a:prstGeom prst="rect">
              <a:avLst/>
            </a:prstGeom>
            <a:noFill/>
            <a:ln w="10795" cap="flat" cmpd="sng" algn="ctr">
              <a:noFill/>
              <a:prstDash val="solid"/>
            </a:ln>
            <a:effectLst/>
          </p:spPr>
          <p:txBody>
            <a:bodyPr rot="0" spcFirstLastPara="0" vertOverflow="overflow" horzOverflow="overflow" vert="horz" wrap="square" lIns="93247" tIns="0" rIns="0" bIns="0" numCol="1" spcCol="0" rtlCol="0" fromWordArt="0" anchor="t" anchorCtr="0" forceAA="0" compatLnSpc="1">
              <a:prstTxWarp prst="textNoShape">
                <a:avLst/>
              </a:prstTxWarp>
              <a:spAutoFit/>
            </a:bodyPr>
            <a:lstStyle/>
            <a:p>
              <a:pPr defTabSz="951121">
                <a:lnSpc>
                  <a:spcPct val="90000"/>
                </a:lnSpc>
                <a:defRPr/>
              </a:pPr>
              <a:r>
                <a:rPr lang="en-US" sz="1121" kern="0" dirty="0">
                  <a:gradFill>
                    <a:gsLst>
                      <a:gs pos="48305">
                        <a:srgbClr val="FFFFFF"/>
                      </a:gs>
                      <a:gs pos="37000">
                        <a:srgbClr val="FFFFFF"/>
                      </a:gs>
                    </a:gsLst>
                    <a:lin ang="5400000" scaled="1"/>
                  </a:gradFill>
                </a:rPr>
                <a:t>Virtual </a:t>
              </a:r>
              <a:br>
                <a:rPr lang="en-US" sz="1121" kern="0" dirty="0">
                  <a:gradFill>
                    <a:gsLst>
                      <a:gs pos="48305">
                        <a:srgbClr val="FFFFFF"/>
                      </a:gs>
                      <a:gs pos="37000">
                        <a:srgbClr val="FFFFFF"/>
                      </a:gs>
                    </a:gsLst>
                    <a:lin ang="5400000" scaled="1"/>
                  </a:gradFill>
                </a:rPr>
              </a:br>
              <a:r>
                <a:rPr lang="en-US" sz="1121" kern="0" dirty="0">
                  <a:gradFill>
                    <a:gsLst>
                      <a:gs pos="48305">
                        <a:srgbClr val="FFFFFF"/>
                      </a:gs>
                      <a:gs pos="37000">
                        <a:srgbClr val="FFFFFF"/>
                      </a:gs>
                    </a:gsLst>
                    <a:lin ang="5400000" scaled="1"/>
                  </a:gradFill>
                </a:rPr>
                <a:t>hard disk</a:t>
              </a:r>
            </a:p>
          </p:txBody>
        </p:sp>
        <p:sp>
          <p:nvSpPr>
            <p:cNvPr id="26" name="Rectangle 34"/>
            <p:cNvSpPr/>
            <p:nvPr/>
          </p:nvSpPr>
          <p:spPr>
            <a:xfrm>
              <a:off x="9084982" y="5564737"/>
              <a:ext cx="678944" cy="271077"/>
            </a:xfrm>
            <a:prstGeom prst="rect">
              <a:avLst/>
            </a:prstGeom>
            <a:noFill/>
            <a:ln w="10795" cap="flat" cmpd="sng" algn="ctr">
              <a:noFill/>
              <a:prstDash val="solid"/>
            </a:ln>
            <a:effectLst/>
          </p:spPr>
          <p:txBody>
            <a:bodyPr rot="0" spcFirstLastPara="0" vertOverflow="overflow" horzOverflow="overflow" vert="horz" wrap="square" lIns="93247" tIns="0" rIns="0" bIns="0" numCol="1" spcCol="0" rtlCol="0" fromWordArt="0" anchor="t" anchorCtr="0" forceAA="0" compatLnSpc="1">
              <a:prstTxWarp prst="textNoShape">
                <a:avLst/>
              </a:prstTxWarp>
              <a:spAutoFit/>
            </a:bodyPr>
            <a:lstStyle/>
            <a:p>
              <a:pPr defTabSz="951121">
                <a:lnSpc>
                  <a:spcPct val="90000"/>
                </a:lnSpc>
                <a:defRPr/>
              </a:pPr>
              <a:r>
                <a:rPr lang="en-US" sz="1121" kern="0" dirty="0">
                  <a:gradFill>
                    <a:gsLst>
                      <a:gs pos="48305">
                        <a:srgbClr val="FFFFFF"/>
                      </a:gs>
                      <a:gs pos="37000">
                        <a:srgbClr val="FFFFFF"/>
                      </a:gs>
                    </a:gsLst>
                    <a:lin ang="5400000" scaled="1"/>
                  </a:gradFill>
                </a:rPr>
                <a:t>Virtual </a:t>
              </a:r>
              <a:br>
                <a:rPr lang="en-US" sz="1121" kern="0" dirty="0">
                  <a:gradFill>
                    <a:gsLst>
                      <a:gs pos="48305">
                        <a:srgbClr val="FFFFFF"/>
                      </a:gs>
                      <a:gs pos="37000">
                        <a:srgbClr val="FFFFFF"/>
                      </a:gs>
                    </a:gsLst>
                    <a:lin ang="5400000" scaled="1"/>
                  </a:gradFill>
                </a:rPr>
              </a:br>
              <a:r>
                <a:rPr lang="en-US" sz="1121" kern="0" dirty="0">
                  <a:gradFill>
                    <a:gsLst>
                      <a:gs pos="48305">
                        <a:srgbClr val="FFFFFF"/>
                      </a:gs>
                      <a:gs pos="37000">
                        <a:srgbClr val="FFFFFF"/>
                      </a:gs>
                    </a:gsLst>
                    <a:lin ang="5400000" scaled="1"/>
                  </a:gradFill>
                </a:rPr>
                <a:t>hard disk</a:t>
              </a:r>
            </a:p>
          </p:txBody>
        </p:sp>
        <p:grpSp>
          <p:nvGrpSpPr>
            <p:cNvPr id="27" name="Group 35"/>
            <p:cNvGrpSpPr/>
            <p:nvPr/>
          </p:nvGrpSpPr>
          <p:grpSpPr>
            <a:xfrm>
              <a:off x="6857563" y="5494989"/>
              <a:ext cx="635190" cy="419850"/>
              <a:chOff x="2610036" y="5182119"/>
              <a:chExt cx="855469" cy="497811"/>
            </a:xfrm>
          </p:grpSpPr>
          <p:sp>
            <p:nvSpPr>
              <p:cNvPr id="69" name="Freeform 24"/>
              <p:cNvSpPr>
                <a:spLocks noEditPoints="1"/>
              </p:cNvSpPr>
              <p:nvPr/>
            </p:nvSpPr>
            <p:spPr bwMode="auto">
              <a:xfrm rot="5400000">
                <a:off x="2720987" y="5071168"/>
                <a:ext cx="497811" cy="719713"/>
              </a:xfrm>
              <a:custGeom>
                <a:avLst/>
                <a:gdLst>
                  <a:gd name="T0" fmla="*/ 123 w 244"/>
                  <a:gd name="T1" fmla="*/ 112 h 305"/>
                  <a:gd name="T2" fmla="*/ 123 w 244"/>
                  <a:gd name="T3" fmla="*/ 141 h 305"/>
                  <a:gd name="T4" fmla="*/ 31 w 244"/>
                  <a:gd name="T5" fmla="*/ 262 h 305"/>
                  <a:gd name="T6" fmla="*/ 56 w 244"/>
                  <a:gd name="T7" fmla="*/ 262 h 305"/>
                  <a:gd name="T8" fmla="*/ 31 w 244"/>
                  <a:gd name="T9" fmla="*/ 262 h 305"/>
                  <a:gd name="T10" fmla="*/ 8 w 244"/>
                  <a:gd name="T11" fmla="*/ 0 h 305"/>
                  <a:gd name="T12" fmla="*/ 0 w 244"/>
                  <a:gd name="T13" fmla="*/ 297 h 305"/>
                  <a:gd name="T14" fmla="*/ 236 w 244"/>
                  <a:gd name="T15" fmla="*/ 305 h 305"/>
                  <a:gd name="T16" fmla="*/ 244 w 244"/>
                  <a:gd name="T17" fmla="*/ 8 h 305"/>
                  <a:gd name="T18" fmla="*/ 10 w 244"/>
                  <a:gd name="T19" fmla="*/ 15 h 305"/>
                  <a:gd name="T20" fmla="*/ 24 w 244"/>
                  <a:gd name="T21" fmla="*/ 15 h 305"/>
                  <a:gd name="T22" fmla="*/ 10 w 244"/>
                  <a:gd name="T23" fmla="*/ 15 h 305"/>
                  <a:gd name="T24" fmla="*/ 67 w 244"/>
                  <a:gd name="T25" fmla="*/ 276 h 305"/>
                  <a:gd name="T26" fmla="*/ 15 w 244"/>
                  <a:gd name="T27" fmla="*/ 263 h 305"/>
                  <a:gd name="T28" fmla="*/ 83 w 244"/>
                  <a:gd name="T29" fmla="*/ 184 h 305"/>
                  <a:gd name="T30" fmla="*/ 107 w 244"/>
                  <a:gd name="T31" fmla="*/ 194 h 305"/>
                  <a:gd name="T32" fmla="*/ 106 w 244"/>
                  <a:gd name="T33" fmla="*/ 200 h 305"/>
                  <a:gd name="T34" fmla="*/ 67 w 244"/>
                  <a:gd name="T35" fmla="*/ 276 h 305"/>
                  <a:gd name="T36" fmla="*/ 104 w 244"/>
                  <a:gd name="T37" fmla="*/ 221 h 305"/>
                  <a:gd name="T38" fmla="*/ 114 w 244"/>
                  <a:gd name="T39" fmla="*/ 202 h 305"/>
                  <a:gd name="T40" fmla="*/ 93 w 244"/>
                  <a:gd name="T41" fmla="*/ 171 h 305"/>
                  <a:gd name="T42" fmla="*/ 57 w 244"/>
                  <a:gd name="T43" fmla="*/ 198 h 305"/>
                  <a:gd name="T44" fmla="*/ 122 w 244"/>
                  <a:gd name="T45" fmla="*/ 30 h 305"/>
                  <a:gd name="T46" fmla="*/ 122 w 244"/>
                  <a:gd name="T47" fmla="*/ 223 h 305"/>
                  <a:gd name="T48" fmla="*/ 219 w 244"/>
                  <a:gd name="T49" fmla="*/ 288 h 305"/>
                  <a:gd name="T50" fmla="*/ 234 w 244"/>
                  <a:gd name="T51" fmla="*/ 288 h 305"/>
                  <a:gd name="T52" fmla="*/ 227 w 244"/>
                  <a:gd name="T53" fmla="*/ 22 h 305"/>
                  <a:gd name="T54" fmla="*/ 227 w 244"/>
                  <a:gd name="T55" fmla="*/ 8 h 305"/>
                  <a:gd name="T56" fmla="*/ 227 w 244"/>
                  <a:gd name="T57" fmla="*/ 22 h 305"/>
                  <a:gd name="T58" fmla="*/ 168 w 244"/>
                  <a:gd name="T59" fmla="*/ 126 h 305"/>
                  <a:gd name="T60" fmla="*/ 77 w 244"/>
                  <a:gd name="T61" fmla="*/ 126 h 305"/>
                  <a:gd name="T62" fmla="*/ 123 w 244"/>
                  <a:gd name="T63" fmla="*/ 162 h 305"/>
                  <a:gd name="T64" fmla="*/ 123 w 244"/>
                  <a:gd name="T65" fmla="*/ 90 h 305"/>
                  <a:gd name="T66" fmla="*/ 123 w 244"/>
                  <a:gd name="T67" fmla="*/ 162 h 305"/>
                  <a:gd name="T68" fmla="*/ 98 w 244"/>
                  <a:gd name="T69" fmla="*/ 122 h 305"/>
                  <a:gd name="T70" fmla="*/ 98 w 244"/>
                  <a:gd name="T71" fmla="*/ 131 h 305"/>
                  <a:gd name="T72" fmla="*/ 105 w 244"/>
                  <a:gd name="T73" fmla="*/ 114 h 305"/>
                  <a:gd name="T74" fmla="*/ 110 w 244"/>
                  <a:gd name="T75" fmla="*/ 109 h 305"/>
                  <a:gd name="T76" fmla="*/ 101 w 244"/>
                  <a:gd name="T77" fmla="*/ 105 h 305"/>
                  <a:gd name="T78" fmla="*/ 105 w 244"/>
                  <a:gd name="T79" fmla="*/ 114 h 305"/>
                  <a:gd name="T80" fmla="*/ 143 w 244"/>
                  <a:gd name="T81" fmla="*/ 112 h 305"/>
                  <a:gd name="T82" fmla="*/ 143 w 244"/>
                  <a:gd name="T83" fmla="*/ 105 h 305"/>
                  <a:gd name="T84" fmla="*/ 137 w 244"/>
                  <a:gd name="T85" fmla="*/ 112 h 305"/>
                  <a:gd name="T86" fmla="*/ 117 w 244"/>
                  <a:gd name="T87" fmla="*/ 101 h 305"/>
                  <a:gd name="T88" fmla="*/ 128 w 244"/>
                  <a:gd name="T89" fmla="*/ 101 h 305"/>
                  <a:gd name="T90" fmla="*/ 117 w 244"/>
                  <a:gd name="T91" fmla="*/ 101 h 305"/>
                  <a:gd name="T92" fmla="*/ 123 w 244"/>
                  <a:gd name="T93" fmla="*/ 155 h 305"/>
                  <a:gd name="T94" fmla="*/ 123 w 244"/>
                  <a:gd name="T95" fmla="*/ 146 h 305"/>
                  <a:gd name="T96" fmla="*/ 101 w 244"/>
                  <a:gd name="T97" fmla="*/ 140 h 305"/>
                  <a:gd name="T98" fmla="*/ 110 w 244"/>
                  <a:gd name="T99" fmla="*/ 144 h 305"/>
                  <a:gd name="T100" fmla="*/ 105 w 244"/>
                  <a:gd name="T101" fmla="*/ 149 h 305"/>
                  <a:gd name="T102" fmla="*/ 101 w 244"/>
                  <a:gd name="T103" fmla="*/ 140 h 305"/>
                  <a:gd name="T104" fmla="*/ 143 w 244"/>
                  <a:gd name="T105" fmla="*/ 140 h 305"/>
                  <a:gd name="T106" fmla="*/ 143 w 244"/>
                  <a:gd name="T107" fmla="*/ 147 h 305"/>
                  <a:gd name="T108" fmla="*/ 137 w 244"/>
                  <a:gd name="T109" fmla="*/ 147 h 305"/>
                  <a:gd name="T110" fmla="*/ 142 w 244"/>
                  <a:gd name="T111" fmla="*/ 127 h 305"/>
                  <a:gd name="T112" fmla="*/ 152 w 244"/>
                  <a:gd name="T113" fmla="*/ 127 h 305"/>
                  <a:gd name="T114" fmla="*/ 142 w 244"/>
                  <a:gd name="T115" fmla="*/ 12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305">
                    <a:moveTo>
                      <a:pt x="109" y="126"/>
                    </a:moveTo>
                    <a:cubicBezTo>
                      <a:pt x="109" y="119"/>
                      <a:pt x="115" y="112"/>
                      <a:pt x="123" y="112"/>
                    </a:cubicBezTo>
                    <a:cubicBezTo>
                      <a:pt x="131" y="112"/>
                      <a:pt x="137" y="119"/>
                      <a:pt x="137" y="126"/>
                    </a:cubicBezTo>
                    <a:cubicBezTo>
                      <a:pt x="137" y="134"/>
                      <a:pt x="131" y="141"/>
                      <a:pt x="123" y="141"/>
                    </a:cubicBezTo>
                    <a:cubicBezTo>
                      <a:pt x="115" y="141"/>
                      <a:pt x="109" y="134"/>
                      <a:pt x="109" y="126"/>
                    </a:cubicBezTo>
                    <a:close/>
                    <a:moveTo>
                      <a:pt x="31" y="262"/>
                    </a:moveTo>
                    <a:cubicBezTo>
                      <a:pt x="31" y="269"/>
                      <a:pt x="36" y="274"/>
                      <a:pt x="43" y="274"/>
                    </a:cubicBezTo>
                    <a:cubicBezTo>
                      <a:pt x="50" y="274"/>
                      <a:pt x="56" y="269"/>
                      <a:pt x="56" y="262"/>
                    </a:cubicBezTo>
                    <a:cubicBezTo>
                      <a:pt x="56" y="255"/>
                      <a:pt x="50" y="249"/>
                      <a:pt x="43" y="249"/>
                    </a:cubicBezTo>
                    <a:cubicBezTo>
                      <a:pt x="36" y="249"/>
                      <a:pt x="31" y="255"/>
                      <a:pt x="31" y="262"/>
                    </a:cubicBezTo>
                    <a:close/>
                    <a:moveTo>
                      <a:pt x="236" y="0"/>
                    </a:moveTo>
                    <a:cubicBezTo>
                      <a:pt x="8" y="0"/>
                      <a:pt x="8" y="0"/>
                      <a:pt x="8" y="0"/>
                    </a:cubicBezTo>
                    <a:cubicBezTo>
                      <a:pt x="4" y="0"/>
                      <a:pt x="0" y="4"/>
                      <a:pt x="0" y="8"/>
                    </a:cubicBezTo>
                    <a:cubicBezTo>
                      <a:pt x="0" y="297"/>
                      <a:pt x="0" y="297"/>
                      <a:pt x="0" y="297"/>
                    </a:cubicBezTo>
                    <a:cubicBezTo>
                      <a:pt x="0" y="302"/>
                      <a:pt x="4" y="305"/>
                      <a:pt x="8" y="305"/>
                    </a:cubicBezTo>
                    <a:cubicBezTo>
                      <a:pt x="236" y="305"/>
                      <a:pt x="236" y="305"/>
                      <a:pt x="236" y="305"/>
                    </a:cubicBezTo>
                    <a:cubicBezTo>
                      <a:pt x="241" y="305"/>
                      <a:pt x="244" y="302"/>
                      <a:pt x="244" y="297"/>
                    </a:cubicBezTo>
                    <a:cubicBezTo>
                      <a:pt x="244" y="8"/>
                      <a:pt x="244" y="8"/>
                      <a:pt x="244" y="8"/>
                    </a:cubicBezTo>
                    <a:cubicBezTo>
                      <a:pt x="244" y="4"/>
                      <a:pt x="241" y="0"/>
                      <a:pt x="236" y="0"/>
                    </a:cubicBezTo>
                    <a:close/>
                    <a:moveTo>
                      <a:pt x="10" y="15"/>
                    </a:moveTo>
                    <a:cubicBezTo>
                      <a:pt x="10" y="11"/>
                      <a:pt x="13" y="8"/>
                      <a:pt x="17" y="8"/>
                    </a:cubicBezTo>
                    <a:cubicBezTo>
                      <a:pt x="21" y="8"/>
                      <a:pt x="24" y="11"/>
                      <a:pt x="24" y="15"/>
                    </a:cubicBezTo>
                    <a:cubicBezTo>
                      <a:pt x="24" y="19"/>
                      <a:pt x="21" y="22"/>
                      <a:pt x="17" y="22"/>
                    </a:cubicBezTo>
                    <a:cubicBezTo>
                      <a:pt x="13" y="22"/>
                      <a:pt x="10" y="19"/>
                      <a:pt x="10" y="15"/>
                    </a:cubicBezTo>
                    <a:close/>
                    <a:moveTo>
                      <a:pt x="67" y="276"/>
                    </a:moveTo>
                    <a:cubicBezTo>
                      <a:pt x="67" y="276"/>
                      <a:pt x="67" y="276"/>
                      <a:pt x="67" y="276"/>
                    </a:cubicBezTo>
                    <a:cubicBezTo>
                      <a:pt x="62" y="285"/>
                      <a:pt x="54" y="290"/>
                      <a:pt x="43" y="290"/>
                    </a:cubicBezTo>
                    <a:cubicBezTo>
                      <a:pt x="28" y="290"/>
                      <a:pt x="15" y="278"/>
                      <a:pt x="15" y="263"/>
                    </a:cubicBezTo>
                    <a:cubicBezTo>
                      <a:pt x="15" y="255"/>
                      <a:pt x="19" y="248"/>
                      <a:pt x="23" y="243"/>
                    </a:cubicBezTo>
                    <a:cubicBezTo>
                      <a:pt x="83" y="184"/>
                      <a:pt x="83" y="184"/>
                      <a:pt x="83" y="184"/>
                    </a:cubicBezTo>
                    <a:cubicBezTo>
                      <a:pt x="85" y="181"/>
                      <a:pt x="89" y="179"/>
                      <a:pt x="93" y="179"/>
                    </a:cubicBezTo>
                    <a:cubicBezTo>
                      <a:pt x="100" y="179"/>
                      <a:pt x="107" y="186"/>
                      <a:pt x="107" y="194"/>
                    </a:cubicBezTo>
                    <a:cubicBezTo>
                      <a:pt x="107" y="196"/>
                      <a:pt x="107" y="198"/>
                      <a:pt x="106" y="200"/>
                    </a:cubicBezTo>
                    <a:cubicBezTo>
                      <a:pt x="106" y="200"/>
                      <a:pt x="106" y="200"/>
                      <a:pt x="106" y="200"/>
                    </a:cubicBezTo>
                    <a:cubicBezTo>
                      <a:pt x="68" y="275"/>
                      <a:pt x="68" y="275"/>
                      <a:pt x="68" y="275"/>
                    </a:cubicBezTo>
                    <a:cubicBezTo>
                      <a:pt x="68" y="275"/>
                      <a:pt x="67" y="275"/>
                      <a:pt x="67" y="276"/>
                    </a:cubicBezTo>
                    <a:close/>
                    <a:moveTo>
                      <a:pt x="122" y="223"/>
                    </a:moveTo>
                    <a:cubicBezTo>
                      <a:pt x="116" y="223"/>
                      <a:pt x="110" y="222"/>
                      <a:pt x="104" y="221"/>
                    </a:cubicBezTo>
                    <a:cubicBezTo>
                      <a:pt x="113" y="204"/>
                      <a:pt x="113" y="204"/>
                      <a:pt x="113" y="204"/>
                    </a:cubicBezTo>
                    <a:cubicBezTo>
                      <a:pt x="113" y="203"/>
                      <a:pt x="113" y="203"/>
                      <a:pt x="114" y="202"/>
                    </a:cubicBezTo>
                    <a:cubicBezTo>
                      <a:pt x="115" y="200"/>
                      <a:pt x="115" y="197"/>
                      <a:pt x="115" y="194"/>
                    </a:cubicBezTo>
                    <a:cubicBezTo>
                      <a:pt x="115" y="181"/>
                      <a:pt x="106" y="171"/>
                      <a:pt x="93" y="171"/>
                    </a:cubicBezTo>
                    <a:cubicBezTo>
                      <a:pt x="86" y="171"/>
                      <a:pt x="81" y="173"/>
                      <a:pt x="76" y="178"/>
                    </a:cubicBezTo>
                    <a:cubicBezTo>
                      <a:pt x="57" y="198"/>
                      <a:pt x="57" y="198"/>
                      <a:pt x="57" y="198"/>
                    </a:cubicBezTo>
                    <a:cubicBezTo>
                      <a:pt x="37" y="180"/>
                      <a:pt x="25" y="155"/>
                      <a:pt x="25" y="127"/>
                    </a:cubicBezTo>
                    <a:cubicBezTo>
                      <a:pt x="25" y="74"/>
                      <a:pt x="69" y="30"/>
                      <a:pt x="122" y="30"/>
                    </a:cubicBezTo>
                    <a:cubicBezTo>
                      <a:pt x="175" y="30"/>
                      <a:pt x="218" y="74"/>
                      <a:pt x="218" y="127"/>
                    </a:cubicBezTo>
                    <a:cubicBezTo>
                      <a:pt x="218" y="180"/>
                      <a:pt x="175" y="223"/>
                      <a:pt x="122" y="223"/>
                    </a:cubicBezTo>
                    <a:close/>
                    <a:moveTo>
                      <a:pt x="227" y="295"/>
                    </a:moveTo>
                    <a:cubicBezTo>
                      <a:pt x="223" y="295"/>
                      <a:pt x="219" y="292"/>
                      <a:pt x="219" y="288"/>
                    </a:cubicBezTo>
                    <a:cubicBezTo>
                      <a:pt x="219" y="285"/>
                      <a:pt x="223" y="282"/>
                      <a:pt x="227" y="282"/>
                    </a:cubicBezTo>
                    <a:cubicBezTo>
                      <a:pt x="230" y="282"/>
                      <a:pt x="234" y="285"/>
                      <a:pt x="234" y="288"/>
                    </a:cubicBezTo>
                    <a:cubicBezTo>
                      <a:pt x="234" y="292"/>
                      <a:pt x="230" y="295"/>
                      <a:pt x="227" y="295"/>
                    </a:cubicBezTo>
                    <a:close/>
                    <a:moveTo>
                      <a:pt x="227" y="22"/>
                    </a:moveTo>
                    <a:cubicBezTo>
                      <a:pt x="223" y="22"/>
                      <a:pt x="219" y="19"/>
                      <a:pt x="219" y="15"/>
                    </a:cubicBezTo>
                    <a:cubicBezTo>
                      <a:pt x="219" y="11"/>
                      <a:pt x="223" y="8"/>
                      <a:pt x="227" y="8"/>
                    </a:cubicBezTo>
                    <a:cubicBezTo>
                      <a:pt x="230" y="8"/>
                      <a:pt x="234" y="11"/>
                      <a:pt x="234" y="15"/>
                    </a:cubicBezTo>
                    <a:cubicBezTo>
                      <a:pt x="234" y="19"/>
                      <a:pt x="230" y="22"/>
                      <a:pt x="227" y="22"/>
                    </a:cubicBezTo>
                    <a:close/>
                    <a:moveTo>
                      <a:pt x="122" y="82"/>
                    </a:moveTo>
                    <a:cubicBezTo>
                      <a:pt x="147" y="82"/>
                      <a:pt x="168" y="101"/>
                      <a:pt x="168" y="126"/>
                    </a:cubicBezTo>
                    <a:cubicBezTo>
                      <a:pt x="168" y="151"/>
                      <a:pt x="147" y="171"/>
                      <a:pt x="122" y="171"/>
                    </a:cubicBezTo>
                    <a:cubicBezTo>
                      <a:pt x="97" y="171"/>
                      <a:pt x="77" y="151"/>
                      <a:pt x="77" y="126"/>
                    </a:cubicBezTo>
                    <a:cubicBezTo>
                      <a:pt x="77" y="101"/>
                      <a:pt x="97" y="82"/>
                      <a:pt x="122" y="82"/>
                    </a:cubicBezTo>
                    <a:close/>
                    <a:moveTo>
                      <a:pt x="123" y="162"/>
                    </a:moveTo>
                    <a:cubicBezTo>
                      <a:pt x="143" y="162"/>
                      <a:pt x="159" y="146"/>
                      <a:pt x="159" y="126"/>
                    </a:cubicBezTo>
                    <a:cubicBezTo>
                      <a:pt x="159" y="107"/>
                      <a:pt x="143" y="90"/>
                      <a:pt x="123" y="90"/>
                    </a:cubicBezTo>
                    <a:cubicBezTo>
                      <a:pt x="102" y="90"/>
                      <a:pt x="86" y="107"/>
                      <a:pt x="86" y="126"/>
                    </a:cubicBezTo>
                    <a:cubicBezTo>
                      <a:pt x="86" y="146"/>
                      <a:pt x="102" y="162"/>
                      <a:pt x="123" y="162"/>
                    </a:cubicBezTo>
                    <a:close/>
                    <a:moveTo>
                      <a:pt x="93" y="126"/>
                    </a:moveTo>
                    <a:cubicBezTo>
                      <a:pt x="93" y="124"/>
                      <a:pt x="95" y="122"/>
                      <a:pt x="98" y="122"/>
                    </a:cubicBezTo>
                    <a:cubicBezTo>
                      <a:pt x="100" y="122"/>
                      <a:pt x="102" y="124"/>
                      <a:pt x="102" y="126"/>
                    </a:cubicBezTo>
                    <a:cubicBezTo>
                      <a:pt x="102" y="129"/>
                      <a:pt x="100" y="131"/>
                      <a:pt x="98" y="131"/>
                    </a:cubicBezTo>
                    <a:cubicBezTo>
                      <a:pt x="95" y="131"/>
                      <a:pt x="93" y="129"/>
                      <a:pt x="93" y="126"/>
                    </a:cubicBezTo>
                    <a:close/>
                    <a:moveTo>
                      <a:pt x="105" y="114"/>
                    </a:moveTo>
                    <a:cubicBezTo>
                      <a:pt x="107" y="114"/>
                      <a:pt x="108" y="113"/>
                      <a:pt x="109" y="112"/>
                    </a:cubicBezTo>
                    <a:cubicBezTo>
                      <a:pt x="110" y="111"/>
                      <a:pt x="110" y="110"/>
                      <a:pt x="110" y="109"/>
                    </a:cubicBezTo>
                    <a:cubicBezTo>
                      <a:pt x="110" y="107"/>
                      <a:pt x="110" y="106"/>
                      <a:pt x="109" y="105"/>
                    </a:cubicBezTo>
                    <a:cubicBezTo>
                      <a:pt x="107" y="103"/>
                      <a:pt x="103" y="103"/>
                      <a:pt x="101" y="105"/>
                    </a:cubicBezTo>
                    <a:cubicBezTo>
                      <a:pt x="99" y="107"/>
                      <a:pt x="99" y="110"/>
                      <a:pt x="101" y="112"/>
                    </a:cubicBezTo>
                    <a:cubicBezTo>
                      <a:pt x="103" y="113"/>
                      <a:pt x="104" y="114"/>
                      <a:pt x="105" y="114"/>
                    </a:cubicBezTo>
                    <a:moveTo>
                      <a:pt x="140" y="114"/>
                    </a:moveTo>
                    <a:cubicBezTo>
                      <a:pt x="141" y="114"/>
                      <a:pt x="142" y="113"/>
                      <a:pt x="143" y="112"/>
                    </a:cubicBezTo>
                    <a:cubicBezTo>
                      <a:pt x="144" y="111"/>
                      <a:pt x="144" y="110"/>
                      <a:pt x="144" y="109"/>
                    </a:cubicBezTo>
                    <a:cubicBezTo>
                      <a:pt x="144" y="107"/>
                      <a:pt x="144" y="106"/>
                      <a:pt x="143" y="105"/>
                    </a:cubicBezTo>
                    <a:cubicBezTo>
                      <a:pt x="141" y="103"/>
                      <a:pt x="138" y="103"/>
                      <a:pt x="137" y="105"/>
                    </a:cubicBezTo>
                    <a:cubicBezTo>
                      <a:pt x="135" y="107"/>
                      <a:pt x="135" y="110"/>
                      <a:pt x="137" y="112"/>
                    </a:cubicBezTo>
                    <a:cubicBezTo>
                      <a:pt x="137" y="113"/>
                      <a:pt x="139" y="114"/>
                      <a:pt x="140" y="114"/>
                    </a:cubicBezTo>
                    <a:moveTo>
                      <a:pt x="117" y="101"/>
                    </a:moveTo>
                    <a:cubicBezTo>
                      <a:pt x="117" y="104"/>
                      <a:pt x="119" y="107"/>
                      <a:pt x="123" y="107"/>
                    </a:cubicBezTo>
                    <a:cubicBezTo>
                      <a:pt x="126" y="107"/>
                      <a:pt x="128" y="104"/>
                      <a:pt x="128" y="101"/>
                    </a:cubicBezTo>
                    <a:cubicBezTo>
                      <a:pt x="128" y="98"/>
                      <a:pt x="126" y="96"/>
                      <a:pt x="123" y="96"/>
                    </a:cubicBezTo>
                    <a:cubicBezTo>
                      <a:pt x="119" y="96"/>
                      <a:pt x="117" y="98"/>
                      <a:pt x="117" y="101"/>
                    </a:cubicBezTo>
                    <a:close/>
                    <a:moveTo>
                      <a:pt x="117" y="151"/>
                    </a:moveTo>
                    <a:cubicBezTo>
                      <a:pt x="117" y="153"/>
                      <a:pt x="119" y="155"/>
                      <a:pt x="123" y="155"/>
                    </a:cubicBezTo>
                    <a:cubicBezTo>
                      <a:pt x="126" y="155"/>
                      <a:pt x="128" y="153"/>
                      <a:pt x="128" y="151"/>
                    </a:cubicBezTo>
                    <a:cubicBezTo>
                      <a:pt x="128" y="148"/>
                      <a:pt x="126" y="146"/>
                      <a:pt x="123" y="146"/>
                    </a:cubicBezTo>
                    <a:cubicBezTo>
                      <a:pt x="119" y="146"/>
                      <a:pt x="117" y="148"/>
                      <a:pt x="117" y="151"/>
                    </a:cubicBezTo>
                    <a:close/>
                    <a:moveTo>
                      <a:pt x="101" y="140"/>
                    </a:moveTo>
                    <a:cubicBezTo>
                      <a:pt x="103" y="138"/>
                      <a:pt x="107" y="138"/>
                      <a:pt x="109" y="140"/>
                    </a:cubicBezTo>
                    <a:cubicBezTo>
                      <a:pt x="110" y="141"/>
                      <a:pt x="110" y="142"/>
                      <a:pt x="110" y="144"/>
                    </a:cubicBezTo>
                    <a:cubicBezTo>
                      <a:pt x="110" y="145"/>
                      <a:pt x="110" y="146"/>
                      <a:pt x="109" y="147"/>
                    </a:cubicBezTo>
                    <a:cubicBezTo>
                      <a:pt x="108" y="148"/>
                      <a:pt x="107" y="149"/>
                      <a:pt x="105" y="149"/>
                    </a:cubicBezTo>
                    <a:cubicBezTo>
                      <a:pt x="104" y="149"/>
                      <a:pt x="103" y="148"/>
                      <a:pt x="101" y="147"/>
                    </a:cubicBezTo>
                    <a:cubicBezTo>
                      <a:pt x="99" y="145"/>
                      <a:pt x="99" y="142"/>
                      <a:pt x="101" y="140"/>
                    </a:cubicBezTo>
                    <a:moveTo>
                      <a:pt x="137" y="140"/>
                    </a:moveTo>
                    <a:cubicBezTo>
                      <a:pt x="138" y="138"/>
                      <a:pt x="141" y="138"/>
                      <a:pt x="143" y="140"/>
                    </a:cubicBezTo>
                    <a:cubicBezTo>
                      <a:pt x="144" y="141"/>
                      <a:pt x="144" y="142"/>
                      <a:pt x="144" y="144"/>
                    </a:cubicBezTo>
                    <a:cubicBezTo>
                      <a:pt x="144" y="145"/>
                      <a:pt x="144" y="146"/>
                      <a:pt x="143" y="147"/>
                    </a:cubicBezTo>
                    <a:cubicBezTo>
                      <a:pt x="142" y="148"/>
                      <a:pt x="141" y="149"/>
                      <a:pt x="140" y="149"/>
                    </a:cubicBezTo>
                    <a:cubicBezTo>
                      <a:pt x="139" y="149"/>
                      <a:pt x="138" y="148"/>
                      <a:pt x="137" y="147"/>
                    </a:cubicBezTo>
                    <a:cubicBezTo>
                      <a:pt x="135" y="145"/>
                      <a:pt x="135" y="142"/>
                      <a:pt x="137" y="140"/>
                    </a:cubicBezTo>
                    <a:moveTo>
                      <a:pt x="142" y="127"/>
                    </a:moveTo>
                    <a:cubicBezTo>
                      <a:pt x="142" y="124"/>
                      <a:pt x="144" y="122"/>
                      <a:pt x="147" y="122"/>
                    </a:cubicBezTo>
                    <a:cubicBezTo>
                      <a:pt x="150" y="122"/>
                      <a:pt x="152" y="124"/>
                      <a:pt x="152" y="127"/>
                    </a:cubicBezTo>
                    <a:cubicBezTo>
                      <a:pt x="152" y="129"/>
                      <a:pt x="150" y="132"/>
                      <a:pt x="147" y="132"/>
                    </a:cubicBezTo>
                    <a:cubicBezTo>
                      <a:pt x="144" y="132"/>
                      <a:pt x="142" y="129"/>
                      <a:pt x="142" y="127"/>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nvGrpSpPr>
              <p:cNvPr id="70" name="Group 100"/>
              <p:cNvGrpSpPr>
                <a:grpSpLocks noChangeAspect="1"/>
              </p:cNvGrpSpPr>
              <p:nvPr/>
            </p:nvGrpSpPr>
            <p:grpSpPr>
              <a:xfrm rot="16200000" flipH="1">
                <a:off x="3174299" y="5326660"/>
                <a:ext cx="373690" cy="208722"/>
                <a:chOff x="8418509" y="4566518"/>
                <a:chExt cx="1706562" cy="953189"/>
              </a:xfrm>
            </p:grpSpPr>
            <p:sp>
              <p:nvSpPr>
                <p:cNvPr id="71" name="Freeform 24"/>
                <p:cNvSpPr>
                  <a:spLocks noChangeAspect="1"/>
                </p:cNvSpPr>
                <p:nvPr/>
              </p:nvSpPr>
              <p:spPr bwMode="auto">
                <a:xfrm>
                  <a:off x="8418509" y="4566518"/>
                  <a:ext cx="1706562" cy="9531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25"/>
                <p:cNvSpPr>
                  <a:spLocks noChangeAspect="1" noEditPoints="1"/>
                </p:cNvSpPr>
                <p:nvPr/>
              </p:nvSpPr>
              <p:spPr bwMode="auto">
                <a:xfrm>
                  <a:off x="8508990" y="4657000"/>
                  <a:ext cx="1514474" cy="762211"/>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grpSp>
        <p:grpSp>
          <p:nvGrpSpPr>
            <p:cNvPr id="28" name="Group 36"/>
            <p:cNvGrpSpPr/>
            <p:nvPr/>
          </p:nvGrpSpPr>
          <p:grpSpPr>
            <a:xfrm>
              <a:off x="5343512" y="5494989"/>
              <a:ext cx="635190" cy="419850"/>
              <a:chOff x="479484" y="5182119"/>
              <a:chExt cx="855469" cy="497811"/>
            </a:xfrm>
          </p:grpSpPr>
          <p:sp>
            <p:nvSpPr>
              <p:cNvPr id="65" name="Freeform 24"/>
              <p:cNvSpPr>
                <a:spLocks noEditPoints="1"/>
              </p:cNvSpPr>
              <p:nvPr/>
            </p:nvSpPr>
            <p:spPr bwMode="auto">
              <a:xfrm rot="5400000">
                <a:off x="590435" y="5071168"/>
                <a:ext cx="497811" cy="719713"/>
              </a:xfrm>
              <a:custGeom>
                <a:avLst/>
                <a:gdLst>
                  <a:gd name="T0" fmla="*/ 123 w 244"/>
                  <a:gd name="T1" fmla="*/ 112 h 305"/>
                  <a:gd name="T2" fmla="*/ 123 w 244"/>
                  <a:gd name="T3" fmla="*/ 141 h 305"/>
                  <a:gd name="T4" fmla="*/ 31 w 244"/>
                  <a:gd name="T5" fmla="*/ 262 h 305"/>
                  <a:gd name="T6" fmla="*/ 56 w 244"/>
                  <a:gd name="T7" fmla="*/ 262 h 305"/>
                  <a:gd name="T8" fmla="*/ 31 w 244"/>
                  <a:gd name="T9" fmla="*/ 262 h 305"/>
                  <a:gd name="T10" fmla="*/ 8 w 244"/>
                  <a:gd name="T11" fmla="*/ 0 h 305"/>
                  <a:gd name="T12" fmla="*/ 0 w 244"/>
                  <a:gd name="T13" fmla="*/ 297 h 305"/>
                  <a:gd name="T14" fmla="*/ 236 w 244"/>
                  <a:gd name="T15" fmla="*/ 305 h 305"/>
                  <a:gd name="T16" fmla="*/ 244 w 244"/>
                  <a:gd name="T17" fmla="*/ 8 h 305"/>
                  <a:gd name="T18" fmla="*/ 10 w 244"/>
                  <a:gd name="T19" fmla="*/ 15 h 305"/>
                  <a:gd name="T20" fmla="*/ 24 w 244"/>
                  <a:gd name="T21" fmla="*/ 15 h 305"/>
                  <a:gd name="T22" fmla="*/ 10 w 244"/>
                  <a:gd name="T23" fmla="*/ 15 h 305"/>
                  <a:gd name="T24" fmla="*/ 67 w 244"/>
                  <a:gd name="T25" fmla="*/ 276 h 305"/>
                  <a:gd name="T26" fmla="*/ 15 w 244"/>
                  <a:gd name="T27" fmla="*/ 263 h 305"/>
                  <a:gd name="T28" fmla="*/ 83 w 244"/>
                  <a:gd name="T29" fmla="*/ 184 h 305"/>
                  <a:gd name="T30" fmla="*/ 107 w 244"/>
                  <a:gd name="T31" fmla="*/ 194 h 305"/>
                  <a:gd name="T32" fmla="*/ 106 w 244"/>
                  <a:gd name="T33" fmla="*/ 200 h 305"/>
                  <a:gd name="T34" fmla="*/ 67 w 244"/>
                  <a:gd name="T35" fmla="*/ 276 h 305"/>
                  <a:gd name="T36" fmla="*/ 104 w 244"/>
                  <a:gd name="T37" fmla="*/ 221 h 305"/>
                  <a:gd name="T38" fmla="*/ 114 w 244"/>
                  <a:gd name="T39" fmla="*/ 202 h 305"/>
                  <a:gd name="T40" fmla="*/ 93 w 244"/>
                  <a:gd name="T41" fmla="*/ 171 h 305"/>
                  <a:gd name="T42" fmla="*/ 57 w 244"/>
                  <a:gd name="T43" fmla="*/ 198 h 305"/>
                  <a:gd name="T44" fmla="*/ 122 w 244"/>
                  <a:gd name="T45" fmla="*/ 30 h 305"/>
                  <a:gd name="T46" fmla="*/ 122 w 244"/>
                  <a:gd name="T47" fmla="*/ 223 h 305"/>
                  <a:gd name="T48" fmla="*/ 219 w 244"/>
                  <a:gd name="T49" fmla="*/ 288 h 305"/>
                  <a:gd name="T50" fmla="*/ 234 w 244"/>
                  <a:gd name="T51" fmla="*/ 288 h 305"/>
                  <a:gd name="T52" fmla="*/ 227 w 244"/>
                  <a:gd name="T53" fmla="*/ 22 h 305"/>
                  <a:gd name="T54" fmla="*/ 227 w 244"/>
                  <a:gd name="T55" fmla="*/ 8 h 305"/>
                  <a:gd name="T56" fmla="*/ 227 w 244"/>
                  <a:gd name="T57" fmla="*/ 22 h 305"/>
                  <a:gd name="T58" fmla="*/ 168 w 244"/>
                  <a:gd name="T59" fmla="*/ 126 h 305"/>
                  <a:gd name="T60" fmla="*/ 77 w 244"/>
                  <a:gd name="T61" fmla="*/ 126 h 305"/>
                  <a:gd name="T62" fmla="*/ 123 w 244"/>
                  <a:gd name="T63" fmla="*/ 162 h 305"/>
                  <a:gd name="T64" fmla="*/ 123 w 244"/>
                  <a:gd name="T65" fmla="*/ 90 h 305"/>
                  <a:gd name="T66" fmla="*/ 123 w 244"/>
                  <a:gd name="T67" fmla="*/ 162 h 305"/>
                  <a:gd name="T68" fmla="*/ 98 w 244"/>
                  <a:gd name="T69" fmla="*/ 122 h 305"/>
                  <a:gd name="T70" fmla="*/ 98 w 244"/>
                  <a:gd name="T71" fmla="*/ 131 h 305"/>
                  <a:gd name="T72" fmla="*/ 105 w 244"/>
                  <a:gd name="T73" fmla="*/ 114 h 305"/>
                  <a:gd name="T74" fmla="*/ 110 w 244"/>
                  <a:gd name="T75" fmla="*/ 109 h 305"/>
                  <a:gd name="T76" fmla="*/ 101 w 244"/>
                  <a:gd name="T77" fmla="*/ 105 h 305"/>
                  <a:gd name="T78" fmla="*/ 105 w 244"/>
                  <a:gd name="T79" fmla="*/ 114 h 305"/>
                  <a:gd name="T80" fmla="*/ 143 w 244"/>
                  <a:gd name="T81" fmla="*/ 112 h 305"/>
                  <a:gd name="T82" fmla="*/ 143 w 244"/>
                  <a:gd name="T83" fmla="*/ 105 h 305"/>
                  <a:gd name="T84" fmla="*/ 137 w 244"/>
                  <a:gd name="T85" fmla="*/ 112 h 305"/>
                  <a:gd name="T86" fmla="*/ 117 w 244"/>
                  <a:gd name="T87" fmla="*/ 101 h 305"/>
                  <a:gd name="T88" fmla="*/ 128 w 244"/>
                  <a:gd name="T89" fmla="*/ 101 h 305"/>
                  <a:gd name="T90" fmla="*/ 117 w 244"/>
                  <a:gd name="T91" fmla="*/ 101 h 305"/>
                  <a:gd name="T92" fmla="*/ 123 w 244"/>
                  <a:gd name="T93" fmla="*/ 155 h 305"/>
                  <a:gd name="T94" fmla="*/ 123 w 244"/>
                  <a:gd name="T95" fmla="*/ 146 h 305"/>
                  <a:gd name="T96" fmla="*/ 101 w 244"/>
                  <a:gd name="T97" fmla="*/ 140 h 305"/>
                  <a:gd name="T98" fmla="*/ 110 w 244"/>
                  <a:gd name="T99" fmla="*/ 144 h 305"/>
                  <a:gd name="T100" fmla="*/ 105 w 244"/>
                  <a:gd name="T101" fmla="*/ 149 h 305"/>
                  <a:gd name="T102" fmla="*/ 101 w 244"/>
                  <a:gd name="T103" fmla="*/ 140 h 305"/>
                  <a:gd name="T104" fmla="*/ 143 w 244"/>
                  <a:gd name="T105" fmla="*/ 140 h 305"/>
                  <a:gd name="T106" fmla="*/ 143 w 244"/>
                  <a:gd name="T107" fmla="*/ 147 h 305"/>
                  <a:gd name="T108" fmla="*/ 137 w 244"/>
                  <a:gd name="T109" fmla="*/ 147 h 305"/>
                  <a:gd name="T110" fmla="*/ 142 w 244"/>
                  <a:gd name="T111" fmla="*/ 127 h 305"/>
                  <a:gd name="T112" fmla="*/ 152 w 244"/>
                  <a:gd name="T113" fmla="*/ 127 h 305"/>
                  <a:gd name="T114" fmla="*/ 142 w 244"/>
                  <a:gd name="T115" fmla="*/ 12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305">
                    <a:moveTo>
                      <a:pt x="109" y="126"/>
                    </a:moveTo>
                    <a:cubicBezTo>
                      <a:pt x="109" y="119"/>
                      <a:pt x="115" y="112"/>
                      <a:pt x="123" y="112"/>
                    </a:cubicBezTo>
                    <a:cubicBezTo>
                      <a:pt x="131" y="112"/>
                      <a:pt x="137" y="119"/>
                      <a:pt x="137" y="126"/>
                    </a:cubicBezTo>
                    <a:cubicBezTo>
                      <a:pt x="137" y="134"/>
                      <a:pt x="131" y="141"/>
                      <a:pt x="123" y="141"/>
                    </a:cubicBezTo>
                    <a:cubicBezTo>
                      <a:pt x="115" y="141"/>
                      <a:pt x="109" y="134"/>
                      <a:pt x="109" y="126"/>
                    </a:cubicBezTo>
                    <a:close/>
                    <a:moveTo>
                      <a:pt x="31" y="262"/>
                    </a:moveTo>
                    <a:cubicBezTo>
                      <a:pt x="31" y="269"/>
                      <a:pt x="36" y="274"/>
                      <a:pt x="43" y="274"/>
                    </a:cubicBezTo>
                    <a:cubicBezTo>
                      <a:pt x="50" y="274"/>
                      <a:pt x="56" y="269"/>
                      <a:pt x="56" y="262"/>
                    </a:cubicBezTo>
                    <a:cubicBezTo>
                      <a:pt x="56" y="255"/>
                      <a:pt x="50" y="249"/>
                      <a:pt x="43" y="249"/>
                    </a:cubicBezTo>
                    <a:cubicBezTo>
                      <a:pt x="36" y="249"/>
                      <a:pt x="31" y="255"/>
                      <a:pt x="31" y="262"/>
                    </a:cubicBezTo>
                    <a:close/>
                    <a:moveTo>
                      <a:pt x="236" y="0"/>
                    </a:moveTo>
                    <a:cubicBezTo>
                      <a:pt x="8" y="0"/>
                      <a:pt x="8" y="0"/>
                      <a:pt x="8" y="0"/>
                    </a:cubicBezTo>
                    <a:cubicBezTo>
                      <a:pt x="4" y="0"/>
                      <a:pt x="0" y="4"/>
                      <a:pt x="0" y="8"/>
                    </a:cubicBezTo>
                    <a:cubicBezTo>
                      <a:pt x="0" y="297"/>
                      <a:pt x="0" y="297"/>
                      <a:pt x="0" y="297"/>
                    </a:cubicBezTo>
                    <a:cubicBezTo>
                      <a:pt x="0" y="302"/>
                      <a:pt x="4" y="305"/>
                      <a:pt x="8" y="305"/>
                    </a:cubicBezTo>
                    <a:cubicBezTo>
                      <a:pt x="236" y="305"/>
                      <a:pt x="236" y="305"/>
                      <a:pt x="236" y="305"/>
                    </a:cubicBezTo>
                    <a:cubicBezTo>
                      <a:pt x="241" y="305"/>
                      <a:pt x="244" y="302"/>
                      <a:pt x="244" y="297"/>
                    </a:cubicBezTo>
                    <a:cubicBezTo>
                      <a:pt x="244" y="8"/>
                      <a:pt x="244" y="8"/>
                      <a:pt x="244" y="8"/>
                    </a:cubicBezTo>
                    <a:cubicBezTo>
                      <a:pt x="244" y="4"/>
                      <a:pt x="241" y="0"/>
                      <a:pt x="236" y="0"/>
                    </a:cubicBezTo>
                    <a:close/>
                    <a:moveTo>
                      <a:pt x="10" y="15"/>
                    </a:moveTo>
                    <a:cubicBezTo>
                      <a:pt x="10" y="11"/>
                      <a:pt x="13" y="8"/>
                      <a:pt x="17" y="8"/>
                    </a:cubicBezTo>
                    <a:cubicBezTo>
                      <a:pt x="21" y="8"/>
                      <a:pt x="24" y="11"/>
                      <a:pt x="24" y="15"/>
                    </a:cubicBezTo>
                    <a:cubicBezTo>
                      <a:pt x="24" y="19"/>
                      <a:pt x="21" y="22"/>
                      <a:pt x="17" y="22"/>
                    </a:cubicBezTo>
                    <a:cubicBezTo>
                      <a:pt x="13" y="22"/>
                      <a:pt x="10" y="19"/>
                      <a:pt x="10" y="15"/>
                    </a:cubicBezTo>
                    <a:close/>
                    <a:moveTo>
                      <a:pt x="67" y="276"/>
                    </a:moveTo>
                    <a:cubicBezTo>
                      <a:pt x="67" y="276"/>
                      <a:pt x="67" y="276"/>
                      <a:pt x="67" y="276"/>
                    </a:cubicBezTo>
                    <a:cubicBezTo>
                      <a:pt x="62" y="285"/>
                      <a:pt x="54" y="290"/>
                      <a:pt x="43" y="290"/>
                    </a:cubicBezTo>
                    <a:cubicBezTo>
                      <a:pt x="28" y="290"/>
                      <a:pt x="15" y="278"/>
                      <a:pt x="15" y="263"/>
                    </a:cubicBezTo>
                    <a:cubicBezTo>
                      <a:pt x="15" y="255"/>
                      <a:pt x="19" y="248"/>
                      <a:pt x="23" y="243"/>
                    </a:cubicBezTo>
                    <a:cubicBezTo>
                      <a:pt x="83" y="184"/>
                      <a:pt x="83" y="184"/>
                      <a:pt x="83" y="184"/>
                    </a:cubicBezTo>
                    <a:cubicBezTo>
                      <a:pt x="85" y="181"/>
                      <a:pt x="89" y="179"/>
                      <a:pt x="93" y="179"/>
                    </a:cubicBezTo>
                    <a:cubicBezTo>
                      <a:pt x="100" y="179"/>
                      <a:pt x="107" y="186"/>
                      <a:pt x="107" y="194"/>
                    </a:cubicBezTo>
                    <a:cubicBezTo>
                      <a:pt x="107" y="196"/>
                      <a:pt x="107" y="198"/>
                      <a:pt x="106" y="200"/>
                    </a:cubicBezTo>
                    <a:cubicBezTo>
                      <a:pt x="106" y="200"/>
                      <a:pt x="106" y="200"/>
                      <a:pt x="106" y="200"/>
                    </a:cubicBezTo>
                    <a:cubicBezTo>
                      <a:pt x="68" y="275"/>
                      <a:pt x="68" y="275"/>
                      <a:pt x="68" y="275"/>
                    </a:cubicBezTo>
                    <a:cubicBezTo>
                      <a:pt x="68" y="275"/>
                      <a:pt x="67" y="275"/>
                      <a:pt x="67" y="276"/>
                    </a:cubicBezTo>
                    <a:close/>
                    <a:moveTo>
                      <a:pt x="122" y="223"/>
                    </a:moveTo>
                    <a:cubicBezTo>
                      <a:pt x="116" y="223"/>
                      <a:pt x="110" y="222"/>
                      <a:pt x="104" y="221"/>
                    </a:cubicBezTo>
                    <a:cubicBezTo>
                      <a:pt x="113" y="204"/>
                      <a:pt x="113" y="204"/>
                      <a:pt x="113" y="204"/>
                    </a:cubicBezTo>
                    <a:cubicBezTo>
                      <a:pt x="113" y="203"/>
                      <a:pt x="113" y="203"/>
                      <a:pt x="114" y="202"/>
                    </a:cubicBezTo>
                    <a:cubicBezTo>
                      <a:pt x="115" y="200"/>
                      <a:pt x="115" y="197"/>
                      <a:pt x="115" y="194"/>
                    </a:cubicBezTo>
                    <a:cubicBezTo>
                      <a:pt x="115" y="181"/>
                      <a:pt x="106" y="171"/>
                      <a:pt x="93" y="171"/>
                    </a:cubicBezTo>
                    <a:cubicBezTo>
                      <a:pt x="86" y="171"/>
                      <a:pt x="81" y="173"/>
                      <a:pt x="76" y="178"/>
                    </a:cubicBezTo>
                    <a:cubicBezTo>
                      <a:pt x="57" y="198"/>
                      <a:pt x="57" y="198"/>
                      <a:pt x="57" y="198"/>
                    </a:cubicBezTo>
                    <a:cubicBezTo>
                      <a:pt x="37" y="180"/>
                      <a:pt x="25" y="155"/>
                      <a:pt x="25" y="127"/>
                    </a:cubicBezTo>
                    <a:cubicBezTo>
                      <a:pt x="25" y="74"/>
                      <a:pt x="69" y="30"/>
                      <a:pt x="122" y="30"/>
                    </a:cubicBezTo>
                    <a:cubicBezTo>
                      <a:pt x="175" y="30"/>
                      <a:pt x="218" y="74"/>
                      <a:pt x="218" y="127"/>
                    </a:cubicBezTo>
                    <a:cubicBezTo>
                      <a:pt x="218" y="180"/>
                      <a:pt x="175" y="223"/>
                      <a:pt x="122" y="223"/>
                    </a:cubicBezTo>
                    <a:close/>
                    <a:moveTo>
                      <a:pt x="227" y="295"/>
                    </a:moveTo>
                    <a:cubicBezTo>
                      <a:pt x="223" y="295"/>
                      <a:pt x="219" y="292"/>
                      <a:pt x="219" y="288"/>
                    </a:cubicBezTo>
                    <a:cubicBezTo>
                      <a:pt x="219" y="285"/>
                      <a:pt x="223" y="282"/>
                      <a:pt x="227" y="282"/>
                    </a:cubicBezTo>
                    <a:cubicBezTo>
                      <a:pt x="230" y="282"/>
                      <a:pt x="234" y="285"/>
                      <a:pt x="234" y="288"/>
                    </a:cubicBezTo>
                    <a:cubicBezTo>
                      <a:pt x="234" y="292"/>
                      <a:pt x="230" y="295"/>
                      <a:pt x="227" y="295"/>
                    </a:cubicBezTo>
                    <a:close/>
                    <a:moveTo>
                      <a:pt x="227" y="22"/>
                    </a:moveTo>
                    <a:cubicBezTo>
                      <a:pt x="223" y="22"/>
                      <a:pt x="219" y="19"/>
                      <a:pt x="219" y="15"/>
                    </a:cubicBezTo>
                    <a:cubicBezTo>
                      <a:pt x="219" y="11"/>
                      <a:pt x="223" y="8"/>
                      <a:pt x="227" y="8"/>
                    </a:cubicBezTo>
                    <a:cubicBezTo>
                      <a:pt x="230" y="8"/>
                      <a:pt x="234" y="11"/>
                      <a:pt x="234" y="15"/>
                    </a:cubicBezTo>
                    <a:cubicBezTo>
                      <a:pt x="234" y="19"/>
                      <a:pt x="230" y="22"/>
                      <a:pt x="227" y="22"/>
                    </a:cubicBezTo>
                    <a:close/>
                    <a:moveTo>
                      <a:pt x="122" y="82"/>
                    </a:moveTo>
                    <a:cubicBezTo>
                      <a:pt x="147" y="82"/>
                      <a:pt x="168" y="101"/>
                      <a:pt x="168" y="126"/>
                    </a:cubicBezTo>
                    <a:cubicBezTo>
                      <a:pt x="168" y="151"/>
                      <a:pt x="147" y="171"/>
                      <a:pt x="122" y="171"/>
                    </a:cubicBezTo>
                    <a:cubicBezTo>
                      <a:pt x="97" y="171"/>
                      <a:pt x="77" y="151"/>
                      <a:pt x="77" y="126"/>
                    </a:cubicBezTo>
                    <a:cubicBezTo>
                      <a:pt x="77" y="101"/>
                      <a:pt x="97" y="82"/>
                      <a:pt x="122" y="82"/>
                    </a:cubicBezTo>
                    <a:close/>
                    <a:moveTo>
                      <a:pt x="123" y="162"/>
                    </a:moveTo>
                    <a:cubicBezTo>
                      <a:pt x="143" y="162"/>
                      <a:pt x="159" y="146"/>
                      <a:pt x="159" y="126"/>
                    </a:cubicBezTo>
                    <a:cubicBezTo>
                      <a:pt x="159" y="107"/>
                      <a:pt x="143" y="90"/>
                      <a:pt x="123" y="90"/>
                    </a:cubicBezTo>
                    <a:cubicBezTo>
                      <a:pt x="102" y="90"/>
                      <a:pt x="86" y="107"/>
                      <a:pt x="86" y="126"/>
                    </a:cubicBezTo>
                    <a:cubicBezTo>
                      <a:pt x="86" y="146"/>
                      <a:pt x="102" y="162"/>
                      <a:pt x="123" y="162"/>
                    </a:cubicBezTo>
                    <a:close/>
                    <a:moveTo>
                      <a:pt x="93" y="126"/>
                    </a:moveTo>
                    <a:cubicBezTo>
                      <a:pt x="93" y="124"/>
                      <a:pt x="95" y="122"/>
                      <a:pt x="98" y="122"/>
                    </a:cubicBezTo>
                    <a:cubicBezTo>
                      <a:pt x="100" y="122"/>
                      <a:pt x="102" y="124"/>
                      <a:pt x="102" y="126"/>
                    </a:cubicBezTo>
                    <a:cubicBezTo>
                      <a:pt x="102" y="129"/>
                      <a:pt x="100" y="131"/>
                      <a:pt x="98" y="131"/>
                    </a:cubicBezTo>
                    <a:cubicBezTo>
                      <a:pt x="95" y="131"/>
                      <a:pt x="93" y="129"/>
                      <a:pt x="93" y="126"/>
                    </a:cubicBezTo>
                    <a:close/>
                    <a:moveTo>
                      <a:pt x="105" y="114"/>
                    </a:moveTo>
                    <a:cubicBezTo>
                      <a:pt x="107" y="114"/>
                      <a:pt x="108" y="113"/>
                      <a:pt x="109" y="112"/>
                    </a:cubicBezTo>
                    <a:cubicBezTo>
                      <a:pt x="110" y="111"/>
                      <a:pt x="110" y="110"/>
                      <a:pt x="110" y="109"/>
                    </a:cubicBezTo>
                    <a:cubicBezTo>
                      <a:pt x="110" y="107"/>
                      <a:pt x="110" y="106"/>
                      <a:pt x="109" y="105"/>
                    </a:cubicBezTo>
                    <a:cubicBezTo>
                      <a:pt x="107" y="103"/>
                      <a:pt x="103" y="103"/>
                      <a:pt x="101" y="105"/>
                    </a:cubicBezTo>
                    <a:cubicBezTo>
                      <a:pt x="99" y="107"/>
                      <a:pt x="99" y="110"/>
                      <a:pt x="101" y="112"/>
                    </a:cubicBezTo>
                    <a:cubicBezTo>
                      <a:pt x="103" y="113"/>
                      <a:pt x="104" y="114"/>
                      <a:pt x="105" y="114"/>
                    </a:cubicBezTo>
                    <a:moveTo>
                      <a:pt x="140" y="114"/>
                    </a:moveTo>
                    <a:cubicBezTo>
                      <a:pt x="141" y="114"/>
                      <a:pt x="142" y="113"/>
                      <a:pt x="143" y="112"/>
                    </a:cubicBezTo>
                    <a:cubicBezTo>
                      <a:pt x="144" y="111"/>
                      <a:pt x="144" y="110"/>
                      <a:pt x="144" y="109"/>
                    </a:cubicBezTo>
                    <a:cubicBezTo>
                      <a:pt x="144" y="107"/>
                      <a:pt x="144" y="106"/>
                      <a:pt x="143" y="105"/>
                    </a:cubicBezTo>
                    <a:cubicBezTo>
                      <a:pt x="141" y="103"/>
                      <a:pt x="138" y="103"/>
                      <a:pt x="137" y="105"/>
                    </a:cubicBezTo>
                    <a:cubicBezTo>
                      <a:pt x="135" y="107"/>
                      <a:pt x="135" y="110"/>
                      <a:pt x="137" y="112"/>
                    </a:cubicBezTo>
                    <a:cubicBezTo>
                      <a:pt x="137" y="113"/>
                      <a:pt x="139" y="114"/>
                      <a:pt x="140" y="114"/>
                    </a:cubicBezTo>
                    <a:moveTo>
                      <a:pt x="117" y="101"/>
                    </a:moveTo>
                    <a:cubicBezTo>
                      <a:pt x="117" y="104"/>
                      <a:pt x="119" y="107"/>
                      <a:pt x="123" y="107"/>
                    </a:cubicBezTo>
                    <a:cubicBezTo>
                      <a:pt x="126" y="107"/>
                      <a:pt x="128" y="104"/>
                      <a:pt x="128" y="101"/>
                    </a:cubicBezTo>
                    <a:cubicBezTo>
                      <a:pt x="128" y="98"/>
                      <a:pt x="126" y="96"/>
                      <a:pt x="123" y="96"/>
                    </a:cubicBezTo>
                    <a:cubicBezTo>
                      <a:pt x="119" y="96"/>
                      <a:pt x="117" y="98"/>
                      <a:pt x="117" y="101"/>
                    </a:cubicBezTo>
                    <a:close/>
                    <a:moveTo>
                      <a:pt x="117" y="151"/>
                    </a:moveTo>
                    <a:cubicBezTo>
                      <a:pt x="117" y="153"/>
                      <a:pt x="119" y="155"/>
                      <a:pt x="123" y="155"/>
                    </a:cubicBezTo>
                    <a:cubicBezTo>
                      <a:pt x="126" y="155"/>
                      <a:pt x="128" y="153"/>
                      <a:pt x="128" y="151"/>
                    </a:cubicBezTo>
                    <a:cubicBezTo>
                      <a:pt x="128" y="148"/>
                      <a:pt x="126" y="146"/>
                      <a:pt x="123" y="146"/>
                    </a:cubicBezTo>
                    <a:cubicBezTo>
                      <a:pt x="119" y="146"/>
                      <a:pt x="117" y="148"/>
                      <a:pt x="117" y="151"/>
                    </a:cubicBezTo>
                    <a:close/>
                    <a:moveTo>
                      <a:pt x="101" y="140"/>
                    </a:moveTo>
                    <a:cubicBezTo>
                      <a:pt x="103" y="138"/>
                      <a:pt x="107" y="138"/>
                      <a:pt x="109" y="140"/>
                    </a:cubicBezTo>
                    <a:cubicBezTo>
                      <a:pt x="110" y="141"/>
                      <a:pt x="110" y="142"/>
                      <a:pt x="110" y="144"/>
                    </a:cubicBezTo>
                    <a:cubicBezTo>
                      <a:pt x="110" y="145"/>
                      <a:pt x="110" y="146"/>
                      <a:pt x="109" y="147"/>
                    </a:cubicBezTo>
                    <a:cubicBezTo>
                      <a:pt x="108" y="148"/>
                      <a:pt x="107" y="149"/>
                      <a:pt x="105" y="149"/>
                    </a:cubicBezTo>
                    <a:cubicBezTo>
                      <a:pt x="104" y="149"/>
                      <a:pt x="103" y="148"/>
                      <a:pt x="101" y="147"/>
                    </a:cubicBezTo>
                    <a:cubicBezTo>
                      <a:pt x="99" y="145"/>
                      <a:pt x="99" y="142"/>
                      <a:pt x="101" y="140"/>
                    </a:cubicBezTo>
                    <a:moveTo>
                      <a:pt x="137" y="140"/>
                    </a:moveTo>
                    <a:cubicBezTo>
                      <a:pt x="138" y="138"/>
                      <a:pt x="141" y="138"/>
                      <a:pt x="143" y="140"/>
                    </a:cubicBezTo>
                    <a:cubicBezTo>
                      <a:pt x="144" y="141"/>
                      <a:pt x="144" y="142"/>
                      <a:pt x="144" y="144"/>
                    </a:cubicBezTo>
                    <a:cubicBezTo>
                      <a:pt x="144" y="145"/>
                      <a:pt x="144" y="146"/>
                      <a:pt x="143" y="147"/>
                    </a:cubicBezTo>
                    <a:cubicBezTo>
                      <a:pt x="142" y="148"/>
                      <a:pt x="141" y="149"/>
                      <a:pt x="140" y="149"/>
                    </a:cubicBezTo>
                    <a:cubicBezTo>
                      <a:pt x="139" y="149"/>
                      <a:pt x="138" y="148"/>
                      <a:pt x="137" y="147"/>
                    </a:cubicBezTo>
                    <a:cubicBezTo>
                      <a:pt x="135" y="145"/>
                      <a:pt x="135" y="142"/>
                      <a:pt x="137" y="140"/>
                    </a:cubicBezTo>
                    <a:moveTo>
                      <a:pt x="142" y="127"/>
                    </a:moveTo>
                    <a:cubicBezTo>
                      <a:pt x="142" y="124"/>
                      <a:pt x="144" y="122"/>
                      <a:pt x="147" y="122"/>
                    </a:cubicBezTo>
                    <a:cubicBezTo>
                      <a:pt x="150" y="122"/>
                      <a:pt x="152" y="124"/>
                      <a:pt x="152" y="127"/>
                    </a:cubicBezTo>
                    <a:cubicBezTo>
                      <a:pt x="152" y="129"/>
                      <a:pt x="150" y="132"/>
                      <a:pt x="147" y="132"/>
                    </a:cubicBezTo>
                    <a:cubicBezTo>
                      <a:pt x="144" y="132"/>
                      <a:pt x="142" y="129"/>
                      <a:pt x="142" y="127"/>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nvGrpSpPr>
              <p:cNvPr id="66" name="Group 95"/>
              <p:cNvGrpSpPr>
                <a:grpSpLocks noChangeAspect="1"/>
              </p:cNvGrpSpPr>
              <p:nvPr/>
            </p:nvGrpSpPr>
            <p:grpSpPr>
              <a:xfrm rot="16200000" flipH="1">
                <a:off x="1043747" y="5326660"/>
                <a:ext cx="373690" cy="208722"/>
                <a:chOff x="8418509" y="4566518"/>
                <a:chExt cx="1706562" cy="953189"/>
              </a:xfrm>
            </p:grpSpPr>
            <p:sp>
              <p:nvSpPr>
                <p:cNvPr id="67" name="Freeform 24"/>
                <p:cNvSpPr>
                  <a:spLocks noChangeAspect="1"/>
                </p:cNvSpPr>
                <p:nvPr/>
              </p:nvSpPr>
              <p:spPr bwMode="auto">
                <a:xfrm>
                  <a:off x="8418509" y="4566518"/>
                  <a:ext cx="1706562" cy="9531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25"/>
                <p:cNvSpPr>
                  <a:spLocks noChangeAspect="1" noEditPoints="1"/>
                </p:cNvSpPr>
                <p:nvPr/>
              </p:nvSpPr>
              <p:spPr bwMode="auto">
                <a:xfrm>
                  <a:off x="8508990" y="4657016"/>
                  <a:ext cx="1514474" cy="762211"/>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grpSp>
        <p:sp>
          <p:nvSpPr>
            <p:cNvPr id="29" name="Freeform 5"/>
            <p:cNvSpPr>
              <a:spLocks noChangeAspect="1" noEditPoints="1"/>
            </p:cNvSpPr>
            <p:nvPr/>
          </p:nvSpPr>
          <p:spPr bwMode="auto">
            <a:xfrm>
              <a:off x="5342482" y="4802627"/>
              <a:ext cx="305365" cy="24915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nvGrpSpPr>
            <p:cNvPr id="30" name="Group 39"/>
            <p:cNvGrpSpPr/>
            <p:nvPr/>
          </p:nvGrpSpPr>
          <p:grpSpPr>
            <a:xfrm>
              <a:off x="9455331" y="4802782"/>
              <a:ext cx="419957" cy="447295"/>
              <a:chOff x="1173477" y="2822066"/>
              <a:chExt cx="753172" cy="706237"/>
            </a:xfrm>
          </p:grpSpPr>
          <p:sp>
            <p:nvSpPr>
              <p:cNvPr id="63" name="Oval 92"/>
              <p:cNvSpPr/>
              <p:nvPr/>
            </p:nvSpPr>
            <p:spPr bwMode="auto">
              <a:xfrm>
                <a:off x="1173477" y="2822066"/>
                <a:ext cx="753172" cy="706237"/>
              </a:xfrm>
              <a:prstGeom prst="ellipse">
                <a:avLst/>
              </a:prstGeom>
              <a:solidFill>
                <a:srgbClr val="DC3C00"/>
              </a:solidFill>
              <a:ln w="9525" cap="flat" cmpd="sng" algn="ctr">
                <a:solidFill>
                  <a:srgbClr val="DC3C00"/>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5"/>
              <p:cNvSpPr>
                <a:spLocks noChangeAspect="1" noEditPoints="1"/>
              </p:cNvSpPr>
              <p:nvPr/>
            </p:nvSpPr>
            <p:spPr bwMode="auto">
              <a:xfrm>
                <a:off x="1349643" y="2987732"/>
                <a:ext cx="400839" cy="374904"/>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noFill/>
              <a:ln w="3175">
                <a:solidFill>
                  <a:srgbClr val="FFFFFF"/>
                </a:solidFill>
                <a:prstDash val="lgDash"/>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sp>
          <p:nvSpPr>
            <p:cNvPr id="31" name="Freeform 5"/>
            <p:cNvSpPr>
              <a:spLocks noChangeAspect="1" noEditPoints="1"/>
            </p:cNvSpPr>
            <p:nvPr/>
          </p:nvSpPr>
          <p:spPr bwMode="auto">
            <a:xfrm>
              <a:off x="8506236" y="4802627"/>
              <a:ext cx="305365" cy="24915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cxnSp>
          <p:nvCxnSpPr>
            <p:cNvPr id="32" name="Straight Arrow Connector 42"/>
            <p:cNvCxnSpPr>
              <a:stCxn id="35" idx="2"/>
              <a:endCxn id="19" idx="0"/>
            </p:cNvCxnSpPr>
            <p:nvPr/>
          </p:nvCxnSpPr>
          <p:spPr>
            <a:xfrm>
              <a:off x="5971639" y="3803423"/>
              <a:ext cx="790970" cy="487123"/>
            </a:xfrm>
            <a:prstGeom prst="straightConnector1">
              <a:avLst/>
            </a:prstGeom>
            <a:noFill/>
            <a:ln w="25400" cap="flat" cmpd="sng" algn="ctr">
              <a:solidFill>
                <a:srgbClr val="D2D2D2">
                  <a:lumMod val="90000"/>
                </a:srgbClr>
              </a:solidFill>
              <a:prstDash val="solid"/>
              <a:headEnd type="none"/>
              <a:tailEnd type="triangle" w="lg" len="med"/>
            </a:ln>
            <a:effectLst/>
          </p:spPr>
        </p:cxnSp>
        <p:cxnSp>
          <p:nvCxnSpPr>
            <p:cNvPr id="33" name="Straight Arrow Connector 43"/>
            <p:cNvCxnSpPr>
              <a:stCxn id="36" idx="2"/>
              <a:endCxn id="19" idx="0"/>
            </p:cNvCxnSpPr>
            <p:nvPr/>
          </p:nvCxnSpPr>
          <p:spPr>
            <a:xfrm flipH="1">
              <a:off x="6762609" y="3803423"/>
              <a:ext cx="793312" cy="487123"/>
            </a:xfrm>
            <a:prstGeom prst="straightConnector1">
              <a:avLst/>
            </a:prstGeom>
            <a:noFill/>
            <a:ln w="25400" cap="flat" cmpd="sng" algn="ctr">
              <a:solidFill>
                <a:srgbClr val="D2D2D2">
                  <a:lumMod val="90000"/>
                </a:srgbClr>
              </a:solidFill>
              <a:prstDash val="solid"/>
              <a:headEnd type="none"/>
              <a:tailEnd type="triangle" w="lg" len="med"/>
            </a:ln>
            <a:effectLst/>
          </p:spPr>
        </p:cxnSp>
        <p:cxnSp>
          <p:nvCxnSpPr>
            <p:cNvPr id="34" name="Straight Arrow Connector 44"/>
            <p:cNvCxnSpPr>
              <a:stCxn id="37" idx="2"/>
              <a:endCxn id="21" idx="0"/>
            </p:cNvCxnSpPr>
            <p:nvPr/>
          </p:nvCxnSpPr>
          <p:spPr>
            <a:xfrm flipH="1">
              <a:off x="9156006" y="3803423"/>
              <a:ext cx="1170" cy="487123"/>
            </a:xfrm>
            <a:prstGeom prst="straightConnector1">
              <a:avLst/>
            </a:prstGeom>
            <a:noFill/>
            <a:ln w="25400" cap="flat" cmpd="sng" algn="ctr">
              <a:solidFill>
                <a:srgbClr val="D2D2D2">
                  <a:lumMod val="90000"/>
                </a:srgbClr>
              </a:solidFill>
              <a:prstDash val="solid"/>
              <a:headEnd type="none"/>
              <a:tailEnd type="triangle" w="lg" len="med"/>
            </a:ln>
            <a:effectLst/>
          </p:spPr>
        </p:cxnSp>
        <p:sp>
          <p:nvSpPr>
            <p:cNvPr id="35" name="Rectangle 46"/>
            <p:cNvSpPr/>
            <p:nvPr/>
          </p:nvSpPr>
          <p:spPr>
            <a:xfrm>
              <a:off x="5197642" y="2731167"/>
              <a:ext cx="1547993" cy="1072256"/>
            </a:xfrm>
            <a:prstGeom prst="rect">
              <a:avLst/>
            </a:prstGeom>
            <a:solidFill>
              <a:schemeClr val="accent1"/>
            </a:solidFill>
            <a:ln w="10795" cap="flat" cmpd="sng" algn="ctr">
              <a:noFill/>
              <a:prstDash val="soli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1121">
                <a:lnSpc>
                  <a:spcPct val="90000"/>
                </a:lnSpc>
                <a:defRPr/>
              </a:pPr>
              <a:r>
                <a:rPr lang="en-US" sz="1427" kern="0" dirty="0">
                  <a:gradFill>
                    <a:gsLst>
                      <a:gs pos="21186">
                        <a:srgbClr val="FFFFFF"/>
                      </a:gs>
                      <a:gs pos="32000">
                        <a:srgbClr val="FFFFFF"/>
                      </a:gs>
                    </a:gsLst>
                    <a:lin ang="5400000" scaled="1"/>
                  </a:gradFill>
                </a:rPr>
                <a:t>Shielded Virtual Machines</a:t>
              </a:r>
            </a:p>
          </p:txBody>
        </p:sp>
        <p:sp>
          <p:nvSpPr>
            <p:cNvPr id="36" name="Rectangle 47"/>
            <p:cNvSpPr/>
            <p:nvPr/>
          </p:nvSpPr>
          <p:spPr>
            <a:xfrm>
              <a:off x="6781924" y="2731167"/>
              <a:ext cx="1547993" cy="1072256"/>
            </a:xfrm>
            <a:prstGeom prst="rect">
              <a:avLst/>
            </a:prstGeom>
            <a:solidFill>
              <a:schemeClr val="accent1"/>
            </a:solidFill>
            <a:ln w="10795" cap="flat" cmpd="sng" algn="ctr">
              <a:noFill/>
              <a:prstDash val="soli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1121">
                <a:lnSpc>
                  <a:spcPct val="90000"/>
                </a:lnSpc>
                <a:defRPr/>
              </a:pPr>
              <a:r>
                <a:rPr lang="en-US" sz="1427" kern="0" dirty="0">
                  <a:gradFill>
                    <a:gsLst>
                      <a:gs pos="21186">
                        <a:srgbClr val="FFFFFF"/>
                      </a:gs>
                      <a:gs pos="32000">
                        <a:srgbClr val="FFFFFF"/>
                      </a:gs>
                    </a:gsLst>
                    <a:lin ang="5400000" scaled="1"/>
                  </a:gradFill>
                </a:rPr>
                <a:t>Shielded Virtual Machines</a:t>
              </a:r>
            </a:p>
          </p:txBody>
        </p:sp>
        <p:sp>
          <p:nvSpPr>
            <p:cNvPr id="37" name="Rectangle 48"/>
            <p:cNvSpPr/>
            <p:nvPr/>
          </p:nvSpPr>
          <p:spPr>
            <a:xfrm>
              <a:off x="8366207" y="2731167"/>
              <a:ext cx="1581940" cy="1072256"/>
            </a:xfrm>
            <a:prstGeom prst="rect">
              <a:avLst/>
            </a:prstGeom>
            <a:solidFill>
              <a:schemeClr val="accent1"/>
            </a:solidFill>
            <a:ln w="10795" cap="flat" cmpd="sng" algn="ctr">
              <a:noFill/>
              <a:prstDash val="soli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1121">
                <a:lnSpc>
                  <a:spcPct val="90000"/>
                </a:lnSpc>
                <a:defRPr/>
              </a:pPr>
              <a:r>
                <a:rPr lang="en-US" sz="1427" kern="0" dirty="0">
                  <a:gradFill>
                    <a:gsLst>
                      <a:gs pos="21186">
                        <a:srgbClr val="FFFFFF"/>
                      </a:gs>
                      <a:gs pos="32000">
                        <a:srgbClr val="FFFFFF"/>
                      </a:gs>
                    </a:gsLst>
                    <a:lin ang="5400000" scaled="1"/>
                  </a:gradFill>
                </a:rPr>
                <a:t>Shielded Virtual Machines</a:t>
              </a:r>
            </a:p>
          </p:txBody>
        </p:sp>
        <p:grpSp>
          <p:nvGrpSpPr>
            <p:cNvPr id="38" name="Group 49"/>
            <p:cNvGrpSpPr/>
            <p:nvPr/>
          </p:nvGrpSpPr>
          <p:grpSpPr>
            <a:xfrm>
              <a:off x="9442661" y="3457463"/>
              <a:ext cx="455742" cy="447509"/>
              <a:chOff x="6489287" y="2661536"/>
              <a:chExt cx="816955" cy="706237"/>
            </a:xfrm>
          </p:grpSpPr>
          <p:grpSp>
            <p:nvGrpSpPr>
              <p:cNvPr id="57" name="Group 78"/>
              <p:cNvGrpSpPr/>
              <p:nvPr/>
            </p:nvGrpSpPr>
            <p:grpSpPr>
              <a:xfrm>
                <a:off x="6489287" y="2661536"/>
                <a:ext cx="745404" cy="706237"/>
                <a:chOff x="1150761" y="2822066"/>
                <a:chExt cx="745404" cy="706237"/>
              </a:xfrm>
            </p:grpSpPr>
            <p:sp>
              <p:nvSpPr>
                <p:cNvPr id="61" name="Oval 90"/>
                <p:cNvSpPr/>
                <p:nvPr/>
              </p:nvSpPr>
              <p:spPr bwMode="auto">
                <a:xfrm>
                  <a:off x="1150761" y="2822066"/>
                  <a:ext cx="745404" cy="706237"/>
                </a:xfrm>
                <a:prstGeom prst="ellipse">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5"/>
                <p:cNvSpPr>
                  <a:spLocks noChangeAspect="1" noEditPoints="1"/>
                </p:cNvSpPr>
                <p:nvPr/>
              </p:nvSpPr>
              <p:spPr bwMode="auto">
                <a:xfrm>
                  <a:off x="1317907" y="2985538"/>
                  <a:ext cx="396707" cy="374903"/>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grpSp>
            <p:nvGrpSpPr>
              <p:cNvPr id="58" name="Group 79"/>
              <p:cNvGrpSpPr>
                <a:grpSpLocks noChangeAspect="1"/>
              </p:cNvGrpSpPr>
              <p:nvPr/>
            </p:nvGrpSpPr>
            <p:grpSpPr>
              <a:xfrm rot="16200000" flipH="1">
                <a:off x="6918618" y="2912927"/>
                <a:ext cx="497382" cy="277866"/>
                <a:chOff x="8418518" y="4019375"/>
                <a:chExt cx="1706562" cy="953383"/>
              </a:xfrm>
            </p:grpSpPr>
            <p:sp>
              <p:nvSpPr>
                <p:cNvPr id="59" name="Freeform 24"/>
                <p:cNvSpPr>
                  <a:spLocks noChangeAspect="1"/>
                </p:cNvSpPr>
                <p:nvPr/>
              </p:nvSpPr>
              <p:spPr bwMode="auto">
                <a:xfrm>
                  <a:off x="8418518" y="4019375"/>
                  <a:ext cx="1706562" cy="953383"/>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25"/>
                <p:cNvSpPr>
                  <a:spLocks noChangeAspect="1" noEditPoints="1"/>
                </p:cNvSpPr>
                <p:nvPr/>
              </p:nvSpPr>
              <p:spPr bwMode="auto">
                <a:xfrm>
                  <a:off x="8508999" y="4109862"/>
                  <a:ext cx="1514474" cy="762375"/>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grpSp>
        <p:sp>
          <p:nvSpPr>
            <p:cNvPr id="39" name="Freeform 35"/>
            <p:cNvSpPr>
              <a:spLocks noChangeAspect="1" noEditPoints="1"/>
            </p:cNvSpPr>
            <p:nvPr/>
          </p:nvSpPr>
          <p:spPr bwMode="auto">
            <a:xfrm>
              <a:off x="8511048" y="3257928"/>
              <a:ext cx="419877" cy="401539"/>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sp>
          <p:nvSpPr>
            <p:cNvPr id="40" name="Freeform 35"/>
            <p:cNvSpPr>
              <a:spLocks noChangeAspect="1" noEditPoints="1"/>
            </p:cNvSpPr>
            <p:nvPr/>
          </p:nvSpPr>
          <p:spPr bwMode="auto">
            <a:xfrm>
              <a:off x="6924423" y="3257928"/>
              <a:ext cx="419877" cy="401539"/>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sp>
          <p:nvSpPr>
            <p:cNvPr id="41" name="Freeform 35"/>
            <p:cNvSpPr>
              <a:spLocks noChangeAspect="1" noEditPoints="1"/>
            </p:cNvSpPr>
            <p:nvPr/>
          </p:nvSpPr>
          <p:spPr bwMode="auto">
            <a:xfrm>
              <a:off x="5342483" y="3257928"/>
              <a:ext cx="419877" cy="401539"/>
            </a:xfrm>
            <a:custGeom>
              <a:avLst/>
              <a:gdLst>
                <a:gd name="T0" fmla="*/ 160 w 170"/>
                <a:gd name="T1" fmla="*/ 0 h 156"/>
                <a:gd name="T2" fmla="*/ 9 w 170"/>
                <a:gd name="T3" fmla="*/ 0 h 156"/>
                <a:gd name="T4" fmla="*/ 0 w 170"/>
                <a:gd name="T5" fmla="*/ 9 h 156"/>
                <a:gd name="T6" fmla="*/ 0 w 170"/>
                <a:gd name="T7" fmla="*/ 114 h 156"/>
                <a:gd name="T8" fmla="*/ 9 w 170"/>
                <a:gd name="T9" fmla="*/ 123 h 156"/>
                <a:gd name="T10" fmla="*/ 61 w 170"/>
                <a:gd name="T11" fmla="*/ 123 h 156"/>
                <a:gd name="T12" fmla="*/ 26 w 170"/>
                <a:gd name="T13" fmla="*/ 146 h 156"/>
                <a:gd name="T14" fmla="*/ 26 w 170"/>
                <a:gd name="T15" fmla="*/ 156 h 156"/>
                <a:gd name="T16" fmla="*/ 137 w 170"/>
                <a:gd name="T17" fmla="*/ 156 h 156"/>
                <a:gd name="T18" fmla="*/ 137 w 170"/>
                <a:gd name="T19" fmla="*/ 146 h 156"/>
                <a:gd name="T20" fmla="*/ 107 w 170"/>
                <a:gd name="T21" fmla="*/ 123 h 156"/>
                <a:gd name="T22" fmla="*/ 160 w 170"/>
                <a:gd name="T23" fmla="*/ 123 h 156"/>
                <a:gd name="T24" fmla="*/ 170 w 170"/>
                <a:gd name="T25" fmla="*/ 114 h 156"/>
                <a:gd name="T26" fmla="*/ 170 w 170"/>
                <a:gd name="T27" fmla="*/ 9 h 156"/>
                <a:gd name="T28" fmla="*/ 160 w 170"/>
                <a:gd name="T29" fmla="*/ 0 h 156"/>
                <a:gd name="T30" fmla="*/ 157 w 170"/>
                <a:gd name="T31" fmla="*/ 13 h 156"/>
                <a:gd name="T32" fmla="*/ 157 w 170"/>
                <a:gd name="T33" fmla="*/ 110 h 156"/>
                <a:gd name="T34" fmla="*/ 13 w 170"/>
                <a:gd name="T35" fmla="*/ 110 h 156"/>
                <a:gd name="T36" fmla="*/ 13 w 170"/>
                <a:gd name="T37" fmla="*/ 13 h 156"/>
                <a:gd name="T38" fmla="*/ 157 w 170"/>
                <a:gd name="T39" fmla="*/ 13 h 156"/>
                <a:gd name="T40" fmla="*/ 157 w 170"/>
                <a:gd name="T41" fmla="*/ 13 h 156"/>
                <a:gd name="T42" fmla="*/ 157 w 170"/>
                <a:gd name="T43" fmla="*/ 13 h 156"/>
                <a:gd name="T44" fmla="*/ 109 w 170"/>
                <a:gd name="T45" fmla="*/ 43 h 156"/>
                <a:gd name="T46" fmla="*/ 109 w 170"/>
                <a:gd name="T47" fmla="*/ 43 h 156"/>
                <a:gd name="T48" fmla="*/ 109 w 170"/>
                <a:gd name="T49" fmla="*/ 44 h 156"/>
                <a:gd name="T50" fmla="*/ 83 w 170"/>
                <a:gd name="T51" fmla="*/ 59 h 156"/>
                <a:gd name="T52" fmla="*/ 57 w 170"/>
                <a:gd name="T53" fmla="*/ 44 h 156"/>
                <a:gd name="T54" fmla="*/ 57 w 170"/>
                <a:gd name="T55" fmla="*/ 43 h 156"/>
                <a:gd name="T56" fmla="*/ 83 w 170"/>
                <a:gd name="T57" fmla="*/ 28 h 156"/>
                <a:gd name="T58" fmla="*/ 109 w 170"/>
                <a:gd name="T59" fmla="*/ 43 h 156"/>
                <a:gd name="T60" fmla="*/ 85 w 170"/>
                <a:gd name="T61" fmla="*/ 63 h 156"/>
                <a:gd name="T62" fmla="*/ 85 w 170"/>
                <a:gd name="T63" fmla="*/ 63 h 156"/>
                <a:gd name="T64" fmla="*/ 112 w 170"/>
                <a:gd name="T65" fmla="*/ 48 h 156"/>
                <a:gd name="T66" fmla="*/ 112 w 170"/>
                <a:gd name="T67" fmla="*/ 78 h 156"/>
                <a:gd name="T68" fmla="*/ 85 w 170"/>
                <a:gd name="T69" fmla="*/ 93 h 156"/>
                <a:gd name="T70" fmla="*/ 85 w 170"/>
                <a:gd name="T71" fmla="*/ 63 h 156"/>
                <a:gd name="T72" fmla="*/ 81 w 170"/>
                <a:gd name="T73" fmla="*/ 63 h 156"/>
                <a:gd name="T74" fmla="*/ 81 w 170"/>
                <a:gd name="T75" fmla="*/ 63 h 156"/>
                <a:gd name="T76" fmla="*/ 81 w 170"/>
                <a:gd name="T77" fmla="*/ 93 h 156"/>
                <a:gd name="T78" fmla="*/ 54 w 170"/>
                <a:gd name="T79" fmla="*/ 78 h 156"/>
                <a:gd name="T80" fmla="*/ 54 w 170"/>
                <a:gd name="T81" fmla="*/ 48 h 156"/>
                <a:gd name="T82" fmla="*/ 81 w 170"/>
                <a:gd name="T83" fmla="*/ 6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56">
                  <a:moveTo>
                    <a:pt x="160" y="0"/>
                  </a:moveTo>
                  <a:cubicBezTo>
                    <a:pt x="9" y="0"/>
                    <a:pt x="9" y="0"/>
                    <a:pt x="9" y="0"/>
                  </a:cubicBezTo>
                  <a:cubicBezTo>
                    <a:pt x="4" y="0"/>
                    <a:pt x="0" y="5"/>
                    <a:pt x="0" y="9"/>
                  </a:cubicBezTo>
                  <a:cubicBezTo>
                    <a:pt x="0" y="114"/>
                    <a:pt x="0" y="114"/>
                    <a:pt x="0" y="114"/>
                  </a:cubicBezTo>
                  <a:cubicBezTo>
                    <a:pt x="0" y="119"/>
                    <a:pt x="4" y="123"/>
                    <a:pt x="9" y="123"/>
                  </a:cubicBezTo>
                  <a:cubicBezTo>
                    <a:pt x="61" y="123"/>
                    <a:pt x="61" y="123"/>
                    <a:pt x="61" y="123"/>
                  </a:cubicBezTo>
                  <a:cubicBezTo>
                    <a:pt x="66" y="143"/>
                    <a:pt x="59" y="146"/>
                    <a:pt x="26" y="146"/>
                  </a:cubicBezTo>
                  <a:cubicBezTo>
                    <a:pt x="26" y="156"/>
                    <a:pt x="26" y="156"/>
                    <a:pt x="26" y="156"/>
                  </a:cubicBezTo>
                  <a:cubicBezTo>
                    <a:pt x="137" y="156"/>
                    <a:pt x="137" y="156"/>
                    <a:pt x="137" y="156"/>
                  </a:cubicBezTo>
                  <a:cubicBezTo>
                    <a:pt x="137" y="146"/>
                    <a:pt x="137" y="146"/>
                    <a:pt x="137" y="146"/>
                  </a:cubicBezTo>
                  <a:cubicBezTo>
                    <a:pt x="105" y="146"/>
                    <a:pt x="101" y="143"/>
                    <a:pt x="107" y="123"/>
                  </a:cubicBezTo>
                  <a:cubicBezTo>
                    <a:pt x="160" y="123"/>
                    <a:pt x="160" y="123"/>
                    <a:pt x="160" y="123"/>
                  </a:cubicBezTo>
                  <a:cubicBezTo>
                    <a:pt x="165" y="123"/>
                    <a:pt x="170" y="119"/>
                    <a:pt x="170" y="114"/>
                  </a:cubicBezTo>
                  <a:cubicBezTo>
                    <a:pt x="170" y="9"/>
                    <a:pt x="170" y="9"/>
                    <a:pt x="170" y="9"/>
                  </a:cubicBezTo>
                  <a:cubicBezTo>
                    <a:pt x="170" y="5"/>
                    <a:pt x="165" y="0"/>
                    <a:pt x="160" y="0"/>
                  </a:cubicBezTo>
                  <a:close/>
                  <a:moveTo>
                    <a:pt x="157" y="13"/>
                  </a:moveTo>
                  <a:cubicBezTo>
                    <a:pt x="157" y="110"/>
                    <a:pt x="157" y="110"/>
                    <a:pt x="157" y="110"/>
                  </a:cubicBezTo>
                  <a:cubicBezTo>
                    <a:pt x="13" y="110"/>
                    <a:pt x="13" y="110"/>
                    <a:pt x="13" y="110"/>
                  </a:cubicBezTo>
                  <a:cubicBezTo>
                    <a:pt x="13" y="13"/>
                    <a:pt x="13" y="13"/>
                    <a:pt x="13" y="13"/>
                  </a:cubicBezTo>
                  <a:cubicBezTo>
                    <a:pt x="157" y="13"/>
                    <a:pt x="157" y="13"/>
                    <a:pt x="157" y="13"/>
                  </a:cubicBezTo>
                  <a:cubicBezTo>
                    <a:pt x="157" y="13"/>
                    <a:pt x="157" y="13"/>
                    <a:pt x="157" y="13"/>
                  </a:cubicBezTo>
                  <a:cubicBezTo>
                    <a:pt x="157" y="13"/>
                    <a:pt x="157" y="13"/>
                    <a:pt x="157" y="13"/>
                  </a:cubicBezTo>
                  <a:close/>
                  <a:moveTo>
                    <a:pt x="109" y="43"/>
                  </a:moveTo>
                  <a:cubicBezTo>
                    <a:pt x="109" y="43"/>
                    <a:pt x="109" y="43"/>
                    <a:pt x="109" y="43"/>
                  </a:cubicBezTo>
                  <a:cubicBezTo>
                    <a:pt x="109" y="44"/>
                    <a:pt x="109" y="44"/>
                    <a:pt x="109" y="44"/>
                  </a:cubicBezTo>
                  <a:cubicBezTo>
                    <a:pt x="83" y="59"/>
                    <a:pt x="83" y="59"/>
                    <a:pt x="83" y="59"/>
                  </a:cubicBezTo>
                  <a:cubicBezTo>
                    <a:pt x="57" y="44"/>
                    <a:pt x="57" y="44"/>
                    <a:pt x="57" y="44"/>
                  </a:cubicBezTo>
                  <a:cubicBezTo>
                    <a:pt x="57" y="43"/>
                    <a:pt x="57" y="43"/>
                    <a:pt x="57" y="43"/>
                  </a:cubicBezTo>
                  <a:cubicBezTo>
                    <a:pt x="83" y="28"/>
                    <a:pt x="83" y="28"/>
                    <a:pt x="83" y="28"/>
                  </a:cubicBezTo>
                  <a:cubicBezTo>
                    <a:pt x="109" y="43"/>
                    <a:pt x="109" y="43"/>
                    <a:pt x="109" y="43"/>
                  </a:cubicBezTo>
                  <a:close/>
                  <a:moveTo>
                    <a:pt x="85" y="63"/>
                  </a:moveTo>
                  <a:cubicBezTo>
                    <a:pt x="85" y="63"/>
                    <a:pt x="85" y="63"/>
                    <a:pt x="85" y="63"/>
                  </a:cubicBezTo>
                  <a:cubicBezTo>
                    <a:pt x="112" y="48"/>
                    <a:pt x="112" y="48"/>
                    <a:pt x="112" y="48"/>
                  </a:cubicBezTo>
                  <a:cubicBezTo>
                    <a:pt x="112" y="78"/>
                    <a:pt x="112" y="78"/>
                    <a:pt x="112" y="78"/>
                  </a:cubicBezTo>
                  <a:cubicBezTo>
                    <a:pt x="85" y="93"/>
                    <a:pt x="85" y="93"/>
                    <a:pt x="85" y="93"/>
                  </a:cubicBezTo>
                  <a:cubicBezTo>
                    <a:pt x="85" y="63"/>
                    <a:pt x="85" y="63"/>
                    <a:pt x="85" y="63"/>
                  </a:cubicBezTo>
                  <a:close/>
                  <a:moveTo>
                    <a:pt x="81" y="63"/>
                  </a:moveTo>
                  <a:cubicBezTo>
                    <a:pt x="81" y="63"/>
                    <a:pt x="81" y="63"/>
                    <a:pt x="81" y="63"/>
                  </a:cubicBezTo>
                  <a:cubicBezTo>
                    <a:pt x="81" y="93"/>
                    <a:pt x="81" y="93"/>
                    <a:pt x="81" y="93"/>
                  </a:cubicBezTo>
                  <a:cubicBezTo>
                    <a:pt x="54" y="78"/>
                    <a:pt x="54" y="78"/>
                    <a:pt x="54" y="78"/>
                  </a:cubicBezTo>
                  <a:cubicBezTo>
                    <a:pt x="54" y="48"/>
                    <a:pt x="54" y="48"/>
                    <a:pt x="54" y="48"/>
                  </a:cubicBezTo>
                  <a:cubicBezTo>
                    <a:pt x="81" y="63"/>
                    <a:pt x="81" y="63"/>
                    <a:pt x="81" y="63"/>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nvGrpSpPr>
            <p:cNvPr id="42" name="Group 55"/>
            <p:cNvGrpSpPr/>
            <p:nvPr/>
          </p:nvGrpSpPr>
          <p:grpSpPr>
            <a:xfrm>
              <a:off x="7822087" y="3457463"/>
              <a:ext cx="455739" cy="447509"/>
              <a:chOff x="6489287" y="2661536"/>
              <a:chExt cx="816950" cy="706237"/>
            </a:xfrm>
          </p:grpSpPr>
          <p:grpSp>
            <p:nvGrpSpPr>
              <p:cNvPr id="51" name="Group 69"/>
              <p:cNvGrpSpPr/>
              <p:nvPr/>
            </p:nvGrpSpPr>
            <p:grpSpPr>
              <a:xfrm>
                <a:off x="6489287" y="2661536"/>
                <a:ext cx="745404" cy="706237"/>
                <a:chOff x="1150761" y="2822066"/>
                <a:chExt cx="745404" cy="706237"/>
              </a:xfrm>
            </p:grpSpPr>
            <p:sp>
              <p:nvSpPr>
                <p:cNvPr id="55" name="Oval 76"/>
                <p:cNvSpPr/>
                <p:nvPr/>
              </p:nvSpPr>
              <p:spPr bwMode="auto">
                <a:xfrm>
                  <a:off x="1150761" y="2822066"/>
                  <a:ext cx="745404" cy="706237"/>
                </a:xfrm>
                <a:prstGeom prst="ellipse">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5"/>
                <p:cNvSpPr>
                  <a:spLocks noChangeAspect="1" noEditPoints="1"/>
                </p:cNvSpPr>
                <p:nvPr/>
              </p:nvSpPr>
              <p:spPr bwMode="auto">
                <a:xfrm>
                  <a:off x="1317906" y="2985538"/>
                  <a:ext cx="396707" cy="374903"/>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grpSp>
            <p:nvGrpSpPr>
              <p:cNvPr id="52" name="Group 70"/>
              <p:cNvGrpSpPr>
                <a:grpSpLocks noChangeAspect="1"/>
              </p:cNvGrpSpPr>
              <p:nvPr/>
            </p:nvGrpSpPr>
            <p:grpSpPr>
              <a:xfrm rot="16200000" flipH="1">
                <a:off x="6918613" y="2912926"/>
                <a:ext cx="497382" cy="277867"/>
                <a:chOff x="8418515" y="4019368"/>
                <a:chExt cx="1706562" cy="953389"/>
              </a:xfrm>
            </p:grpSpPr>
            <p:sp>
              <p:nvSpPr>
                <p:cNvPr id="53" name="Freeform 24"/>
                <p:cNvSpPr>
                  <a:spLocks noChangeAspect="1"/>
                </p:cNvSpPr>
                <p:nvPr/>
              </p:nvSpPr>
              <p:spPr bwMode="auto">
                <a:xfrm>
                  <a:off x="8418515" y="4019368"/>
                  <a:ext cx="1706562" cy="9533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25"/>
                <p:cNvSpPr>
                  <a:spLocks noChangeAspect="1" noEditPoints="1"/>
                </p:cNvSpPr>
                <p:nvPr/>
              </p:nvSpPr>
              <p:spPr bwMode="auto">
                <a:xfrm>
                  <a:off x="8509000" y="4109882"/>
                  <a:ext cx="1514474" cy="762379"/>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grpSp>
        <p:grpSp>
          <p:nvGrpSpPr>
            <p:cNvPr id="43" name="Group 58"/>
            <p:cNvGrpSpPr/>
            <p:nvPr/>
          </p:nvGrpSpPr>
          <p:grpSpPr>
            <a:xfrm>
              <a:off x="6240146" y="3457463"/>
              <a:ext cx="455740" cy="447509"/>
              <a:chOff x="6489287" y="2661536"/>
              <a:chExt cx="816952" cy="706237"/>
            </a:xfrm>
          </p:grpSpPr>
          <p:grpSp>
            <p:nvGrpSpPr>
              <p:cNvPr id="45" name="Group 60"/>
              <p:cNvGrpSpPr/>
              <p:nvPr/>
            </p:nvGrpSpPr>
            <p:grpSpPr>
              <a:xfrm>
                <a:off x="6489287" y="2661536"/>
                <a:ext cx="745404" cy="706237"/>
                <a:chOff x="1150761" y="2822066"/>
                <a:chExt cx="745404" cy="706237"/>
              </a:xfrm>
            </p:grpSpPr>
            <p:sp>
              <p:nvSpPr>
                <p:cNvPr id="49" name="Oval 64"/>
                <p:cNvSpPr/>
                <p:nvPr/>
              </p:nvSpPr>
              <p:spPr bwMode="auto">
                <a:xfrm>
                  <a:off x="1150761" y="2822066"/>
                  <a:ext cx="745404" cy="706237"/>
                </a:xfrm>
                <a:prstGeom prst="ellipse">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5"/>
                <p:cNvSpPr>
                  <a:spLocks noChangeAspect="1" noEditPoints="1"/>
                </p:cNvSpPr>
                <p:nvPr/>
              </p:nvSpPr>
              <p:spPr bwMode="auto">
                <a:xfrm>
                  <a:off x="1317907" y="2985538"/>
                  <a:ext cx="396707" cy="374903"/>
                </a:xfrm>
                <a:custGeom>
                  <a:avLst/>
                  <a:gdLst>
                    <a:gd name="T0" fmla="*/ 61 w 329"/>
                    <a:gd name="T1" fmla="*/ 67 h 328"/>
                    <a:gd name="T2" fmla="*/ 261 w 329"/>
                    <a:gd name="T3" fmla="*/ 266 h 328"/>
                    <a:gd name="T4" fmla="*/ 261 w 329"/>
                    <a:gd name="T5" fmla="*/ 60 h 328"/>
                    <a:gd name="T6" fmla="*/ 329 w 329"/>
                    <a:gd name="T7" fmla="*/ 109 h 328"/>
                    <a:gd name="T8" fmla="*/ 276 w 329"/>
                    <a:gd name="T9" fmla="*/ 109 h 328"/>
                    <a:gd name="T10" fmla="*/ 323 w 329"/>
                    <a:gd name="T11" fmla="*/ 123 h 328"/>
                    <a:gd name="T12" fmla="*/ 329 w 329"/>
                    <a:gd name="T13" fmla="*/ 167 h 328"/>
                    <a:gd name="T14" fmla="*/ 282 w 329"/>
                    <a:gd name="T15" fmla="*/ 153 h 328"/>
                    <a:gd name="T16" fmla="*/ 282 w 329"/>
                    <a:gd name="T17" fmla="*/ 174 h 328"/>
                    <a:gd name="T18" fmla="*/ 323 w 329"/>
                    <a:gd name="T19" fmla="*/ 224 h 328"/>
                    <a:gd name="T20" fmla="*/ 323 w 329"/>
                    <a:gd name="T21" fmla="*/ 203 h 328"/>
                    <a:gd name="T22" fmla="*/ 276 w 329"/>
                    <a:gd name="T23" fmla="*/ 217 h 328"/>
                    <a:gd name="T24" fmla="*/ 323 w 329"/>
                    <a:gd name="T25" fmla="*/ 224 h 328"/>
                    <a:gd name="T26" fmla="*/ 110 w 329"/>
                    <a:gd name="T27" fmla="*/ 0 h 328"/>
                    <a:gd name="T28" fmla="*/ 110 w 329"/>
                    <a:gd name="T29" fmla="*/ 53 h 328"/>
                    <a:gd name="T30" fmla="*/ 124 w 329"/>
                    <a:gd name="T31" fmla="*/ 6 h 328"/>
                    <a:gd name="T32" fmla="*/ 168 w 329"/>
                    <a:gd name="T33" fmla="*/ 0 h 328"/>
                    <a:gd name="T34" fmla="*/ 154 w 329"/>
                    <a:gd name="T35" fmla="*/ 47 h 328"/>
                    <a:gd name="T36" fmla="*/ 174 w 329"/>
                    <a:gd name="T37" fmla="*/ 47 h 328"/>
                    <a:gd name="T38" fmla="*/ 225 w 329"/>
                    <a:gd name="T39" fmla="*/ 6 h 328"/>
                    <a:gd name="T40" fmla="*/ 204 w 329"/>
                    <a:gd name="T41" fmla="*/ 6 h 328"/>
                    <a:gd name="T42" fmla="*/ 218 w 329"/>
                    <a:gd name="T43" fmla="*/ 53 h 328"/>
                    <a:gd name="T44" fmla="*/ 225 w 329"/>
                    <a:gd name="T45" fmla="*/ 6 h 328"/>
                    <a:gd name="T46" fmla="*/ 54 w 329"/>
                    <a:gd name="T47" fmla="*/ 109 h 328"/>
                    <a:gd name="T48" fmla="*/ 0 w 329"/>
                    <a:gd name="T49" fmla="*/ 109 h 328"/>
                    <a:gd name="T50" fmla="*/ 48 w 329"/>
                    <a:gd name="T51" fmla="*/ 123 h 328"/>
                    <a:gd name="T52" fmla="*/ 54 w 329"/>
                    <a:gd name="T53" fmla="*/ 167 h 328"/>
                    <a:gd name="T54" fmla="*/ 6 w 329"/>
                    <a:gd name="T55" fmla="*/ 153 h 328"/>
                    <a:gd name="T56" fmla="*/ 6 w 329"/>
                    <a:gd name="T57" fmla="*/ 174 h 328"/>
                    <a:gd name="T58" fmla="*/ 48 w 329"/>
                    <a:gd name="T59" fmla="*/ 224 h 328"/>
                    <a:gd name="T60" fmla="*/ 48 w 329"/>
                    <a:gd name="T61" fmla="*/ 203 h 328"/>
                    <a:gd name="T62" fmla="*/ 0 w 329"/>
                    <a:gd name="T63" fmla="*/ 217 h 328"/>
                    <a:gd name="T64" fmla="*/ 48 w 329"/>
                    <a:gd name="T65" fmla="*/ 224 h 328"/>
                    <a:gd name="T66" fmla="*/ 110 w 329"/>
                    <a:gd name="T67" fmla="*/ 274 h 328"/>
                    <a:gd name="T68" fmla="*/ 110 w 329"/>
                    <a:gd name="T69" fmla="*/ 328 h 328"/>
                    <a:gd name="T70" fmla="*/ 124 w 329"/>
                    <a:gd name="T71" fmla="*/ 280 h 328"/>
                    <a:gd name="T72" fmla="*/ 168 w 329"/>
                    <a:gd name="T73" fmla="*/ 274 h 328"/>
                    <a:gd name="T74" fmla="*/ 154 w 329"/>
                    <a:gd name="T75" fmla="*/ 321 h 328"/>
                    <a:gd name="T76" fmla="*/ 174 w 329"/>
                    <a:gd name="T77" fmla="*/ 321 h 328"/>
                    <a:gd name="T78" fmla="*/ 225 w 329"/>
                    <a:gd name="T79" fmla="*/ 280 h 328"/>
                    <a:gd name="T80" fmla="*/ 204 w 329"/>
                    <a:gd name="T81" fmla="*/ 280 h 328"/>
                    <a:gd name="T82" fmla="*/ 218 w 329"/>
                    <a:gd name="T83" fmla="*/ 328 h 328"/>
                    <a:gd name="T84" fmla="*/ 225 w 329"/>
                    <a:gd name="T85" fmla="*/ 28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9" h="328">
                      <a:moveTo>
                        <a:pt x="261" y="60"/>
                      </a:moveTo>
                      <a:cubicBezTo>
                        <a:pt x="261" y="60"/>
                        <a:pt x="261" y="60"/>
                        <a:pt x="68" y="60"/>
                      </a:cubicBezTo>
                      <a:cubicBezTo>
                        <a:pt x="64" y="60"/>
                        <a:pt x="61" y="63"/>
                        <a:pt x="61" y="67"/>
                      </a:cubicBezTo>
                      <a:cubicBezTo>
                        <a:pt x="61" y="67"/>
                        <a:pt x="61" y="67"/>
                        <a:pt x="61" y="259"/>
                      </a:cubicBezTo>
                      <a:cubicBezTo>
                        <a:pt x="61" y="263"/>
                        <a:pt x="64" y="266"/>
                        <a:pt x="68" y="266"/>
                      </a:cubicBezTo>
                      <a:cubicBezTo>
                        <a:pt x="68" y="266"/>
                        <a:pt x="68" y="266"/>
                        <a:pt x="261" y="266"/>
                      </a:cubicBezTo>
                      <a:cubicBezTo>
                        <a:pt x="265" y="266"/>
                        <a:pt x="267" y="263"/>
                        <a:pt x="267" y="259"/>
                      </a:cubicBezTo>
                      <a:cubicBezTo>
                        <a:pt x="267" y="259"/>
                        <a:pt x="267" y="259"/>
                        <a:pt x="267" y="67"/>
                      </a:cubicBezTo>
                      <a:cubicBezTo>
                        <a:pt x="267" y="63"/>
                        <a:pt x="265" y="60"/>
                        <a:pt x="261" y="60"/>
                      </a:cubicBezTo>
                      <a:close/>
                      <a:moveTo>
                        <a:pt x="323" y="123"/>
                      </a:moveTo>
                      <a:cubicBezTo>
                        <a:pt x="327" y="123"/>
                        <a:pt x="329" y="120"/>
                        <a:pt x="329" y="116"/>
                      </a:cubicBezTo>
                      <a:cubicBezTo>
                        <a:pt x="329" y="109"/>
                        <a:pt x="329" y="109"/>
                        <a:pt x="329" y="109"/>
                      </a:cubicBezTo>
                      <a:cubicBezTo>
                        <a:pt x="329" y="106"/>
                        <a:pt x="327" y="103"/>
                        <a:pt x="323" y="103"/>
                      </a:cubicBezTo>
                      <a:cubicBezTo>
                        <a:pt x="282" y="103"/>
                        <a:pt x="282" y="103"/>
                        <a:pt x="282" y="103"/>
                      </a:cubicBezTo>
                      <a:cubicBezTo>
                        <a:pt x="279" y="103"/>
                        <a:pt x="276" y="106"/>
                        <a:pt x="276" y="109"/>
                      </a:cubicBezTo>
                      <a:cubicBezTo>
                        <a:pt x="276" y="116"/>
                        <a:pt x="276" y="116"/>
                        <a:pt x="276" y="116"/>
                      </a:cubicBezTo>
                      <a:cubicBezTo>
                        <a:pt x="276" y="120"/>
                        <a:pt x="279" y="123"/>
                        <a:pt x="282" y="123"/>
                      </a:cubicBezTo>
                      <a:cubicBezTo>
                        <a:pt x="323" y="123"/>
                        <a:pt x="323" y="123"/>
                        <a:pt x="323" y="123"/>
                      </a:cubicBezTo>
                      <a:cubicBezTo>
                        <a:pt x="323" y="123"/>
                        <a:pt x="323" y="123"/>
                        <a:pt x="323" y="123"/>
                      </a:cubicBezTo>
                      <a:close/>
                      <a:moveTo>
                        <a:pt x="323" y="174"/>
                      </a:moveTo>
                      <a:cubicBezTo>
                        <a:pt x="327" y="174"/>
                        <a:pt x="329" y="171"/>
                        <a:pt x="329" y="167"/>
                      </a:cubicBezTo>
                      <a:cubicBezTo>
                        <a:pt x="329" y="160"/>
                        <a:pt x="329" y="160"/>
                        <a:pt x="329" y="160"/>
                      </a:cubicBezTo>
                      <a:cubicBezTo>
                        <a:pt x="329" y="156"/>
                        <a:pt x="327" y="153"/>
                        <a:pt x="323" y="153"/>
                      </a:cubicBezTo>
                      <a:cubicBezTo>
                        <a:pt x="282" y="153"/>
                        <a:pt x="282" y="153"/>
                        <a:pt x="282" y="153"/>
                      </a:cubicBezTo>
                      <a:cubicBezTo>
                        <a:pt x="279" y="153"/>
                        <a:pt x="276" y="156"/>
                        <a:pt x="276" y="160"/>
                      </a:cubicBezTo>
                      <a:cubicBezTo>
                        <a:pt x="276" y="167"/>
                        <a:pt x="276" y="167"/>
                        <a:pt x="276" y="167"/>
                      </a:cubicBezTo>
                      <a:cubicBezTo>
                        <a:pt x="276" y="171"/>
                        <a:pt x="279" y="174"/>
                        <a:pt x="282" y="174"/>
                      </a:cubicBezTo>
                      <a:cubicBezTo>
                        <a:pt x="323" y="174"/>
                        <a:pt x="323" y="174"/>
                        <a:pt x="323" y="174"/>
                      </a:cubicBezTo>
                      <a:cubicBezTo>
                        <a:pt x="323" y="174"/>
                        <a:pt x="323" y="174"/>
                        <a:pt x="323" y="174"/>
                      </a:cubicBezTo>
                      <a:close/>
                      <a:moveTo>
                        <a:pt x="323" y="224"/>
                      </a:moveTo>
                      <a:cubicBezTo>
                        <a:pt x="327" y="224"/>
                        <a:pt x="329" y="220"/>
                        <a:pt x="329" y="217"/>
                      </a:cubicBezTo>
                      <a:cubicBezTo>
                        <a:pt x="329" y="210"/>
                        <a:pt x="329" y="210"/>
                        <a:pt x="329" y="210"/>
                      </a:cubicBezTo>
                      <a:cubicBezTo>
                        <a:pt x="329" y="207"/>
                        <a:pt x="327" y="203"/>
                        <a:pt x="323" y="203"/>
                      </a:cubicBezTo>
                      <a:cubicBezTo>
                        <a:pt x="282" y="203"/>
                        <a:pt x="282" y="203"/>
                        <a:pt x="282" y="203"/>
                      </a:cubicBezTo>
                      <a:cubicBezTo>
                        <a:pt x="279" y="203"/>
                        <a:pt x="276" y="207"/>
                        <a:pt x="276" y="210"/>
                      </a:cubicBezTo>
                      <a:cubicBezTo>
                        <a:pt x="276" y="217"/>
                        <a:pt x="276" y="217"/>
                        <a:pt x="276" y="217"/>
                      </a:cubicBezTo>
                      <a:cubicBezTo>
                        <a:pt x="276" y="220"/>
                        <a:pt x="279" y="224"/>
                        <a:pt x="282" y="224"/>
                      </a:cubicBezTo>
                      <a:cubicBezTo>
                        <a:pt x="323" y="224"/>
                        <a:pt x="323" y="224"/>
                        <a:pt x="323" y="224"/>
                      </a:cubicBezTo>
                      <a:cubicBezTo>
                        <a:pt x="323" y="224"/>
                        <a:pt x="323" y="224"/>
                        <a:pt x="323" y="224"/>
                      </a:cubicBezTo>
                      <a:close/>
                      <a:moveTo>
                        <a:pt x="124" y="6"/>
                      </a:moveTo>
                      <a:cubicBezTo>
                        <a:pt x="124" y="3"/>
                        <a:pt x="121" y="0"/>
                        <a:pt x="117" y="0"/>
                      </a:cubicBezTo>
                      <a:cubicBezTo>
                        <a:pt x="110" y="0"/>
                        <a:pt x="110" y="0"/>
                        <a:pt x="110" y="0"/>
                      </a:cubicBezTo>
                      <a:cubicBezTo>
                        <a:pt x="107" y="0"/>
                        <a:pt x="104" y="3"/>
                        <a:pt x="104" y="6"/>
                      </a:cubicBezTo>
                      <a:cubicBezTo>
                        <a:pt x="104" y="47"/>
                        <a:pt x="104" y="47"/>
                        <a:pt x="104" y="47"/>
                      </a:cubicBezTo>
                      <a:cubicBezTo>
                        <a:pt x="104" y="51"/>
                        <a:pt x="107" y="53"/>
                        <a:pt x="110" y="53"/>
                      </a:cubicBezTo>
                      <a:cubicBezTo>
                        <a:pt x="117" y="53"/>
                        <a:pt x="117" y="53"/>
                        <a:pt x="117" y="53"/>
                      </a:cubicBezTo>
                      <a:cubicBezTo>
                        <a:pt x="121" y="53"/>
                        <a:pt x="124" y="51"/>
                        <a:pt x="124" y="47"/>
                      </a:cubicBezTo>
                      <a:cubicBezTo>
                        <a:pt x="124" y="6"/>
                        <a:pt x="124" y="6"/>
                        <a:pt x="124" y="6"/>
                      </a:cubicBezTo>
                      <a:cubicBezTo>
                        <a:pt x="124" y="6"/>
                        <a:pt x="124" y="6"/>
                        <a:pt x="124" y="6"/>
                      </a:cubicBezTo>
                      <a:close/>
                      <a:moveTo>
                        <a:pt x="174" y="6"/>
                      </a:moveTo>
                      <a:cubicBezTo>
                        <a:pt x="174" y="3"/>
                        <a:pt x="171" y="0"/>
                        <a:pt x="168" y="0"/>
                      </a:cubicBezTo>
                      <a:cubicBezTo>
                        <a:pt x="161" y="0"/>
                        <a:pt x="161" y="0"/>
                        <a:pt x="161" y="0"/>
                      </a:cubicBezTo>
                      <a:cubicBezTo>
                        <a:pt x="157" y="0"/>
                        <a:pt x="154" y="3"/>
                        <a:pt x="154" y="6"/>
                      </a:cubicBezTo>
                      <a:cubicBezTo>
                        <a:pt x="154" y="47"/>
                        <a:pt x="154" y="47"/>
                        <a:pt x="154" y="47"/>
                      </a:cubicBezTo>
                      <a:cubicBezTo>
                        <a:pt x="154" y="51"/>
                        <a:pt x="157" y="53"/>
                        <a:pt x="161" y="53"/>
                      </a:cubicBezTo>
                      <a:cubicBezTo>
                        <a:pt x="168" y="53"/>
                        <a:pt x="168" y="53"/>
                        <a:pt x="168" y="53"/>
                      </a:cubicBezTo>
                      <a:cubicBezTo>
                        <a:pt x="171" y="53"/>
                        <a:pt x="174" y="51"/>
                        <a:pt x="174" y="47"/>
                      </a:cubicBezTo>
                      <a:cubicBezTo>
                        <a:pt x="174" y="6"/>
                        <a:pt x="174" y="6"/>
                        <a:pt x="174" y="6"/>
                      </a:cubicBezTo>
                      <a:cubicBezTo>
                        <a:pt x="174" y="6"/>
                        <a:pt x="174" y="6"/>
                        <a:pt x="174" y="6"/>
                      </a:cubicBezTo>
                      <a:close/>
                      <a:moveTo>
                        <a:pt x="225" y="6"/>
                      </a:moveTo>
                      <a:cubicBezTo>
                        <a:pt x="225" y="3"/>
                        <a:pt x="222" y="0"/>
                        <a:pt x="218" y="0"/>
                      </a:cubicBezTo>
                      <a:cubicBezTo>
                        <a:pt x="211" y="0"/>
                        <a:pt x="211" y="0"/>
                        <a:pt x="211" y="0"/>
                      </a:cubicBezTo>
                      <a:cubicBezTo>
                        <a:pt x="207" y="0"/>
                        <a:pt x="204" y="3"/>
                        <a:pt x="204" y="6"/>
                      </a:cubicBezTo>
                      <a:cubicBezTo>
                        <a:pt x="204" y="47"/>
                        <a:pt x="204" y="47"/>
                        <a:pt x="204" y="47"/>
                      </a:cubicBezTo>
                      <a:cubicBezTo>
                        <a:pt x="204" y="51"/>
                        <a:pt x="207" y="53"/>
                        <a:pt x="211" y="53"/>
                      </a:cubicBezTo>
                      <a:cubicBezTo>
                        <a:pt x="218" y="53"/>
                        <a:pt x="218" y="53"/>
                        <a:pt x="218" y="53"/>
                      </a:cubicBezTo>
                      <a:cubicBezTo>
                        <a:pt x="222" y="53"/>
                        <a:pt x="225" y="51"/>
                        <a:pt x="225" y="47"/>
                      </a:cubicBezTo>
                      <a:cubicBezTo>
                        <a:pt x="225" y="6"/>
                        <a:pt x="225" y="6"/>
                        <a:pt x="225" y="6"/>
                      </a:cubicBezTo>
                      <a:cubicBezTo>
                        <a:pt x="225" y="6"/>
                        <a:pt x="225" y="6"/>
                        <a:pt x="225" y="6"/>
                      </a:cubicBezTo>
                      <a:close/>
                      <a:moveTo>
                        <a:pt x="48" y="123"/>
                      </a:moveTo>
                      <a:cubicBezTo>
                        <a:pt x="51" y="123"/>
                        <a:pt x="54" y="120"/>
                        <a:pt x="54" y="116"/>
                      </a:cubicBezTo>
                      <a:cubicBezTo>
                        <a:pt x="54" y="109"/>
                        <a:pt x="54" y="109"/>
                        <a:pt x="54" y="109"/>
                      </a:cubicBezTo>
                      <a:cubicBezTo>
                        <a:pt x="54" y="106"/>
                        <a:pt x="51" y="103"/>
                        <a:pt x="48" y="103"/>
                      </a:cubicBezTo>
                      <a:cubicBezTo>
                        <a:pt x="6" y="103"/>
                        <a:pt x="6" y="103"/>
                        <a:pt x="6" y="103"/>
                      </a:cubicBezTo>
                      <a:cubicBezTo>
                        <a:pt x="3" y="103"/>
                        <a:pt x="0" y="106"/>
                        <a:pt x="0" y="109"/>
                      </a:cubicBezTo>
                      <a:cubicBezTo>
                        <a:pt x="0" y="116"/>
                        <a:pt x="0" y="116"/>
                        <a:pt x="0" y="116"/>
                      </a:cubicBezTo>
                      <a:cubicBezTo>
                        <a:pt x="0" y="120"/>
                        <a:pt x="3" y="123"/>
                        <a:pt x="6" y="123"/>
                      </a:cubicBezTo>
                      <a:cubicBezTo>
                        <a:pt x="48" y="123"/>
                        <a:pt x="48" y="123"/>
                        <a:pt x="48" y="123"/>
                      </a:cubicBezTo>
                      <a:cubicBezTo>
                        <a:pt x="48" y="123"/>
                        <a:pt x="48" y="123"/>
                        <a:pt x="48" y="123"/>
                      </a:cubicBezTo>
                      <a:close/>
                      <a:moveTo>
                        <a:pt x="48" y="174"/>
                      </a:moveTo>
                      <a:cubicBezTo>
                        <a:pt x="51" y="174"/>
                        <a:pt x="54" y="171"/>
                        <a:pt x="54" y="167"/>
                      </a:cubicBezTo>
                      <a:cubicBezTo>
                        <a:pt x="54" y="160"/>
                        <a:pt x="54" y="160"/>
                        <a:pt x="54" y="160"/>
                      </a:cubicBezTo>
                      <a:cubicBezTo>
                        <a:pt x="54" y="156"/>
                        <a:pt x="51" y="153"/>
                        <a:pt x="48" y="153"/>
                      </a:cubicBezTo>
                      <a:cubicBezTo>
                        <a:pt x="6" y="153"/>
                        <a:pt x="6" y="153"/>
                        <a:pt x="6" y="153"/>
                      </a:cubicBezTo>
                      <a:cubicBezTo>
                        <a:pt x="3" y="153"/>
                        <a:pt x="0" y="156"/>
                        <a:pt x="0" y="160"/>
                      </a:cubicBezTo>
                      <a:cubicBezTo>
                        <a:pt x="0" y="167"/>
                        <a:pt x="0" y="167"/>
                        <a:pt x="0" y="167"/>
                      </a:cubicBezTo>
                      <a:cubicBezTo>
                        <a:pt x="0" y="171"/>
                        <a:pt x="3" y="174"/>
                        <a:pt x="6" y="174"/>
                      </a:cubicBezTo>
                      <a:cubicBezTo>
                        <a:pt x="48" y="174"/>
                        <a:pt x="48" y="174"/>
                        <a:pt x="48" y="174"/>
                      </a:cubicBezTo>
                      <a:cubicBezTo>
                        <a:pt x="48" y="174"/>
                        <a:pt x="48" y="174"/>
                        <a:pt x="48" y="174"/>
                      </a:cubicBezTo>
                      <a:close/>
                      <a:moveTo>
                        <a:pt x="48" y="224"/>
                      </a:moveTo>
                      <a:cubicBezTo>
                        <a:pt x="51" y="224"/>
                        <a:pt x="54" y="220"/>
                        <a:pt x="54" y="217"/>
                      </a:cubicBezTo>
                      <a:cubicBezTo>
                        <a:pt x="54" y="210"/>
                        <a:pt x="54" y="210"/>
                        <a:pt x="54" y="210"/>
                      </a:cubicBezTo>
                      <a:cubicBezTo>
                        <a:pt x="54" y="207"/>
                        <a:pt x="51" y="203"/>
                        <a:pt x="48" y="203"/>
                      </a:cubicBezTo>
                      <a:cubicBezTo>
                        <a:pt x="6" y="203"/>
                        <a:pt x="6" y="203"/>
                        <a:pt x="6" y="203"/>
                      </a:cubicBezTo>
                      <a:cubicBezTo>
                        <a:pt x="3" y="203"/>
                        <a:pt x="0" y="207"/>
                        <a:pt x="0" y="210"/>
                      </a:cubicBezTo>
                      <a:cubicBezTo>
                        <a:pt x="0" y="217"/>
                        <a:pt x="0" y="217"/>
                        <a:pt x="0" y="217"/>
                      </a:cubicBezTo>
                      <a:cubicBezTo>
                        <a:pt x="0" y="220"/>
                        <a:pt x="3" y="224"/>
                        <a:pt x="6" y="224"/>
                      </a:cubicBezTo>
                      <a:cubicBezTo>
                        <a:pt x="48" y="224"/>
                        <a:pt x="48" y="224"/>
                        <a:pt x="48" y="224"/>
                      </a:cubicBezTo>
                      <a:cubicBezTo>
                        <a:pt x="48" y="224"/>
                        <a:pt x="48" y="224"/>
                        <a:pt x="48" y="224"/>
                      </a:cubicBezTo>
                      <a:close/>
                      <a:moveTo>
                        <a:pt x="124" y="280"/>
                      </a:moveTo>
                      <a:cubicBezTo>
                        <a:pt x="124" y="276"/>
                        <a:pt x="121" y="274"/>
                        <a:pt x="117" y="274"/>
                      </a:cubicBezTo>
                      <a:cubicBezTo>
                        <a:pt x="110" y="274"/>
                        <a:pt x="110" y="274"/>
                        <a:pt x="110" y="274"/>
                      </a:cubicBezTo>
                      <a:cubicBezTo>
                        <a:pt x="107" y="274"/>
                        <a:pt x="104" y="276"/>
                        <a:pt x="104" y="280"/>
                      </a:cubicBezTo>
                      <a:cubicBezTo>
                        <a:pt x="104" y="321"/>
                        <a:pt x="104" y="321"/>
                        <a:pt x="104" y="321"/>
                      </a:cubicBezTo>
                      <a:cubicBezTo>
                        <a:pt x="104" y="324"/>
                        <a:pt x="107" y="328"/>
                        <a:pt x="110" y="328"/>
                      </a:cubicBezTo>
                      <a:cubicBezTo>
                        <a:pt x="117" y="328"/>
                        <a:pt x="117" y="328"/>
                        <a:pt x="117" y="328"/>
                      </a:cubicBezTo>
                      <a:cubicBezTo>
                        <a:pt x="121" y="328"/>
                        <a:pt x="124" y="324"/>
                        <a:pt x="124" y="321"/>
                      </a:cubicBezTo>
                      <a:cubicBezTo>
                        <a:pt x="124" y="280"/>
                        <a:pt x="124" y="280"/>
                        <a:pt x="124" y="280"/>
                      </a:cubicBezTo>
                      <a:cubicBezTo>
                        <a:pt x="124" y="280"/>
                        <a:pt x="124" y="280"/>
                        <a:pt x="124" y="280"/>
                      </a:cubicBezTo>
                      <a:close/>
                      <a:moveTo>
                        <a:pt x="174" y="280"/>
                      </a:moveTo>
                      <a:cubicBezTo>
                        <a:pt x="174" y="276"/>
                        <a:pt x="171" y="274"/>
                        <a:pt x="168" y="274"/>
                      </a:cubicBezTo>
                      <a:cubicBezTo>
                        <a:pt x="161" y="274"/>
                        <a:pt x="161" y="274"/>
                        <a:pt x="161" y="274"/>
                      </a:cubicBezTo>
                      <a:cubicBezTo>
                        <a:pt x="157" y="274"/>
                        <a:pt x="154" y="276"/>
                        <a:pt x="154" y="280"/>
                      </a:cubicBezTo>
                      <a:cubicBezTo>
                        <a:pt x="154" y="321"/>
                        <a:pt x="154" y="321"/>
                        <a:pt x="154" y="321"/>
                      </a:cubicBezTo>
                      <a:cubicBezTo>
                        <a:pt x="154" y="324"/>
                        <a:pt x="157" y="328"/>
                        <a:pt x="161" y="328"/>
                      </a:cubicBezTo>
                      <a:cubicBezTo>
                        <a:pt x="168" y="328"/>
                        <a:pt x="168" y="328"/>
                        <a:pt x="168" y="328"/>
                      </a:cubicBezTo>
                      <a:cubicBezTo>
                        <a:pt x="171" y="328"/>
                        <a:pt x="174" y="324"/>
                        <a:pt x="174" y="321"/>
                      </a:cubicBezTo>
                      <a:cubicBezTo>
                        <a:pt x="174" y="280"/>
                        <a:pt x="174" y="280"/>
                        <a:pt x="174" y="280"/>
                      </a:cubicBezTo>
                      <a:cubicBezTo>
                        <a:pt x="174" y="280"/>
                        <a:pt x="174" y="280"/>
                        <a:pt x="174" y="280"/>
                      </a:cubicBezTo>
                      <a:close/>
                      <a:moveTo>
                        <a:pt x="225" y="280"/>
                      </a:moveTo>
                      <a:cubicBezTo>
                        <a:pt x="225" y="276"/>
                        <a:pt x="222" y="274"/>
                        <a:pt x="218" y="274"/>
                      </a:cubicBezTo>
                      <a:cubicBezTo>
                        <a:pt x="211" y="274"/>
                        <a:pt x="211" y="274"/>
                        <a:pt x="211" y="274"/>
                      </a:cubicBezTo>
                      <a:cubicBezTo>
                        <a:pt x="207" y="274"/>
                        <a:pt x="204" y="276"/>
                        <a:pt x="204" y="280"/>
                      </a:cubicBezTo>
                      <a:cubicBezTo>
                        <a:pt x="204" y="321"/>
                        <a:pt x="204" y="321"/>
                        <a:pt x="204" y="321"/>
                      </a:cubicBezTo>
                      <a:cubicBezTo>
                        <a:pt x="204" y="324"/>
                        <a:pt x="207" y="328"/>
                        <a:pt x="211" y="328"/>
                      </a:cubicBezTo>
                      <a:cubicBezTo>
                        <a:pt x="218" y="328"/>
                        <a:pt x="218" y="328"/>
                        <a:pt x="218" y="328"/>
                      </a:cubicBezTo>
                      <a:cubicBezTo>
                        <a:pt x="222" y="328"/>
                        <a:pt x="225" y="324"/>
                        <a:pt x="225" y="321"/>
                      </a:cubicBezTo>
                      <a:cubicBezTo>
                        <a:pt x="225" y="280"/>
                        <a:pt x="225" y="280"/>
                        <a:pt x="225" y="280"/>
                      </a:cubicBezTo>
                      <a:cubicBezTo>
                        <a:pt x="225" y="280"/>
                        <a:pt x="225" y="280"/>
                        <a:pt x="225" y="28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grpSp>
            <p:nvGrpSpPr>
              <p:cNvPr id="46" name="Group 61"/>
              <p:cNvGrpSpPr>
                <a:grpSpLocks noChangeAspect="1"/>
              </p:cNvGrpSpPr>
              <p:nvPr/>
            </p:nvGrpSpPr>
            <p:grpSpPr>
              <a:xfrm rot="16200000" flipH="1">
                <a:off x="6918615" y="2912926"/>
                <a:ext cx="497382" cy="277867"/>
                <a:chOff x="8418515" y="4019373"/>
                <a:chExt cx="1706562" cy="953389"/>
              </a:xfrm>
            </p:grpSpPr>
            <p:sp>
              <p:nvSpPr>
                <p:cNvPr id="47" name="Freeform 24"/>
                <p:cNvSpPr>
                  <a:spLocks noChangeAspect="1"/>
                </p:cNvSpPr>
                <p:nvPr/>
              </p:nvSpPr>
              <p:spPr bwMode="auto">
                <a:xfrm>
                  <a:off x="8418515" y="4019373"/>
                  <a:ext cx="1706562" cy="953389"/>
                </a:xfrm>
                <a:custGeom>
                  <a:avLst/>
                  <a:gdLst>
                    <a:gd name="T0" fmla="*/ 437 w 452"/>
                    <a:gd name="T1" fmla="*/ 88 h 238"/>
                    <a:gd name="T2" fmla="*/ 404 w 452"/>
                    <a:gd name="T3" fmla="*/ 55 h 238"/>
                    <a:gd name="T4" fmla="*/ 397 w 452"/>
                    <a:gd name="T5" fmla="*/ 48 h 238"/>
                    <a:gd name="T6" fmla="*/ 387 w 452"/>
                    <a:gd name="T7" fmla="*/ 48 h 238"/>
                    <a:gd name="T8" fmla="*/ 212 w 452"/>
                    <a:gd name="T9" fmla="*/ 48 h 238"/>
                    <a:gd name="T10" fmla="*/ 118 w 452"/>
                    <a:gd name="T11" fmla="*/ 0 h 238"/>
                    <a:gd name="T12" fmla="*/ 118 w 452"/>
                    <a:gd name="T13" fmla="*/ 0 h 238"/>
                    <a:gd name="T14" fmla="*/ 118 w 452"/>
                    <a:gd name="T15" fmla="*/ 0 h 238"/>
                    <a:gd name="T16" fmla="*/ 118 w 452"/>
                    <a:gd name="T17" fmla="*/ 0 h 238"/>
                    <a:gd name="T18" fmla="*/ 0 w 452"/>
                    <a:gd name="T19" fmla="*/ 119 h 238"/>
                    <a:gd name="T20" fmla="*/ 118 w 452"/>
                    <a:gd name="T21" fmla="*/ 238 h 238"/>
                    <a:gd name="T22" fmla="*/ 212 w 452"/>
                    <a:gd name="T23" fmla="*/ 190 h 238"/>
                    <a:gd name="T24" fmla="*/ 237 w 452"/>
                    <a:gd name="T25" fmla="*/ 190 h 238"/>
                    <a:gd name="T26" fmla="*/ 246 w 452"/>
                    <a:gd name="T27" fmla="*/ 190 h 238"/>
                    <a:gd name="T28" fmla="*/ 254 w 452"/>
                    <a:gd name="T29" fmla="*/ 183 h 238"/>
                    <a:gd name="T30" fmla="*/ 267 w 452"/>
                    <a:gd name="T31" fmla="*/ 170 h 238"/>
                    <a:gd name="T32" fmla="*/ 273 w 452"/>
                    <a:gd name="T33" fmla="*/ 176 h 238"/>
                    <a:gd name="T34" fmla="*/ 290 w 452"/>
                    <a:gd name="T35" fmla="*/ 193 h 238"/>
                    <a:gd name="T36" fmla="*/ 307 w 452"/>
                    <a:gd name="T37" fmla="*/ 176 h 238"/>
                    <a:gd name="T38" fmla="*/ 312 w 452"/>
                    <a:gd name="T39" fmla="*/ 171 h 238"/>
                    <a:gd name="T40" fmla="*/ 317 w 452"/>
                    <a:gd name="T41" fmla="*/ 177 h 238"/>
                    <a:gd name="T42" fmla="*/ 334 w 452"/>
                    <a:gd name="T43" fmla="*/ 194 h 238"/>
                    <a:gd name="T44" fmla="*/ 351 w 452"/>
                    <a:gd name="T45" fmla="*/ 177 h 238"/>
                    <a:gd name="T46" fmla="*/ 357 w 452"/>
                    <a:gd name="T47" fmla="*/ 171 h 238"/>
                    <a:gd name="T48" fmla="*/ 363 w 452"/>
                    <a:gd name="T49" fmla="*/ 177 h 238"/>
                    <a:gd name="T50" fmla="*/ 380 w 452"/>
                    <a:gd name="T51" fmla="*/ 194 h 238"/>
                    <a:gd name="T52" fmla="*/ 397 w 452"/>
                    <a:gd name="T53" fmla="*/ 177 h 238"/>
                    <a:gd name="T54" fmla="*/ 437 w 452"/>
                    <a:gd name="T55" fmla="*/ 137 h 238"/>
                    <a:gd name="T56" fmla="*/ 437 w 452"/>
                    <a:gd name="T57" fmla="*/ 137 h 238"/>
                    <a:gd name="T58" fmla="*/ 437 w 452"/>
                    <a:gd name="T59" fmla="*/ 137 h 238"/>
                    <a:gd name="T60" fmla="*/ 437 w 452"/>
                    <a:gd name="T61" fmla="*/ 8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2" h="238">
                      <a:moveTo>
                        <a:pt x="437" y="88"/>
                      </a:moveTo>
                      <a:cubicBezTo>
                        <a:pt x="404" y="55"/>
                        <a:pt x="404" y="55"/>
                        <a:pt x="404" y="55"/>
                      </a:cubicBezTo>
                      <a:cubicBezTo>
                        <a:pt x="397" y="48"/>
                        <a:pt x="397" y="48"/>
                        <a:pt x="397" y="48"/>
                      </a:cubicBezTo>
                      <a:cubicBezTo>
                        <a:pt x="387" y="48"/>
                        <a:pt x="387" y="48"/>
                        <a:pt x="387" y="48"/>
                      </a:cubicBezTo>
                      <a:cubicBezTo>
                        <a:pt x="212" y="48"/>
                        <a:pt x="212" y="48"/>
                        <a:pt x="212" y="48"/>
                      </a:cubicBezTo>
                      <a:cubicBezTo>
                        <a:pt x="190" y="18"/>
                        <a:pt x="155" y="0"/>
                        <a:pt x="118" y="0"/>
                      </a:cubicBezTo>
                      <a:cubicBezTo>
                        <a:pt x="118" y="0"/>
                        <a:pt x="118" y="0"/>
                        <a:pt x="118" y="0"/>
                      </a:cubicBezTo>
                      <a:cubicBezTo>
                        <a:pt x="118" y="0"/>
                        <a:pt x="118" y="0"/>
                        <a:pt x="118" y="0"/>
                      </a:cubicBezTo>
                      <a:cubicBezTo>
                        <a:pt x="118" y="0"/>
                        <a:pt x="118" y="0"/>
                        <a:pt x="118" y="0"/>
                      </a:cubicBezTo>
                      <a:cubicBezTo>
                        <a:pt x="53" y="0"/>
                        <a:pt x="0" y="54"/>
                        <a:pt x="0" y="119"/>
                      </a:cubicBezTo>
                      <a:cubicBezTo>
                        <a:pt x="0" y="184"/>
                        <a:pt x="53" y="237"/>
                        <a:pt x="118" y="238"/>
                      </a:cubicBezTo>
                      <a:cubicBezTo>
                        <a:pt x="155" y="237"/>
                        <a:pt x="190" y="220"/>
                        <a:pt x="212" y="190"/>
                      </a:cubicBezTo>
                      <a:cubicBezTo>
                        <a:pt x="237" y="190"/>
                        <a:pt x="237" y="190"/>
                        <a:pt x="237" y="190"/>
                      </a:cubicBezTo>
                      <a:cubicBezTo>
                        <a:pt x="246" y="190"/>
                        <a:pt x="246" y="190"/>
                        <a:pt x="246" y="190"/>
                      </a:cubicBezTo>
                      <a:cubicBezTo>
                        <a:pt x="254" y="183"/>
                        <a:pt x="254" y="183"/>
                        <a:pt x="254" y="183"/>
                      </a:cubicBezTo>
                      <a:cubicBezTo>
                        <a:pt x="267" y="170"/>
                        <a:pt x="267" y="170"/>
                        <a:pt x="267" y="170"/>
                      </a:cubicBezTo>
                      <a:cubicBezTo>
                        <a:pt x="273" y="176"/>
                        <a:pt x="273" y="176"/>
                        <a:pt x="273" y="176"/>
                      </a:cubicBezTo>
                      <a:cubicBezTo>
                        <a:pt x="290" y="193"/>
                        <a:pt x="290" y="193"/>
                        <a:pt x="290" y="193"/>
                      </a:cubicBezTo>
                      <a:cubicBezTo>
                        <a:pt x="307" y="176"/>
                        <a:pt x="307" y="176"/>
                        <a:pt x="307" y="176"/>
                      </a:cubicBezTo>
                      <a:cubicBezTo>
                        <a:pt x="312" y="171"/>
                        <a:pt x="312" y="171"/>
                        <a:pt x="312" y="171"/>
                      </a:cubicBezTo>
                      <a:cubicBezTo>
                        <a:pt x="317" y="177"/>
                        <a:pt x="317" y="177"/>
                        <a:pt x="317" y="177"/>
                      </a:cubicBezTo>
                      <a:cubicBezTo>
                        <a:pt x="334" y="194"/>
                        <a:pt x="334" y="194"/>
                        <a:pt x="334" y="194"/>
                      </a:cubicBezTo>
                      <a:cubicBezTo>
                        <a:pt x="351" y="177"/>
                        <a:pt x="351" y="177"/>
                        <a:pt x="351" y="177"/>
                      </a:cubicBezTo>
                      <a:cubicBezTo>
                        <a:pt x="357" y="171"/>
                        <a:pt x="357" y="171"/>
                        <a:pt x="357" y="171"/>
                      </a:cubicBezTo>
                      <a:cubicBezTo>
                        <a:pt x="363" y="177"/>
                        <a:pt x="363" y="177"/>
                        <a:pt x="363" y="177"/>
                      </a:cubicBezTo>
                      <a:cubicBezTo>
                        <a:pt x="380" y="194"/>
                        <a:pt x="380" y="194"/>
                        <a:pt x="380" y="194"/>
                      </a:cubicBezTo>
                      <a:cubicBezTo>
                        <a:pt x="397" y="177"/>
                        <a:pt x="397" y="177"/>
                        <a:pt x="397" y="177"/>
                      </a:cubicBezTo>
                      <a:cubicBezTo>
                        <a:pt x="437" y="137"/>
                        <a:pt x="437" y="137"/>
                        <a:pt x="437" y="137"/>
                      </a:cubicBezTo>
                      <a:cubicBezTo>
                        <a:pt x="437" y="137"/>
                        <a:pt x="437" y="137"/>
                        <a:pt x="437" y="137"/>
                      </a:cubicBezTo>
                      <a:cubicBezTo>
                        <a:pt x="437" y="137"/>
                        <a:pt x="437" y="137"/>
                        <a:pt x="437" y="137"/>
                      </a:cubicBezTo>
                      <a:cubicBezTo>
                        <a:pt x="452" y="122"/>
                        <a:pt x="452" y="103"/>
                        <a:pt x="437" y="88"/>
                      </a:cubicBezTo>
                      <a:close/>
                    </a:path>
                  </a:pathLst>
                </a:cu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25"/>
                <p:cNvSpPr>
                  <a:spLocks noChangeAspect="1" noEditPoints="1"/>
                </p:cNvSpPr>
                <p:nvPr/>
              </p:nvSpPr>
              <p:spPr bwMode="auto">
                <a:xfrm>
                  <a:off x="8509000" y="4109892"/>
                  <a:ext cx="1514474" cy="762379"/>
                </a:xfrm>
                <a:custGeom>
                  <a:avLst/>
                  <a:gdLst>
                    <a:gd name="T0" fmla="*/ 396 w 401"/>
                    <a:gd name="T1" fmla="*/ 80 h 190"/>
                    <a:gd name="T2" fmla="*/ 363 w 401"/>
                    <a:gd name="T3" fmla="*/ 48 h 190"/>
                    <a:gd name="T4" fmla="*/ 175 w 401"/>
                    <a:gd name="T5" fmla="*/ 48 h 190"/>
                    <a:gd name="T6" fmla="*/ 94 w 401"/>
                    <a:gd name="T7" fmla="*/ 0 h 190"/>
                    <a:gd name="T8" fmla="*/ 0 w 401"/>
                    <a:gd name="T9" fmla="*/ 95 h 190"/>
                    <a:gd name="T10" fmla="*/ 94 w 401"/>
                    <a:gd name="T11" fmla="*/ 190 h 190"/>
                    <a:gd name="T12" fmla="*/ 175 w 401"/>
                    <a:gd name="T13" fmla="*/ 142 h 190"/>
                    <a:gd name="T14" fmla="*/ 213 w 401"/>
                    <a:gd name="T15" fmla="*/ 142 h 190"/>
                    <a:gd name="T16" fmla="*/ 243 w 401"/>
                    <a:gd name="T17" fmla="*/ 112 h 190"/>
                    <a:gd name="T18" fmla="*/ 266 w 401"/>
                    <a:gd name="T19" fmla="*/ 135 h 190"/>
                    <a:gd name="T20" fmla="*/ 288 w 401"/>
                    <a:gd name="T21" fmla="*/ 113 h 190"/>
                    <a:gd name="T22" fmla="*/ 310 w 401"/>
                    <a:gd name="T23" fmla="*/ 136 h 190"/>
                    <a:gd name="T24" fmla="*/ 333 w 401"/>
                    <a:gd name="T25" fmla="*/ 113 h 190"/>
                    <a:gd name="T26" fmla="*/ 356 w 401"/>
                    <a:gd name="T27" fmla="*/ 136 h 190"/>
                    <a:gd name="T28" fmla="*/ 396 w 401"/>
                    <a:gd name="T29" fmla="*/ 96 h 190"/>
                    <a:gd name="T30" fmla="*/ 396 w 401"/>
                    <a:gd name="T31" fmla="*/ 80 h 190"/>
                    <a:gd name="T32" fmla="*/ 53 w 401"/>
                    <a:gd name="T33" fmla="*/ 120 h 190"/>
                    <a:gd name="T34" fmla="*/ 28 w 401"/>
                    <a:gd name="T35" fmla="*/ 95 h 190"/>
                    <a:gd name="T36" fmla="*/ 53 w 401"/>
                    <a:gd name="T37" fmla="*/ 69 h 190"/>
                    <a:gd name="T38" fmla="*/ 77 w 401"/>
                    <a:gd name="T39" fmla="*/ 95 h 190"/>
                    <a:gd name="T40" fmla="*/ 53 w 401"/>
                    <a:gd name="T41" fmla="*/ 1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1" h="190">
                      <a:moveTo>
                        <a:pt x="396" y="80"/>
                      </a:moveTo>
                      <a:cubicBezTo>
                        <a:pt x="363" y="48"/>
                        <a:pt x="363" y="48"/>
                        <a:pt x="363" y="48"/>
                      </a:cubicBezTo>
                      <a:cubicBezTo>
                        <a:pt x="175" y="48"/>
                        <a:pt x="175" y="48"/>
                        <a:pt x="175" y="48"/>
                      </a:cubicBezTo>
                      <a:cubicBezTo>
                        <a:pt x="159" y="20"/>
                        <a:pt x="128" y="0"/>
                        <a:pt x="94" y="0"/>
                      </a:cubicBezTo>
                      <a:cubicBezTo>
                        <a:pt x="42" y="0"/>
                        <a:pt x="0" y="43"/>
                        <a:pt x="0" y="95"/>
                      </a:cubicBezTo>
                      <a:cubicBezTo>
                        <a:pt x="0" y="147"/>
                        <a:pt x="42" y="189"/>
                        <a:pt x="94" y="190"/>
                      </a:cubicBezTo>
                      <a:cubicBezTo>
                        <a:pt x="128" y="189"/>
                        <a:pt x="158" y="170"/>
                        <a:pt x="175" y="142"/>
                      </a:cubicBezTo>
                      <a:cubicBezTo>
                        <a:pt x="213" y="142"/>
                        <a:pt x="213" y="142"/>
                        <a:pt x="213" y="142"/>
                      </a:cubicBezTo>
                      <a:cubicBezTo>
                        <a:pt x="243" y="112"/>
                        <a:pt x="243" y="112"/>
                        <a:pt x="243" y="112"/>
                      </a:cubicBezTo>
                      <a:cubicBezTo>
                        <a:pt x="266" y="135"/>
                        <a:pt x="266" y="135"/>
                        <a:pt x="266" y="135"/>
                      </a:cubicBezTo>
                      <a:cubicBezTo>
                        <a:pt x="288" y="113"/>
                        <a:pt x="288" y="113"/>
                        <a:pt x="288" y="113"/>
                      </a:cubicBezTo>
                      <a:cubicBezTo>
                        <a:pt x="310" y="136"/>
                        <a:pt x="310" y="136"/>
                        <a:pt x="310" y="136"/>
                      </a:cubicBezTo>
                      <a:cubicBezTo>
                        <a:pt x="333" y="113"/>
                        <a:pt x="333" y="113"/>
                        <a:pt x="333" y="113"/>
                      </a:cubicBezTo>
                      <a:cubicBezTo>
                        <a:pt x="356" y="136"/>
                        <a:pt x="356" y="136"/>
                        <a:pt x="356" y="136"/>
                      </a:cubicBezTo>
                      <a:cubicBezTo>
                        <a:pt x="396" y="96"/>
                        <a:pt x="396" y="96"/>
                        <a:pt x="396" y="96"/>
                      </a:cubicBezTo>
                      <a:cubicBezTo>
                        <a:pt x="401" y="90"/>
                        <a:pt x="401" y="86"/>
                        <a:pt x="396" y="80"/>
                      </a:cubicBezTo>
                      <a:close/>
                      <a:moveTo>
                        <a:pt x="53" y="120"/>
                      </a:moveTo>
                      <a:cubicBezTo>
                        <a:pt x="39" y="120"/>
                        <a:pt x="28" y="108"/>
                        <a:pt x="28" y="95"/>
                      </a:cubicBezTo>
                      <a:cubicBezTo>
                        <a:pt x="28" y="81"/>
                        <a:pt x="39" y="69"/>
                        <a:pt x="53" y="69"/>
                      </a:cubicBezTo>
                      <a:cubicBezTo>
                        <a:pt x="66" y="69"/>
                        <a:pt x="77" y="81"/>
                        <a:pt x="77" y="95"/>
                      </a:cubicBezTo>
                      <a:cubicBezTo>
                        <a:pt x="77" y="108"/>
                        <a:pt x="66" y="120"/>
                        <a:pt x="53" y="120"/>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505050"/>
                    </a:solidFill>
                  </a:endParaRPr>
                </a:p>
              </p:txBody>
            </p:sp>
          </p:grpSp>
        </p:grpSp>
        <p:sp>
          <p:nvSpPr>
            <p:cNvPr id="44" name="Rounded Rectangle 59"/>
            <p:cNvSpPr/>
            <p:nvPr/>
          </p:nvSpPr>
          <p:spPr bwMode="auto">
            <a:xfrm>
              <a:off x="6139166" y="3378566"/>
              <a:ext cx="3869983" cy="616958"/>
            </a:xfrm>
            <a:prstGeom prst="roundRect">
              <a:avLst>
                <a:gd name="adj" fmla="val 26235"/>
              </a:avLst>
            </a:prstGeom>
            <a:noFill/>
            <a:ln w="38100" cap="flat" cmpd="sng" algn="ctr">
              <a:solidFill>
                <a:srgbClr val="DC3C00"/>
              </a:solidFill>
              <a:prstDash val="sysDot"/>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Rectangle 78"/>
          <p:cNvSpPr/>
          <p:nvPr/>
        </p:nvSpPr>
        <p:spPr>
          <a:xfrm>
            <a:off x="307751" y="2278062"/>
            <a:ext cx="5497987" cy="2643484"/>
          </a:xfrm>
          <a:prstGeom prst="rect">
            <a:avLst/>
          </a:prstGeom>
        </p:spPr>
        <p:txBody>
          <a:bodyPr wrap="square" lIns="186494" tIns="149195" rIns="186494" bIns="149195">
            <a:spAutoFit/>
          </a:bodyPr>
          <a:lstStyle/>
          <a:p>
            <a:pPr marL="342900" lvl="1" indent="-342900" defTabSz="480877">
              <a:lnSpc>
                <a:spcPct val="90000"/>
              </a:lnSpc>
              <a:spcBef>
                <a:spcPts val="1223"/>
              </a:spcBef>
              <a:buClr>
                <a:srgbClr val="EFEFEF"/>
              </a:buClr>
              <a:buFont typeface="Arial" panose="020B0604020202020204" pitchFamily="34" charset="0"/>
              <a:buChar char="•"/>
            </a:pPr>
            <a:r>
              <a:rPr lang="en-US" sz="2448" dirty="0" err="1" smtClean="0">
                <a:cs typeface="Segoe UI" pitchFamily="34" charset="0"/>
              </a:rPr>
              <a:t>Pueden</a:t>
            </a:r>
            <a:r>
              <a:rPr lang="en-US" sz="2448" dirty="0" smtClean="0">
                <a:cs typeface="Segoe UI" pitchFamily="34" charset="0"/>
              </a:rPr>
              <a:t> </a:t>
            </a:r>
            <a:r>
              <a:rPr lang="en-US" sz="2448" dirty="0" err="1">
                <a:cs typeface="Segoe UI" pitchFamily="34" charset="0"/>
              </a:rPr>
              <a:t>Ejecutarse</a:t>
            </a:r>
            <a:r>
              <a:rPr lang="en-US" sz="2448" dirty="0">
                <a:cs typeface="Segoe UI" pitchFamily="34" charset="0"/>
              </a:rPr>
              <a:t> </a:t>
            </a:r>
            <a:r>
              <a:rPr lang="en-US" sz="2448" dirty="0" err="1">
                <a:cs typeface="Segoe UI" pitchFamily="34" charset="0"/>
              </a:rPr>
              <a:t>unicamente</a:t>
            </a:r>
            <a:r>
              <a:rPr lang="en-US" sz="2448" dirty="0">
                <a:cs typeface="Segoe UI" pitchFamily="34" charset="0"/>
              </a:rPr>
              <a:t> </a:t>
            </a:r>
            <a:r>
              <a:rPr lang="en-US" sz="2448" dirty="0" err="1">
                <a:cs typeface="Segoe UI" pitchFamily="34" charset="0"/>
              </a:rPr>
              <a:t>en</a:t>
            </a:r>
            <a:r>
              <a:rPr lang="en-US" sz="2448" dirty="0">
                <a:cs typeface="Segoe UI" pitchFamily="34" charset="0"/>
              </a:rPr>
              <a:t> el Fabric para el que </a:t>
            </a:r>
            <a:r>
              <a:rPr lang="en-US" sz="2448" dirty="0" err="1">
                <a:cs typeface="Segoe UI" pitchFamily="34" charset="0"/>
              </a:rPr>
              <a:t>estan</a:t>
            </a:r>
            <a:r>
              <a:rPr lang="en-US" sz="2448" dirty="0">
                <a:cs typeface="Segoe UI" pitchFamily="34" charset="0"/>
              </a:rPr>
              <a:t> </a:t>
            </a:r>
            <a:r>
              <a:rPr lang="en-US" sz="2448" dirty="0" err="1">
                <a:cs typeface="Segoe UI" pitchFamily="34" charset="0"/>
              </a:rPr>
              <a:t>diseñadas</a:t>
            </a:r>
            <a:endParaRPr lang="en-US" sz="2448" dirty="0">
              <a:cs typeface="Segoe UI" pitchFamily="34" charset="0"/>
            </a:endParaRPr>
          </a:p>
          <a:p>
            <a:pPr marL="342900" lvl="1" indent="-342900" defTabSz="480877">
              <a:lnSpc>
                <a:spcPct val="90000"/>
              </a:lnSpc>
              <a:spcBef>
                <a:spcPts val="1223"/>
              </a:spcBef>
              <a:buClr>
                <a:srgbClr val="EFEFEF"/>
              </a:buClr>
              <a:buFont typeface="Arial" panose="020B0604020202020204" pitchFamily="34" charset="0"/>
              <a:buChar char="•"/>
            </a:pPr>
            <a:r>
              <a:rPr lang="en-US" sz="2448" dirty="0" err="1" smtClean="0">
                <a:cs typeface="Segoe UI" pitchFamily="34" charset="0"/>
              </a:rPr>
              <a:t>Están</a:t>
            </a:r>
            <a:r>
              <a:rPr lang="en-US" sz="2448" dirty="0" smtClean="0">
                <a:cs typeface="Segoe UI" pitchFamily="34" charset="0"/>
              </a:rPr>
              <a:t> </a:t>
            </a:r>
            <a:r>
              <a:rPr lang="en-US" sz="2448" dirty="0" err="1">
                <a:cs typeface="Segoe UI" pitchFamily="34" charset="0"/>
              </a:rPr>
              <a:t>encriptadas</a:t>
            </a:r>
            <a:r>
              <a:rPr lang="en-US" sz="2448" dirty="0">
                <a:cs typeface="Segoe UI" pitchFamily="34" charset="0"/>
              </a:rPr>
              <a:t> con </a:t>
            </a:r>
            <a:r>
              <a:rPr lang="en-US" sz="2448" dirty="0" err="1">
                <a:cs typeface="Segoe UI" pitchFamily="34" charset="0"/>
              </a:rPr>
              <a:t>Bitlocker</a:t>
            </a:r>
            <a:endParaRPr lang="en-US" sz="2448" dirty="0">
              <a:cs typeface="Segoe UI" pitchFamily="34" charset="0"/>
            </a:endParaRPr>
          </a:p>
          <a:p>
            <a:pPr marL="342900" lvl="1" indent="-342900" defTabSz="480877">
              <a:lnSpc>
                <a:spcPct val="90000"/>
              </a:lnSpc>
              <a:spcBef>
                <a:spcPts val="1223"/>
              </a:spcBef>
              <a:buClr>
                <a:srgbClr val="EFEFEF"/>
              </a:buClr>
              <a:buFont typeface="Arial" panose="020B0604020202020204" pitchFamily="34" charset="0"/>
              <a:buChar char="•"/>
            </a:pPr>
            <a:r>
              <a:rPr lang="en-US" sz="2448" dirty="0" err="1" smtClean="0">
                <a:cs typeface="Segoe UI" pitchFamily="34" charset="0"/>
              </a:rPr>
              <a:t>Es</a:t>
            </a:r>
            <a:r>
              <a:rPr lang="en-US" sz="2448" dirty="0" smtClean="0">
                <a:cs typeface="Segoe UI" pitchFamily="34" charset="0"/>
              </a:rPr>
              <a:t> </a:t>
            </a:r>
            <a:r>
              <a:rPr lang="en-US" sz="2448" dirty="0">
                <a:cs typeface="Segoe UI" pitchFamily="34" charset="0"/>
              </a:rPr>
              <a:t>possible </a:t>
            </a:r>
            <a:r>
              <a:rPr lang="en-US" sz="2448" dirty="0" err="1">
                <a:cs typeface="Segoe UI" pitchFamily="34" charset="0"/>
              </a:rPr>
              <a:t>convertir</a:t>
            </a:r>
            <a:r>
              <a:rPr lang="en-US" sz="2448" dirty="0">
                <a:cs typeface="Segoe UI" pitchFamily="34" charset="0"/>
              </a:rPr>
              <a:t> </a:t>
            </a:r>
            <a:r>
              <a:rPr lang="en-US" sz="2448" dirty="0" err="1">
                <a:cs typeface="Segoe UI" pitchFamily="34" charset="0"/>
              </a:rPr>
              <a:t>una</a:t>
            </a:r>
            <a:r>
              <a:rPr lang="en-US" sz="2448" dirty="0">
                <a:cs typeface="Segoe UI" pitchFamily="34" charset="0"/>
              </a:rPr>
              <a:t> </a:t>
            </a:r>
            <a:r>
              <a:rPr lang="en-US" sz="2448" dirty="0" err="1">
                <a:cs typeface="Segoe UI" pitchFamily="34" charset="0"/>
              </a:rPr>
              <a:t>máquina</a:t>
            </a:r>
            <a:r>
              <a:rPr lang="en-US" sz="2448" dirty="0">
                <a:cs typeface="Segoe UI" pitchFamily="34" charset="0"/>
              </a:rPr>
              <a:t> </a:t>
            </a:r>
            <a:r>
              <a:rPr lang="en-US" sz="2448" dirty="0" err="1">
                <a:cs typeface="Segoe UI" pitchFamily="34" charset="0"/>
              </a:rPr>
              <a:t>en</a:t>
            </a:r>
            <a:r>
              <a:rPr lang="en-US" sz="2448" dirty="0">
                <a:cs typeface="Segoe UI" pitchFamily="34" charset="0"/>
              </a:rPr>
              <a:t> </a:t>
            </a:r>
            <a:r>
              <a:rPr lang="en-US" sz="2448" dirty="0" err="1">
                <a:cs typeface="Segoe UI" pitchFamily="34" charset="0"/>
              </a:rPr>
              <a:t>ejecución</a:t>
            </a:r>
            <a:r>
              <a:rPr lang="en-US" sz="2448" dirty="0">
                <a:cs typeface="Segoe UI" pitchFamily="34" charset="0"/>
              </a:rPr>
              <a:t> </a:t>
            </a:r>
            <a:r>
              <a:rPr lang="en-US" sz="2448" dirty="0" err="1">
                <a:cs typeface="Segoe UI" pitchFamily="34" charset="0"/>
              </a:rPr>
              <a:t>en</a:t>
            </a:r>
            <a:r>
              <a:rPr lang="en-US" sz="2448" dirty="0">
                <a:cs typeface="Segoe UI" pitchFamily="34" charset="0"/>
              </a:rPr>
              <a:t> </a:t>
            </a:r>
            <a:r>
              <a:rPr lang="en-US" sz="2448" dirty="0" err="1">
                <a:cs typeface="Segoe UI" pitchFamily="34" charset="0"/>
              </a:rPr>
              <a:t>una</a:t>
            </a:r>
            <a:r>
              <a:rPr lang="en-US" sz="2448" dirty="0">
                <a:cs typeface="Segoe UI" pitchFamily="34" charset="0"/>
              </a:rPr>
              <a:t> Shielded </a:t>
            </a:r>
            <a:r>
              <a:rPr lang="en-US" sz="2448" dirty="0" smtClean="0">
                <a:cs typeface="Segoe UI" pitchFamily="34" charset="0"/>
              </a:rPr>
              <a:t>VM</a:t>
            </a:r>
          </a:p>
        </p:txBody>
      </p:sp>
      <p:cxnSp>
        <p:nvCxnSpPr>
          <p:cNvPr id="80" name="Elbow Connector 79"/>
          <p:cNvCxnSpPr/>
          <p:nvPr/>
        </p:nvCxnSpPr>
        <p:spPr>
          <a:xfrm rot="10800000" flipV="1">
            <a:off x="5696495" y="3172775"/>
            <a:ext cx="1719524" cy="1664657"/>
          </a:xfrm>
          <a:prstGeom prst="bentConnector3">
            <a:avLst>
              <a:gd name="adj1" fmla="val 75687"/>
            </a:avLst>
          </a:prstGeom>
          <a:noFill/>
          <a:ln w="25400" cap="flat" cmpd="sng" algn="ctr">
            <a:solidFill>
              <a:srgbClr val="DC3C00"/>
            </a:solidFill>
            <a:prstDash val="solid"/>
            <a:headEnd type="triangle" w="lg" len="med"/>
            <a:tailEnd type="triangle" w="lg" len="med"/>
          </a:ln>
          <a:effectLst/>
        </p:spPr>
      </p:cxnSp>
      <p:sp>
        <p:nvSpPr>
          <p:cNvPr id="81" name="Text Placeholder 2"/>
          <p:cNvSpPr txBox="1">
            <a:spLocks/>
          </p:cNvSpPr>
          <p:nvPr/>
        </p:nvSpPr>
        <p:spPr>
          <a:xfrm>
            <a:off x="10826011" y="6499734"/>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2259337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a:solidFill>
                  <a:srgbClr val="FFFFFF"/>
                </a:solidFill>
              </a:rPr>
              <a:t>Seguridad</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6" name="Title 3"/>
          <p:cNvSpPr txBox="1">
            <a:spLocks/>
          </p:cNvSpPr>
          <p:nvPr/>
        </p:nvSpPr>
        <p:spPr>
          <a:xfrm>
            <a:off x="354976" y="1635983"/>
            <a:ext cx="12125462" cy="92410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80" u="sng" dirty="0">
                <a:solidFill>
                  <a:schemeClr val="tx1"/>
                </a:solidFill>
              </a:rPr>
              <a:t>Secure Boot </a:t>
            </a:r>
            <a:r>
              <a:rPr lang="en-US" sz="4080" u="sng" dirty="0" err="1">
                <a:solidFill>
                  <a:schemeClr val="tx1"/>
                </a:solidFill>
              </a:rPr>
              <a:t>en</a:t>
            </a:r>
            <a:r>
              <a:rPr lang="en-US" sz="4080" u="sng" dirty="0">
                <a:solidFill>
                  <a:schemeClr val="tx1"/>
                </a:solidFill>
              </a:rPr>
              <a:t> Linux</a:t>
            </a:r>
          </a:p>
          <a:p>
            <a:endParaRPr lang="en-US" sz="3672" u="sng" dirty="0">
              <a:solidFill>
                <a:schemeClr val="tx1"/>
              </a:solidFill>
            </a:endParaRPr>
          </a:p>
        </p:txBody>
      </p:sp>
      <p:pic>
        <p:nvPicPr>
          <p:cNvPr id="2" name="Picture 1"/>
          <p:cNvPicPr>
            <a:picLocks noChangeAspect="1"/>
          </p:cNvPicPr>
          <p:nvPr/>
        </p:nvPicPr>
        <p:blipFill>
          <a:blip r:embed="rId4"/>
          <a:stretch>
            <a:fillRect/>
          </a:stretch>
        </p:blipFill>
        <p:spPr>
          <a:xfrm>
            <a:off x="274637" y="1719800"/>
            <a:ext cx="11857748" cy="5511262"/>
          </a:xfrm>
          <a:prstGeom prst="rect">
            <a:avLst/>
          </a:prstGeom>
        </p:spPr>
      </p:pic>
      <p:sp>
        <p:nvSpPr>
          <p:cNvPr id="8" name="Text Placeholder 2"/>
          <p:cNvSpPr txBox="1">
            <a:spLocks/>
          </p:cNvSpPr>
          <p:nvPr/>
        </p:nvSpPr>
        <p:spPr>
          <a:xfrm>
            <a:off x="10790237" y="63883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26674296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z="4800" dirty="0" err="1" smtClean="0"/>
              <a:t>Hyper</a:t>
            </a:r>
            <a:r>
              <a:rPr lang="es-ES_tradnl" sz="4800" dirty="0" smtClean="0"/>
              <a:t>-V, Contenedores y Nano Server</a:t>
            </a:r>
            <a:endParaRPr lang="es-ES_tradnl" sz="4800" dirty="0"/>
          </a:p>
        </p:txBody>
      </p:sp>
      <p:sp>
        <p:nvSpPr>
          <p:cNvPr id="3" name="Marcador de texto 2"/>
          <p:cNvSpPr>
            <a:spLocks noGrp="1"/>
          </p:cNvSpPr>
          <p:nvPr>
            <p:ph type="body" sz="quarter" idx="14"/>
          </p:nvPr>
        </p:nvSpPr>
        <p:spPr/>
        <p:txBody>
          <a:bodyPr/>
          <a:lstStyle/>
          <a:p>
            <a:r>
              <a:rPr lang="es-ES_tradnl" dirty="0" smtClean="0"/>
              <a:t>Samuel López</a:t>
            </a:r>
          </a:p>
          <a:p>
            <a:r>
              <a:rPr lang="es-ES_tradnl" dirty="0" smtClean="0"/>
              <a:t>Juan José Díaz</a:t>
            </a:r>
            <a:endParaRPr lang="es-ES_tradnl" dirty="0"/>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Hyper-V </a:t>
            </a:r>
            <a:r>
              <a:rPr lang="en-US" sz="7200" dirty="0" err="1" smtClean="0"/>
              <a:t>Disponibilidad</a:t>
            </a:r>
            <a:endParaRPr lang="en-US" sz="7200" dirty="0"/>
          </a:p>
        </p:txBody>
      </p:sp>
    </p:spTree>
    <p:extLst>
      <p:ext uri="{BB962C8B-B14F-4D97-AF65-F5344CB8AC3E}">
        <p14:creationId xmlns:p14="http://schemas.microsoft.com/office/powerpoint/2010/main" val="284695404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a:solidFill>
                  <a:srgbClr val="FFFFFF"/>
                </a:solidFill>
              </a:rPr>
              <a:t>Disponibilidad</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6" name="Title 3"/>
          <p:cNvSpPr txBox="1">
            <a:spLocks/>
          </p:cNvSpPr>
          <p:nvPr/>
        </p:nvSpPr>
        <p:spPr>
          <a:xfrm>
            <a:off x="354976" y="1635983"/>
            <a:ext cx="12125462" cy="92410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00" u="sng" dirty="0">
                <a:solidFill>
                  <a:schemeClr val="tx1"/>
                </a:solidFill>
              </a:rPr>
              <a:t>Hot Add Network Adapter</a:t>
            </a:r>
          </a:p>
          <a:p>
            <a:endParaRPr lang="en-US" sz="3672" u="sng" dirty="0">
              <a:solidFill>
                <a:schemeClr val="tx1"/>
              </a:solidFill>
            </a:endParaRPr>
          </a:p>
        </p:txBody>
      </p:sp>
      <p:sp>
        <p:nvSpPr>
          <p:cNvPr id="9" name="Text Placeholder 1"/>
          <p:cNvSpPr txBox="1">
            <a:spLocks/>
          </p:cNvSpPr>
          <p:nvPr/>
        </p:nvSpPr>
        <p:spPr>
          <a:xfrm>
            <a:off x="274034" y="2339683"/>
            <a:ext cx="11659204" cy="853139"/>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buFont typeface="Arial" panose="020B0604020202020204" pitchFamily="34" charset="0"/>
              <a:buChar char="•"/>
              <a:defRPr/>
            </a:pPr>
            <a:r>
              <a:rPr lang="es-ES" sz="2400" dirty="0" err="1" smtClean="0">
                <a:solidFill>
                  <a:prstClr val="black"/>
                </a:solidFill>
                <a:latin typeface="+mn-lt"/>
              </a:rPr>
              <a:t>Hyper</a:t>
            </a:r>
            <a:r>
              <a:rPr lang="es-ES" sz="2400" dirty="0" smtClean="0">
                <a:solidFill>
                  <a:prstClr val="black"/>
                </a:solidFill>
                <a:latin typeface="+mn-lt"/>
              </a:rPr>
              <a:t>-V </a:t>
            </a:r>
            <a:r>
              <a:rPr lang="es-ES" sz="2400" dirty="0">
                <a:solidFill>
                  <a:prstClr val="black"/>
                </a:solidFill>
                <a:latin typeface="+mn-lt"/>
              </a:rPr>
              <a:t>2016 nos permite añadir y eliminar </a:t>
            </a:r>
            <a:r>
              <a:rPr lang="es-ES" sz="2400" dirty="0" err="1">
                <a:solidFill>
                  <a:prstClr val="black"/>
                </a:solidFill>
                <a:latin typeface="+mn-lt"/>
              </a:rPr>
              <a:t>adaptores</a:t>
            </a:r>
            <a:r>
              <a:rPr lang="es-ES" sz="2400" dirty="0">
                <a:solidFill>
                  <a:prstClr val="black"/>
                </a:solidFill>
                <a:latin typeface="+mn-lt"/>
              </a:rPr>
              <a:t> de red en máquinas virtuales de generación 2 mientras están en ejecución.</a:t>
            </a:r>
            <a:endParaRPr lang="en-US" sz="2400" dirty="0">
              <a:solidFill>
                <a:prstClr val="black"/>
              </a:solidFill>
              <a:latin typeface="+mn-lt"/>
            </a:endParaRPr>
          </a:p>
        </p:txBody>
      </p:sp>
      <p:sp>
        <p:nvSpPr>
          <p:cNvPr id="10" name="Title 3"/>
          <p:cNvSpPr txBox="1">
            <a:spLocks/>
          </p:cNvSpPr>
          <p:nvPr/>
        </p:nvSpPr>
        <p:spPr>
          <a:xfrm>
            <a:off x="354976" y="3497262"/>
            <a:ext cx="12125462" cy="92410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00" u="sng" dirty="0" err="1">
                <a:solidFill>
                  <a:schemeClr val="tx1"/>
                </a:solidFill>
              </a:rPr>
              <a:t>Redimensionamiento</a:t>
            </a:r>
            <a:r>
              <a:rPr lang="en-US" sz="4000" u="sng" dirty="0">
                <a:solidFill>
                  <a:schemeClr val="tx1"/>
                </a:solidFill>
              </a:rPr>
              <a:t> de Ram </a:t>
            </a:r>
            <a:r>
              <a:rPr lang="en-US" sz="4000" u="sng" dirty="0" err="1">
                <a:solidFill>
                  <a:schemeClr val="tx1"/>
                </a:solidFill>
              </a:rPr>
              <a:t>en</a:t>
            </a:r>
            <a:r>
              <a:rPr lang="en-US" sz="4000" u="sng" dirty="0">
                <a:solidFill>
                  <a:schemeClr val="tx1"/>
                </a:solidFill>
              </a:rPr>
              <a:t> Caliente</a:t>
            </a:r>
          </a:p>
          <a:p>
            <a:endParaRPr lang="en-US" sz="3672" u="sng" dirty="0">
              <a:solidFill>
                <a:schemeClr val="tx1"/>
              </a:solidFill>
            </a:endParaRPr>
          </a:p>
        </p:txBody>
      </p:sp>
      <p:sp>
        <p:nvSpPr>
          <p:cNvPr id="12" name="Text Placeholder 1"/>
          <p:cNvSpPr txBox="1">
            <a:spLocks/>
          </p:cNvSpPr>
          <p:nvPr/>
        </p:nvSpPr>
        <p:spPr>
          <a:xfrm>
            <a:off x="336726" y="4092651"/>
            <a:ext cx="12434711" cy="1591803"/>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buFont typeface="Arial" panose="020B0604020202020204" pitchFamily="34" charset="0"/>
              <a:buChar char="•"/>
              <a:defRPr/>
            </a:pPr>
            <a:r>
              <a:rPr lang="es-ES" sz="2400" dirty="0" smtClean="0">
                <a:solidFill>
                  <a:prstClr val="black"/>
                </a:solidFill>
                <a:latin typeface="+mn-lt"/>
              </a:rPr>
              <a:t>Con  </a:t>
            </a:r>
            <a:r>
              <a:rPr lang="es-ES" sz="2400" dirty="0" err="1">
                <a:solidFill>
                  <a:prstClr val="black"/>
                </a:solidFill>
                <a:latin typeface="+mn-lt"/>
              </a:rPr>
              <a:t>Dynamic</a:t>
            </a:r>
            <a:r>
              <a:rPr lang="es-ES" sz="2400" dirty="0">
                <a:solidFill>
                  <a:prstClr val="black"/>
                </a:solidFill>
                <a:latin typeface="+mn-lt"/>
              </a:rPr>
              <a:t> </a:t>
            </a:r>
            <a:r>
              <a:rPr lang="es-ES" sz="2400" dirty="0" err="1">
                <a:solidFill>
                  <a:prstClr val="black"/>
                </a:solidFill>
                <a:latin typeface="+mn-lt"/>
              </a:rPr>
              <a:t>Memory</a:t>
            </a:r>
            <a:r>
              <a:rPr lang="es-ES" sz="2400" dirty="0">
                <a:solidFill>
                  <a:prstClr val="black"/>
                </a:solidFill>
                <a:latin typeface="+mn-lt"/>
              </a:rPr>
              <a:t> tenemos la posibilidad de definir la Memoria asignada al arranque y la memoria mínima y máxima que podía usar una </a:t>
            </a:r>
            <a:r>
              <a:rPr lang="es-ES" sz="2400" dirty="0" err="1">
                <a:solidFill>
                  <a:prstClr val="black"/>
                </a:solidFill>
                <a:latin typeface="+mn-lt"/>
              </a:rPr>
              <a:t>vm</a:t>
            </a:r>
            <a:r>
              <a:rPr lang="es-ES" sz="2400" dirty="0">
                <a:solidFill>
                  <a:prstClr val="black"/>
                </a:solidFill>
                <a:latin typeface="+mn-lt"/>
              </a:rPr>
              <a:t>.</a:t>
            </a:r>
          </a:p>
          <a:p>
            <a:pPr>
              <a:buClrTx/>
              <a:buFont typeface="Arial" panose="020B0604020202020204" pitchFamily="34" charset="0"/>
              <a:buChar char="•"/>
              <a:defRPr/>
            </a:pPr>
            <a:r>
              <a:rPr lang="es-ES" sz="2400" dirty="0" err="1" smtClean="0">
                <a:solidFill>
                  <a:prstClr val="black"/>
                </a:solidFill>
                <a:latin typeface="+mn-lt"/>
              </a:rPr>
              <a:t>Hyper</a:t>
            </a:r>
            <a:r>
              <a:rPr lang="es-ES" sz="2400" dirty="0" smtClean="0">
                <a:solidFill>
                  <a:prstClr val="black"/>
                </a:solidFill>
                <a:latin typeface="+mn-lt"/>
              </a:rPr>
              <a:t>-V </a:t>
            </a:r>
            <a:r>
              <a:rPr lang="es-ES" sz="2400" dirty="0">
                <a:solidFill>
                  <a:prstClr val="black"/>
                </a:solidFill>
                <a:latin typeface="+mn-lt"/>
              </a:rPr>
              <a:t>Server 2016 nos permite aumentar o disminuir en caliente la memoria estática asignada a una VM</a:t>
            </a:r>
            <a:endParaRPr lang="en-US" sz="2400" dirty="0">
              <a:solidFill>
                <a:prstClr val="black"/>
              </a:solidFill>
              <a:latin typeface="+mn-lt"/>
            </a:endParaRPr>
          </a:p>
        </p:txBody>
      </p:sp>
      <p:sp>
        <p:nvSpPr>
          <p:cNvPr id="11" name="Text Placeholder 2"/>
          <p:cNvSpPr txBox="1">
            <a:spLocks/>
          </p:cNvSpPr>
          <p:nvPr/>
        </p:nvSpPr>
        <p:spPr>
          <a:xfrm>
            <a:off x="10866437" y="64690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1144266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a:solidFill>
                  <a:srgbClr val="FFFFFF"/>
                </a:solidFill>
              </a:rPr>
              <a:t>Disponibilidad</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6" name="Title 3"/>
          <p:cNvSpPr txBox="1">
            <a:spLocks/>
          </p:cNvSpPr>
          <p:nvPr/>
        </p:nvSpPr>
        <p:spPr>
          <a:xfrm>
            <a:off x="354976" y="1635983"/>
            <a:ext cx="12125462" cy="92410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80" u="sng" dirty="0">
                <a:solidFill>
                  <a:schemeClr val="tx1"/>
                </a:solidFill>
              </a:rPr>
              <a:t>Shared VHDX</a:t>
            </a:r>
          </a:p>
          <a:p>
            <a:endParaRPr lang="en-US" sz="3672" u="sng" dirty="0">
              <a:solidFill>
                <a:schemeClr val="tx1"/>
              </a:solidFill>
            </a:endParaRPr>
          </a:p>
        </p:txBody>
      </p:sp>
      <p:sp>
        <p:nvSpPr>
          <p:cNvPr id="49" name="Rectangle 48"/>
          <p:cNvSpPr/>
          <p:nvPr/>
        </p:nvSpPr>
        <p:spPr bwMode="auto">
          <a:xfrm>
            <a:off x="9597530" y="2048063"/>
            <a:ext cx="2564659" cy="30989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b"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r>
              <a:rPr lang="en-US" sz="1632" dirty="0"/>
              <a:t>File Based Storage</a:t>
            </a:r>
          </a:p>
        </p:txBody>
      </p:sp>
      <p:pic>
        <p:nvPicPr>
          <p:cNvPr id="50" name="Picture 49"/>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10560165" y="3878729"/>
            <a:ext cx="902571" cy="625047"/>
          </a:xfrm>
          <a:prstGeom prst="rect">
            <a:avLst/>
          </a:prstGeom>
          <a:ln>
            <a:noFill/>
          </a:ln>
          <a:extLst/>
        </p:spPr>
        <p:style>
          <a:lnRef idx="3">
            <a:schemeClr val="lt1"/>
          </a:lnRef>
          <a:fillRef idx="1">
            <a:schemeClr val="accent1"/>
          </a:fillRef>
          <a:effectRef idx="1">
            <a:schemeClr val="accent1"/>
          </a:effectRef>
          <a:fontRef idx="minor">
            <a:schemeClr val="lt1"/>
          </a:fontRef>
        </p:style>
      </p:pic>
      <p:sp>
        <p:nvSpPr>
          <p:cNvPr id="51" name="Rectangle 50"/>
          <p:cNvSpPr/>
          <p:nvPr/>
        </p:nvSpPr>
        <p:spPr bwMode="auto">
          <a:xfrm>
            <a:off x="6947885" y="2041277"/>
            <a:ext cx="2564659" cy="310576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b"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r>
              <a:rPr lang="en-US" sz="1632" dirty="0"/>
              <a:t>Block Storage</a:t>
            </a:r>
          </a:p>
        </p:txBody>
      </p:sp>
      <p:pic>
        <p:nvPicPr>
          <p:cNvPr id="52" name="Picture 51"/>
          <p:cNvPicPr>
            <a:picLocks noChangeAspect="1" noChangeArrowheads="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092803" y="3822197"/>
            <a:ext cx="529890" cy="781297"/>
          </a:xfrm>
          <a:prstGeom prst="rect">
            <a:avLst/>
          </a:prstGeom>
          <a:ln>
            <a:noFill/>
          </a:ln>
          <a:extLst/>
        </p:spPr>
        <p:style>
          <a:lnRef idx="3">
            <a:schemeClr val="lt1"/>
          </a:lnRef>
          <a:fillRef idx="1">
            <a:schemeClr val="accent1"/>
          </a:fillRef>
          <a:effectRef idx="1">
            <a:schemeClr val="accent1"/>
          </a:effectRef>
          <a:fontRef idx="minor">
            <a:schemeClr val="lt1"/>
          </a:fontRef>
        </p:style>
      </p:pic>
      <p:cxnSp>
        <p:nvCxnSpPr>
          <p:cNvPr id="53" name="Straight Connector 52"/>
          <p:cNvCxnSpPr>
            <a:stCxn id="60" idx="2"/>
          </p:cNvCxnSpPr>
          <p:nvPr/>
        </p:nvCxnSpPr>
        <p:spPr>
          <a:xfrm>
            <a:off x="7818332" y="3339479"/>
            <a:ext cx="467897" cy="539250"/>
          </a:xfrm>
          <a:prstGeom prst="line">
            <a:avLst/>
          </a:prstGeom>
          <a:ln/>
        </p:spPr>
        <p:style>
          <a:lnRef idx="3">
            <a:schemeClr val="lt1"/>
          </a:lnRef>
          <a:fillRef idx="1">
            <a:schemeClr val="accent1"/>
          </a:fillRef>
          <a:effectRef idx="1">
            <a:schemeClr val="accent1"/>
          </a:effectRef>
          <a:fontRef idx="minor">
            <a:schemeClr val="lt1"/>
          </a:fontRef>
        </p:style>
      </p:cxnSp>
      <p:cxnSp>
        <p:nvCxnSpPr>
          <p:cNvPr id="54" name="Straight Connector 53"/>
          <p:cNvCxnSpPr>
            <a:stCxn id="57" idx="2"/>
          </p:cNvCxnSpPr>
          <p:nvPr/>
        </p:nvCxnSpPr>
        <p:spPr>
          <a:xfrm flipH="1">
            <a:off x="8378452" y="3362467"/>
            <a:ext cx="625037" cy="516262"/>
          </a:xfrm>
          <a:prstGeom prst="line">
            <a:avLst/>
          </a:prstGeom>
          <a:ln/>
        </p:spPr>
        <p:style>
          <a:lnRef idx="3">
            <a:schemeClr val="lt1"/>
          </a:lnRef>
          <a:fillRef idx="1">
            <a:schemeClr val="accent1"/>
          </a:fillRef>
          <a:effectRef idx="1">
            <a:schemeClr val="accent1"/>
          </a:effectRef>
          <a:fontRef idx="minor">
            <a:schemeClr val="lt1"/>
          </a:fontRef>
        </p:style>
      </p:cxnSp>
      <p:pic>
        <p:nvPicPr>
          <p:cNvPr id="55" name="Picture 54"/>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8367274" y="2215531"/>
            <a:ext cx="656269" cy="1127646"/>
          </a:xfrm>
          <a:prstGeom prst="rect">
            <a:avLst/>
          </a:prstGeom>
          <a:ln>
            <a:noFill/>
          </a:ln>
          <a:extLst/>
        </p:spPr>
        <p:style>
          <a:lnRef idx="3">
            <a:schemeClr val="lt1"/>
          </a:lnRef>
          <a:fillRef idx="1">
            <a:schemeClr val="accent1"/>
          </a:fillRef>
          <a:effectRef idx="1">
            <a:schemeClr val="accent1"/>
          </a:effectRef>
          <a:fontRef idx="minor">
            <a:schemeClr val="lt1"/>
          </a:fontRef>
        </p:style>
      </p:pic>
      <p:pic>
        <p:nvPicPr>
          <p:cNvPr id="56" name="Picture 55"/>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7103319" y="2176307"/>
            <a:ext cx="656269" cy="1127646"/>
          </a:xfrm>
          <a:prstGeom prst="rect">
            <a:avLst/>
          </a:prstGeom>
          <a:ln>
            <a:noFill/>
          </a:ln>
          <a:extLst/>
        </p:spPr>
        <p:style>
          <a:lnRef idx="3">
            <a:schemeClr val="lt1"/>
          </a:lnRef>
          <a:fillRef idx="1">
            <a:schemeClr val="accent1"/>
          </a:fillRef>
          <a:effectRef idx="1">
            <a:schemeClr val="accent1"/>
          </a:effectRef>
          <a:fontRef idx="minor">
            <a:schemeClr val="lt1"/>
          </a:fontRef>
        </p:style>
      </p:pic>
      <p:sp>
        <p:nvSpPr>
          <p:cNvPr id="57" name="Rounded Rectangle 56"/>
          <p:cNvSpPr/>
          <p:nvPr/>
        </p:nvSpPr>
        <p:spPr bwMode="auto">
          <a:xfrm>
            <a:off x="8813092" y="2795461"/>
            <a:ext cx="380794" cy="56700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endParaRPr lang="en-US" sz="2040" spc="-51" dirty="0">
              <a:gradFill>
                <a:gsLst>
                  <a:gs pos="0">
                    <a:schemeClr val="bg1"/>
                  </a:gs>
                  <a:gs pos="100000">
                    <a:schemeClr val="bg1"/>
                  </a:gs>
                </a:gsLst>
                <a:lin ang="5400000" scaled="0"/>
              </a:gradFill>
            </a:endParaRPr>
          </a:p>
        </p:txBody>
      </p:sp>
      <p:pic>
        <p:nvPicPr>
          <p:cNvPr id="58" name="Picture 57"/>
          <p:cNvPicPr>
            <a:picLocks noChangeAspect="1" noChangeArrowheads="1"/>
          </p:cNvPicPr>
          <p:nvPr/>
        </p:nvPicPr>
        <p:blipFill>
          <a:blip r:embed="rId7" cstate="email">
            <a:biLevel thresh="50000"/>
            <a:extLst>
              <a:ext uri="{28A0092B-C50C-407E-A947-70E740481C1C}">
                <a14:useLocalDpi xmlns:a14="http://schemas.microsoft.com/office/drawing/2010/main"/>
              </a:ext>
            </a:extLst>
          </a:blip>
          <a:srcRect/>
          <a:stretch>
            <a:fillRect/>
          </a:stretch>
        </p:blipFill>
        <p:spPr bwMode="auto">
          <a:xfrm>
            <a:off x="8858330" y="2847808"/>
            <a:ext cx="471504" cy="491672"/>
          </a:xfrm>
          <a:prstGeom prst="rect">
            <a:avLst/>
          </a:prstGeom>
          <a:ln>
            <a:noFill/>
          </a:ln>
          <a:extLst/>
        </p:spPr>
        <p:style>
          <a:lnRef idx="3">
            <a:schemeClr val="lt1"/>
          </a:lnRef>
          <a:fillRef idx="1">
            <a:schemeClr val="accent1"/>
          </a:fillRef>
          <a:effectRef idx="1">
            <a:schemeClr val="accent1"/>
          </a:effectRef>
          <a:fontRef idx="minor">
            <a:schemeClr val="lt1"/>
          </a:fontRef>
        </p:style>
      </p:pic>
      <p:sp>
        <p:nvSpPr>
          <p:cNvPr id="59" name="Rounded Rectangle 58"/>
          <p:cNvSpPr/>
          <p:nvPr/>
        </p:nvSpPr>
        <p:spPr bwMode="auto">
          <a:xfrm>
            <a:off x="7537342" y="2795461"/>
            <a:ext cx="380794" cy="56700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endParaRPr lang="en-US" sz="2040" spc="-51" dirty="0">
              <a:gradFill>
                <a:gsLst>
                  <a:gs pos="0">
                    <a:schemeClr val="bg1"/>
                  </a:gs>
                  <a:gs pos="100000">
                    <a:schemeClr val="bg1"/>
                  </a:gs>
                </a:gsLst>
                <a:lin ang="5400000" scaled="0"/>
              </a:gradFill>
            </a:endParaRPr>
          </a:p>
        </p:txBody>
      </p:sp>
      <p:pic>
        <p:nvPicPr>
          <p:cNvPr id="60" name="Picture 59"/>
          <p:cNvPicPr>
            <a:picLocks noChangeAspect="1" noChangeArrowheads="1"/>
          </p:cNvPicPr>
          <p:nvPr/>
        </p:nvPicPr>
        <p:blipFill>
          <a:blip r:embed="rId7" cstate="email">
            <a:biLevel thresh="50000"/>
            <a:extLst>
              <a:ext uri="{28A0092B-C50C-407E-A947-70E740481C1C}">
                <a14:useLocalDpi xmlns:a14="http://schemas.microsoft.com/office/drawing/2010/main"/>
              </a:ext>
            </a:extLst>
          </a:blip>
          <a:srcRect/>
          <a:stretch>
            <a:fillRect/>
          </a:stretch>
        </p:blipFill>
        <p:spPr bwMode="auto">
          <a:xfrm>
            <a:off x="7582580" y="2847808"/>
            <a:ext cx="471504" cy="491672"/>
          </a:xfrm>
          <a:prstGeom prst="rect">
            <a:avLst/>
          </a:prstGeom>
          <a:ln>
            <a:noFill/>
          </a:ln>
          <a:extLst/>
        </p:spPr>
        <p:style>
          <a:lnRef idx="3">
            <a:schemeClr val="lt1"/>
          </a:lnRef>
          <a:fillRef idx="1">
            <a:schemeClr val="accent1"/>
          </a:fillRef>
          <a:effectRef idx="1">
            <a:schemeClr val="accent1"/>
          </a:effectRef>
          <a:fontRef idx="minor">
            <a:schemeClr val="lt1"/>
          </a:fontRef>
        </p:style>
      </p:pic>
      <p:sp>
        <p:nvSpPr>
          <p:cNvPr id="61" name="Rounded Rectangle 60"/>
          <p:cNvSpPr/>
          <p:nvPr/>
        </p:nvSpPr>
        <p:spPr bwMode="auto">
          <a:xfrm>
            <a:off x="8144938" y="4010105"/>
            <a:ext cx="426580" cy="45184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endParaRPr lang="en-US" sz="2040" spc="-51" dirty="0">
              <a:gradFill>
                <a:gsLst>
                  <a:gs pos="0">
                    <a:schemeClr val="bg1"/>
                  </a:gs>
                  <a:gs pos="100000">
                    <a:schemeClr val="bg1"/>
                  </a:gs>
                </a:gsLst>
                <a:lin ang="5400000" scaled="0"/>
              </a:gradFill>
            </a:endParaRPr>
          </a:p>
        </p:txBody>
      </p:sp>
      <p:sp>
        <p:nvSpPr>
          <p:cNvPr id="62" name="TextBox 79"/>
          <p:cNvSpPr txBox="1"/>
          <p:nvPr/>
        </p:nvSpPr>
        <p:spPr>
          <a:xfrm>
            <a:off x="8162139" y="4294682"/>
            <a:ext cx="417689" cy="172909"/>
          </a:xfrm>
          <a:prstGeom prst="rect">
            <a:avLst/>
          </a:prstGeom>
        </p:spPr>
        <p:style>
          <a:lnRef idx="3">
            <a:schemeClr val="lt1"/>
          </a:lnRef>
          <a:fillRef idx="1">
            <a:schemeClr val="accent1"/>
          </a:fillRef>
          <a:effectRef idx="1">
            <a:schemeClr val="accent1"/>
          </a:effectRef>
          <a:fontRef idx="minor">
            <a:schemeClr val="lt1"/>
          </a:fontRef>
        </p:style>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pPr>
            <a:r>
              <a:rPr lang="en-US" sz="1224" dirty="0"/>
              <a:t>VHDX</a:t>
            </a:r>
          </a:p>
        </p:txBody>
      </p:sp>
      <p:grpSp>
        <p:nvGrpSpPr>
          <p:cNvPr id="63" name="Group 62"/>
          <p:cNvGrpSpPr/>
          <p:nvPr/>
        </p:nvGrpSpPr>
        <p:grpSpPr>
          <a:xfrm>
            <a:off x="8181544" y="4062078"/>
            <a:ext cx="343878" cy="192830"/>
            <a:chOff x="4429125" y="2127251"/>
            <a:chExt cx="1423988" cy="639762"/>
          </a:xfrm>
          <a:solidFill>
            <a:srgbClr val="FFFFFF"/>
          </a:solidFill>
        </p:grpSpPr>
        <p:sp>
          <p:nvSpPr>
            <p:cNvPr id="64" name="Freeform 63"/>
            <p:cNvSpPr>
              <a:spLocks/>
            </p:cNvSpPr>
            <p:nvPr/>
          </p:nvSpPr>
          <p:spPr bwMode="auto">
            <a:xfrm>
              <a:off x="5238750" y="2741613"/>
              <a:ext cx="1588" cy="1587"/>
            </a:xfrm>
            <a:custGeom>
              <a:avLst/>
              <a:gdLst>
                <a:gd name="T0" fmla="*/ 1 w 2"/>
                <a:gd name="T1" fmla="*/ 1 h 1"/>
                <a:gd name="T2" fmla="*/ 2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0"/>
                  </a:cubicBezTo>
                  <a:cubicBezTo>
                    <a:pt x="1" y="0"/>
                    <a:pt x="0" y="0"/>
                    <a:pt x="0" y="0"/>
                  </a:cubicBezTo>
                  <a:lnTo>
                    <a:pt x="1" y="1"/>
                  </a:lnTo>
                  <a:close/>
                </a:path>
              </a:pathLst>
            </a:custGeom>
            <a:ln/>
            <a:extLst/>
          </p:spPr>
          <p:style>
            <a:lnRef idx="3">
              <a:schemeClr val="lt1"/>
            </a:lnRef>
            <a:fillRef idx="1">
              <a:schemeClr val="accent1"/>
            </a:fillRef>
            <a:effectRef idx="1">
              <a:schemeClr val="accent1"/>
            </a:effectRef>
            <a:fontRef idx="minor">
              <a:schemeClr val="lt1"/>
            </a:fontRef>
          </p:style>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65" name="Freeform 64"/>
            <p:cNvSpPr>
              <a:spLocks noEditPoints="1"/>
            </p:cNvSpPr>
            <p:nvPr/>
          </p:nvSpPr>
          <p:spPr bwMode="auto">
            <a:xfrm>
              <a:off x="4429125" y="2127251"/>
              <a:ext cx="1423988" cy="639762"/>
            </a:xfrm>
            <a:custGeom>
              <a:avLst/>
              <a:gdLst>
                <a:gd name="T0" fmla="*/ 1155 w 1179"/>
                <a:gd name="T1" fmla="*/ 87 h 530"/>
                <a:gd name="T2" fmla="*/ 578 w 1179"/>
                <a:gd name="T3" fmla="*/ 0 h 530"/>
                <a:gd name="T4" fmla="*/ 44 w 1179"/>
                <a:gd name="T5" fmla="*/ 178 h 530"/>
                <a:gd name="T6" fmla="*/ 53 w 1179"/>
                <a:gd name="T7" fmla="*/ 378 h 530"/>
                <a:gd name="T8" fmla="*/ 337 w 1179"/>
                <a:gd name="T9" fmla="*/ 462 h 530"/>
                <a:gd name="T10" fmla="*/ 683 w 1179"/>
                <a:gd name="T11" fmla="*/ 530 h 530"/>
                <a:gd name="T12" fmla="*/ 1155 w 1179"/>
                <a:gd name="T13" fmla="*/ 224 h 530"/>
                <a:gd name="T14" fmla="*/ 1155 w 1179"/>
                <a:gd name="T15" fmla="*/ 87 h 530"/>
                <a:gd name="T16" fmla="*/ 672 w 1179"/>
                <a:gd name="T17" fmla="*/ 509 h 530"/>
                <a:gd name="T18" fmla="*/ 670 w 1179"/>
                <a:gd name="T19" fmla="*/ 509 h 530"/>
                <a:gd name="T20" fmla="*/ 342 w 1179"/>
                <a:gd name="T21" fmla="*/ 444 h 530"/>
                <a:gd name="T22" fmla="*/ 66 w 1179"/>
                <a:gd name="T23" fmla="*/ 362 h 530"/>
                <a:gd name="T24" fmla="*/ 59 w 1179"/>
                <a:gd name="T25" fmla="*/ 194 h 530"/>
                <a:gd name="T26" fmla="*/ 671 w 1179"/>
                <a:gd name="T27" fmla="*/ 291 h 530"/>
                <a:gd name="T28" fmla="*/ 672 w 1179"/>
                <a:gd name="T29" fmla="*/ 509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9" h="530">
                  <a:moveTo>
                    <a:pt x="1155" y="87"/>
                  </a:moveTo>
                  <a:cubicBezTo>
                    <a:pt x="890" y="5"/>
                    <a:pt x="578" y="0"/>
                    <a:pt x="578" y="0"/>
                  </a:cubicBezTo>
                  <a:cubicBezTo>
                    <a:pt x="44" y="178"/>
                    <a:pt x="44" y="178"/>
                    <a:pt x="44" y="178"/>
                  </a:cubicBezTo>
                  <a:cubicBezTo>
                    <a:pt x="0" y="301"/>
                    <a:pt x="53" y="378"/>
                    <a:pt x="53" y="378"/>
                  </a:cubicBezTo>
                  <a:cubicBezTo>
                    <a:pt x="53" y="378"/>
                    <a:pt x="118" y="402"/>
                    <a:pt x="337" y="462"/>
                  </a:cubicBezTo>
                  <a:cubicBezTo>
                    <a:pt x="556" y="522"/>
                    <a:pt x="683" y="530"/>
                    <a:pt x="683" y="530"/>
                  </a:cubicBezTo>
                  <a:cubicBezTo>
                    <a:pt x="1155" y="224"/>
                    <a:pt x="1155" y="224"/>
                    <a:pt x="1155" y="224"/>
                  </a:cubicBezTo>
                  <a:cubicBezTo>
                    <a:pt x="1179" y="159"/>
                    <a:pt x="1155" y="87"/>
                    <a:pt x="1155" y="87"/>
                  </a:cubicBezTo>
                  <a:close/>
                  <a:moveTo>
                    <a:pt x="672" y="509"/>
                  </a:moveTo>
                  <a:cubicBezTo>
                    <a:pt x="671" y="509"/>
                    <a:pt x="670" y="509"/>
                    <a:pt x="670" y="509"/>
                  </a:cubicBezTo>
                  <a:cubicBezTo>
                    <a:pt x="631" y="505"/>
                    <a:pt x="515" y="491"/>
                    <a:pt x="342" y="444"/>
                  </a:cubicBezTo>
                  <a:cubicBezTo>
                    <a:pt x="163" y="395"/>
                    <a:pt x="87" y="369"/>
                    <a:pt x="66" y="362"/>
                  </a:cubicBezTo>
                  <a:cubicBezTo>
                    <a:pt x="57" y="345"/>
                    <a:pt x="30" y="284"/>
                    <a:pt x="59" y="194"/>
                  </a:cubicBezTo>
                  <a:cubicBezTo>
                    <a:pt x="671" y="291"/>
                    <a:pt x="671" y="291"/>
                    <a:pt x="671" y="291"/>
                  </a:cubicBezTo>
                  <a:cubicBezTo>
                    <a:pt x="671" y="291"/>
                    <a:pt x="712" y="379"/>
                    <a:pt x="672" y="509"/>
                  </a:cubicBezTo>
                  <a:close/>
                </a:path>
              </a:pathLst>
            </a:custGeom>
            <a:ln/>
            <a:extLst/>
          </p:spPr>
          <p:style>
            <a:lnRef idx="3">
              <a:schemeClr val="lt1"/>
            </a:lnRef>
            <a:fillRef idx="1">
              <a:schemeClr val="accent1"/>
            </a:fillRef>
            <a:effectRef idx="1">
              <a:schemeClr val="accent1"/>
            </a:effectRef>
            <a:fontRef idx="minor">
              <a:schemeClr val="lt1"/>
            </a:fontRef>
          </p:style>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66" name="Freeform 65"/>
            <p:cNvSpPr>
              <a:spLocks/>
            </p:cNvSpPr>
            <p:nvPr/>
          </p:nvSpPr>
          <p:spPr bwMode="auto">
            <a:xfrm>
              <a:off x="4530725" y="2452688"/>
              <a:ext cx="638175" cy="180975"/>
            </a:xfrm>
            <a:custGeom>
              <a:avLst/>
              <a:gdLst>
                <a:gd name="T0" fmla="*/ 402 w 402"/>
                <a:gd name="T1" fmla="*/ 114 h 114"/>
                <a:gd name="T2" fmla="*/ 0 w 402"/>
                <a:gd name="T3" fmla="*/ 31 h 114"/>
                <a:gd name="T4" fmla="*/ 0 w 402"/>
                <a:gd name="T5" fmla="*/ 0 h 114"/>
                <a:gd name="T6" fmla="*/ 402 w 402"/>
                <a:gd name="T7" fmla="*/ 75 h 114"/>
                <a:gd name="T8" fmla="*/ 402 w 402"/>
                <a:gd name="T9" fmla="*/ 114 h 114"/>
              </a:gdLst>
              <a:ahLst/>
              <a:cxnLst>
                <a:cxn ang="0">
                  <a:pos x="T0" y="T1"/>
                </a:cxn>
                <a:cxn ang="0">
                  <a:pos x="T2" y="T3"/>
                </a:cxn>
                <a:cxn ang="0">
                  <a:pos x="T4" y="T5"/>
                </a:cxn>
                <a:cxn ang="0">
                  <a:pos x="T6" y="T7"/>
                </a:cxn>
                <a:cxn ang="0">
                  <a:pos x="T8" y="T9"/>
                </a:cxn>
              </a:cxnLst>
              <a:rect l="0" t="0" r="r" b="b"/>
              <a:pathLst>
                <a:path w="402" h="114">
                  <a:moveTo>
                    <a:pt x="402" y="114"/>
                  </a:moveTo>
                  <a:lnTo>
                    <a:pt x="0" y="31"/>
                  </a:lnTo>
                  <a:lnTo>
                    <a:pt x="0" y="0"/>
                  </a:lnTo>
                  <a:lnTo>
                    <a:pt x="402" y="75"/>
                  </a:lnTo>
                  <a:lnTo>
                    <a:pt x="402" y="114"/>
                  </a:lnTo>
                  <a:close/>
                </a:path>
              </a:pathLst>
            </a:custGeom>
            <a:ln/>
            <a:extLst/>
          </p:spPr>
          <p:style>
            <a:lnRef idx="3">
              <a:schemeClr val="lt1"/>
            </a:lnRef>
            <a:fillRef idx="1">
              <a:schemeClr val="accent1"/>
            </a:fillRef>
            <a:effectRef idx="1">
              <a:schemeClr val="accent1"/>
            </a:effectRef>
            <a:fontRef idx="minor">
              <a:schemeClr val="lt1"/>
            </a:fontRef>
          </p:style>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cxnSp>
        <p:nvCxnSpPr>
          <p:cNvPr id="67" name="Straight Connector 66"/>
          <p:cNvCxnSpPr>
            <a:stCxn id="74" idx="2"/>
            <a:endCxn id="75" idx="0"/>
          </p:cNvCxnSpPr>
          <p:nvPr/>
        </p:nvCxnSpPr>
        <p:spPr>
          <a:xfrm>
            <a:off x="10467978" y="3346264"/>
            <a:ext cx="545943" cy="670624"/>
          </a:xfrm>
          <a:prstGeom prst="line">
            <a:avLst/>
          </a:prstGeom>
          <a:ln/>
        </p:spPr>
        <p:style>
          <a:lnRef idx="3">
            <a:schemeClr val="lt1"/>
          </a:lnRef>
          <a:fillRef idx="1">
            <a:schemeClr val="accent1"/>
          </a:fillRef>
          <a:effectRef idx="1">
            <a:schemeClr val="accent1"/>
          </a:effectRef>
          <a:fontRef idx="minor">
            <a:schemeClr val="lt1"/>
          </a:fontRef>
        </p:style>
      </p:cxnSp>
      <p:cxnSp>
        <p:nvCxnSpPr>
          <p:cNvPr id="68" name="Straight Connector 67"/>
          <p:cNvCxnSpPr>
            <a:stCxn id="71" idx="2"/>
            <a:endCxn id="75" idx="0"/>
          </p:cNvCxnSpPr>
          <p:nvPr/>
        </p:nvCxnSpPr>
        <p:spPr>
          <a:xfrm flipH="1">
            <a:off x="11013921" y="3369253"/>
            <a:ext cx="639214" cy="647636"/>
          </a:xfrm>
          <a:prstGeom prst="line">
            <a:avLst/>
          </a:prstGeom>
          <a:ln/>
        </p:spPr>
        <p:style>
          <a:lnRef idx="3">
            <a:schemeClr val="lt1"/>
          </a:lnRef>
          <a:fillRef idx="1">
            <a:schemeClr val="accent1"/>
          </a:fillRef>
          <a:effectRef idx="1">
            <a:schemeClr val="accent1"/>
          </a:effectRef>
          <a:fontRef idx="minor">
            <a:schemeClr val="lt1"/>
          </a:fontRef>
        </p:style>
      </p:cxnSp>
      <p:pic>
        <p:nvPicPr>
          <p:cNvPr id="69" name="Picture 68"/>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11016919" y="2222317"/>
            <a:ext cx="656269" cy="1127646"/>
          </a:xfrm>
          <a:prstGeom prst="rect">
            <a:avLst/>
          </a:prstGeom>
          <a:ln>
            <a:noFill/>
          </a:ln>
          <a:extLst/>
        </p:spPr>
        <p:style>
          <a:lnRef idx="3">
            <a:schemeClr val="lt1"/>
          </a:lnRef>
          <a:fillRef idx="1">
            <a:schemeClr val="accent1"/>
          </a:fillRef>
          <a:effectRef idx="1">
            <a:schemeClr val="accent1"/>
          </a:effectRef>
          <a:fontRef idx="minor">
            <a:schemeClr val="lt1"/>
          </a:fontRef>
        </p:style>
      </p:pic>
      <p:pic>
        <p:nvPicPr>
          <p:cNvPr id="70" name="Picture 69"/>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9752964" y="2183092"/>
            <a:ext cx="656269" cy="1127646"/>
          </a:xfrm>
          <a:prstGeom prst="rect">
            <a:avLst/>
          </a:prstGeom>
          <a:ln>
            <a:noFill/>
          </a:ln>
          <a:extLst/>
        </p:spPr>
        <p:style>
          <a:lnRef idx="3">
            <a:schemeClr val="lt1"/>
          </a:lnRef>
          <a:fillRef idx="1">
            <a:schemeClr val="accent1"/>
          </a:fillRef>
          <a:effectRef idx="1">
            <a:schemeClr val="accent1"/>
          </a:effectRef>
          <a:fontRef idx="minor">
            <a:schemeClr val="lt1"/>
          </a:fontRef>
        </p:style>
      </p:pic>
      <p:sp>
        <p:nvSpPr>
          <p:cNvPr id="71" name="Rounded Rectangle 70"/>
          <p:cNvSpPr/>
          <p:nvPr/>
        </p:nvSpPr>
        <p:spPr bwMode="auto">
          <a:xfrm>
            <a:off x="11462737" y="2802247"/>
            <a:ext cx="380794" cy="56700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endParaRPr lang="en-US" sz="2040" spc="-51" dirty="0">
              <a:gradFill>
                <a:gsLst>
                  <a:gs pos="0">
                    <a:schemeClr val="bg1"/>
                  </a:gs>
                  <a:gs pos="100000">
                    <a:schemeClr val="bg1"/>
                  </a:gs>
                </a:gsLst>
                <a:lin ang="5400000" scaled="0"/>
              </a:gradFill>
            </a:endParaRPr>
          </a:p>
        </p:txBody>
      </p:sp>
      <p:pic>
        <p:nvPicPr>
          <p:cNvPr id="72" name="Picture 71"/>
          <p:cNvPicPr>
            <a:picLocks noChangeAspect="1" noChangeArrowheads="1"/>
          </p:cNvPicPr>
          <p:nvPr/>
        </p:nvPicPr>
        <p:blipFill>
          <a:blip r:embed="rId7" cstate="email">
            <a:biLevel thresh="50000"/>
            <a:extLst>
              <a:ext uri="{28A0092B-C50C-407E-A947-70E740481C1C}">
                <a14:useLocalDpi xmlns:a14="http://schemas.microsoft.com/office/drawing/2010/main"/>
              </a:ext>
            </a:extLst>
          </a:blip>
          <a:srcRect/>
          <a:stretch>
            <a:fillRect/>
          </a:stretch>
        </p:blipFill>
        <p:spPr bwMode="auto">
          <a:xfrm>
            <a:off x="11507975" y="2854593"/>
            <a:ext cx="471504" cy="491672"/>
          </a:xfrm>
          <a:prstGeom prst="rect">
            <a:avLst/>
          </a:prstGeom>
          <a:ln>
            <a:noFill/>
          </a:ln>
          <a:extLst/>
        </p:spPr>
        <p:style>
          <a:lnRef idx="3">
            <a:schemeClr val="lt1"/>
          </a:lnRef>
          <a:fillRef idx="1">
            <a:schemeClr val="accent1"/>
          </a:fillRef>
          <a:effectRef idx="1">
            <a:schemeClr val="accent1"/>
          </a:effectRef>
          <a:fontRef idx="minor">
            <a:schemeClr val="lt1"/>
          </a:fontRef>
        </p:style>
      </p:pic>
      <p:sp>
        <p:nvSpPr>
          <p:cNvPr id="73" name="Rounded Rectangle 72"/>
          <p:cNvSpPr/>
          <p:nvPr/>
        </p:nvSpPr>
        <p:spPr bwMode="auto">
          <a:xfrm>
            <a:off x="10186987" y="2802247"/>
            <a:ext cx="380794" cy="567006"/>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endParaRPr lang="en-US" sz="2040" spc="-51" dirty="0">
              <a:gradFill>
                <a:gsLst>
                  <a:gs pos="0">
                    <a:schemeClr val="bg1"/>
                  </a:gs>
                  <a:gs pos="100000">
                    <a:schemeClr val="bg1"/>
                  </a:gs>
                </a:gsLst>
                <a:lin ang="5400000" scaled="0"/>
              </a:gradFill>
            </a:endParaRPr>
          </a:p>
        </p:txBody>
      </p:sp>
      <p:pic>
        <p:nvPicPr>
          <p:cNvPr id="74" name="Picture 73"/>
          <p:cNvPicPr>
            <a:picLocks noChangeAspect="1" noChangeArrowheads="1"/>
          </p:cNvPicPr>
          <p:nvPr/>
        </p:nvPicPr>
        <p:blipFill>
          <a:blip r:embed="rId7" cstate="email">
            <a:biLevel thresh="50000"/>
            <a:extLst>
              <a:ext uri="{28A0092B-C50C-407E-A947-70E740481C1C}">
                <a14:useLocalDpi xmlns:a14="http://schemas.microsoft.com/office/drawing/2010/main"/>
              </a:ext>
            </a:extLst>
          </a:blip>
          <a:srcRect/>
          <a:stretch>
            <a:fillRect/>
          </a:stretch>
        </p:blipFill>
        <p:spPr bwMode="auto">
          <a:xfrm>
            <a:off x="10232225" y="2854593"/>
            <a:ext cx="471504" cy="491672"/>
          </a:xfrm>
          <a:prstGeom prst="rect">
            <a:avLst/>
          </a:prstGeom>
          <a:ln>
            <a:noFill/>
          </a:ln>
          <a:extLst/>
        </p:spPr>
        <p:style>
          <a:lnRef idx="3">
            <a:schemeClr val="lt1"/>
          </a:lnRef>
          <a:fillRef idx="1">
            <a:schemeClr val="accent1"/>
          </a:fillRef>
          <a:effectRef idx="1">
            <a:schemeClr val="accent1"/>
          </a:effectRef>
          <a:fontRef idx="minor">
            <a:schemeClr val="lt1"/>
          </a:fontRef>
        </p:style>
      </p:pic>
      <p:sp>
        <p:nvSpPr>
          <p:cNvPr id="75" name="Rounded Rectangle 74"/>
          <p:cNvSpPr/>
          <p:nvPr/>
        </p:nvSpPr>
        <p:spPr bwMode="auto">
          <a:xfrm>
            <a:off x="10800629" y="4016889"/>
            <a:ext cx="426580" cy="45184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290" fontAlgn="base">
              <a:lnSpc>
                <a:spcPct val="90000"/>
              </a:lnSpc>
              <a:spcBef>
                <a:spcPct val="0"/>
              </a:spcBef>
              <a:spcAft>
                <a:spcPct val="0"/>
              </a:spcAft>
            </a:pPr>
            <a:endParaRPr lang="en-US" sz="2040" spc="-51" dirty="0">
              <a:gradFill>
                <a:gsLst>
                  <a:gs pos="0">
                    <a:schemeClr val="bg1"/>
                  </a:gs>
                  <a:gs pos="100000">
                    <a:schemeClr val="bg1"/>
                  </a:gs>
                </a:gsLst>
                <a:lin ang="5400000" scaled="0"/>
              </a:gradFill>
            </a:endParaRPr>
          </a:p>
        </p:txBody>
      </p:sp>
      <p:sp>
        <p:nvSpPr>
          <p:cNvPr id="76" name="TextBox 38"/>
          <p:cNvSpPr txBox="1"/>
          <p:nvPr/>
        </p:nvSpPr>
        <p:spPr>
          <a:xfrm>
            <a:off x="10817830" y="4301466"/>
            <a:ext cx="417689" cy="172909"/>
          </a:xfrm>
          <a:prstGeom prst="rect">
            <a:avLst/>
          </a:prstGeom>
        </p:spPr>
        <p:style>
          <a:lnRef idx="3">
            <a:schemeClr val="lt1"/>
          </a:lnRef>
          <a:fillRef idx="1">
            <a:schemeClr val="accent1"/>
          </a:fillRef>
          <a:effectRef idx="1">
            <a:schemeClr val="accent1"/>
          </a:effectRef>
          <a:fontRef idx="minor">
            <a:schemeClr val="lt1"/>
          </a:fontRef>
        </p:style>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pPr>
            <a:r>
              <a:rPr lang="en-US" sz="1224" dirty="0"/>
              <a:t>VHDX</a:t>
            </a:r>
          </a:p>
        </p:txBody>
      </p:sp>
      <p:grpSp>
        <p:nvGrpSpPr>
          <p:cNvPr id="77" name="Group 76"/>
          <p:cNvGrpSpPr/>
          <p:nvPr/>
        </p:nvGrpSpPr>
        <p:grpSpPr>
          <a:xfrm>
            <a:off x="10837235" y="4068863"/>
            <a:ext cx="343878" cy="192830"/>
            <a:chOff x="4429125" y="2127251"/>
            <a:chExt cx="1423988" cy="639762"/>
          </a:xfrm>
          <a:solidFill>
            <a:srgbClr val="FFFFFF"/>
          </a:solidFill>
        </p:grpSpPr>
        <p:sp>
          <p:nvSpPr>
            <p:cNvPr id="78" name="Freeform 77"/>
            <p:cNvSpPr>
              <a:spLocks/>
            </p:cNvSpPr>
            <p:nvPr/>
          </p:nvSpPr>
          <p:spPr bwMode="auto">
            <a:xfrm>
              <a:off x="5238750" y="2741613"/>
              <a:ext cx="1588" cy="1587"/>
            </a:xfrm>
            <a:custGeom>
              <a:avLst/>
              <a:gdLst>
                <a:gd name="T0" fmla="*/ 1 w 2"/>
                <a:gd name="T1" fmla="*/ 1 h 1"/>
                <a:gd name="T2" fmla="*/ 2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0"/>
                  </a:cubicBezTo>
                  <a:cubicBezTo>
                    <a:pt x="1" y="0"/>
                    <a:pt x="0" y="0"/>
                    <a:pt x="0" y="0"/>
                  </a:cubicBezTo>
                  <a:lnTo>
                    <a:pt x="1" y="1"/>
                  </a:lnTo>
                  <a:close/>
                </a:path>
              </a:pathLst>
            </a:custGeom>
            <a:ln/>
            <a:extLst/>
          </p:spPr>
          <p:style>
            <a:lnRef idx="3">
              <a:schemeClr val="lt1"/>
            </a:lnRef>
            <a:fillRef idx="1">
              <a:schemeClr val="accent1"/>
            </a:fillRef>
            <a:effectRef idx="1">
              <a:schemeClr val="accent1"/>
            </a:effectRef>
            <a:fontRef idx="minor">
              <a:schemeClr val="lt1"/>
            </a:fontRef>
          </p:style>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79" name="Freeform 78"/>
            <p:cNvSpPr>
              <a:spLocks noEditPoints="1"/>
            </p:cNvSpPr>
            <p:nvPr/>
          </p:nvSpPr>
          <p:spPr bwMode="auto">
            <a:xfrm>
              <a:off x="4429125" y="2127251"/>
              <a:ext cx="1423988" cy="639762"/>
            </a:xfrm>
            <a:custGeom>
              <a:avLst/>
              <a:gdLst>
                <a:gd name="T0" fmla="*/ 1155 w 1179"/>
                <a:gd name="T1" fmla="*/ 87 h 530"/>
                <a:gd name="T2" fmla="*/ 578 w 1179"/>
                <a:gd name="T3" fmla="*/ 0 h 530"/>
                <a:gd name="T4" fmla="*/ 44 w 1179"/>
                <a:gd name="T5" fmla="*/ 178 h 530"/>
                <a:gd name="T6" fmla="*/ 53 w 1179"/>
                <a:gd name="T7" fmla="*/ 378 h 530"/>
                <a:gd name="T8" fmla="*/ 337 w 1179"/>
                <a:gd name="T9" fmla="*/ 462 h 530"/>
                <a:gd name="T10" fmla="*/ 683 w 1179"/>
                <a:gd name="T11" fmla="*/ 530 h 530"/>
                <a:gd name="T12" fmla="*/ 1155 w 1179"/>
                <a:gd name="T13" fmla="*/ 224 h 530"/>
                <a:gd name="T14" fmla="*/ 1155 w 1179"/>
                <a:gd name="T15" fmla="*/ 87 h 530"/>
                <a:gd name="T16" fmla="*/ 672 w 1179"/>
                <a:gd name="T17" fmla="*/ 509 h 530"/>
                <a:gd name="T18" fmla="*/ 670 w 1179"/>
                <a:gd name="T19" fmla="*/ 509 h 530"/>
                <a:gd name="T20" fmla="*/ 342 w 1179"/>
                <a:gd name="T21" fmla="*/ 444 h 530"/>
                <a:gd name="T22" fmla="*/ 66 w 1179"/>
                <a:gd name="T23" fmla="*/ 362 h 530"/>
                <a:gd name="T24" fmla="*/ 59 w 1179"/>
                <a:gd name="T25" fmla="*/ 194 h 530"/>
                <a:gd name="T26" fmla="*/ 671 w 1179"/>
                <a:gd name="T27" fmla="*/ 291 h 530"/>
                <a:gd name="T28" fmla="*/ 672 w 1179"/>
                <a:gd name="T29" fmla="*/ 509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9" h="530">
                  <a:moveTo>
                    <a:pt x="1155" y="87"/>
                  </a:moveTo>
                  <a:cubicBezTo>
                    <a:pt x="890" y="5"/>
                    <a:pt x="578" y="0"/>
                    <a:pt x="578" y="0"/>
                  </a:cubicBezTo>
                  <a:cubicBezTo>
                    <a:pt x="44" y="178"/>
                    <a:pt x="44" y="178"/>
                    <a:pt x="44" y="178"/>
                  </a:cubicBezTo>
                  <a:cubicBezTo>
                    <a:pt x="0" y="301"/>
                    <a:pt x="53" y="378"/>
                    <a:pt x="53" y="378"/>
                  </a:cubicBezTo>
                  <a:cubicBezTo>
                    <a:pt x="53" y="378"/>
                    <a:pt x="118" y="402"/>
                    <a:pt x="337" y="462"/>
                  </a:cubicBezTo>
                  <a:cubicBezTo>
                    <a:pt x="556" y="522"/>
                    <a:pt x="683" y="530"/>
                    <a:pt x="683" y="530"/>
                  </a:cubicBezTo>
                  <a:cubicBezTo>
                    <a:pt x="1155" y="224"/>
                    <a:pt x="1155" y="224"/>
                    <a:pt x="1155" y="224"/>
                  </a:cubicBezTo>
                  <a:cubicBezTo>
                    <a:pt x="1179" y="159"/>
                    <a:pt x="1155" y="87"/>
                    <a:pt x="1155" y="87"/>
                  </a:cubicBezTo>
                  <a:close/>
                  <a:moveTo>
                    <a:pt x="672" y="509"/>
                  </a:moveTo>
                  <a:cubicBezTo>
                    <a:pt x="671" y="509"/>
                    <a:pt x="670" y="509"/>
                    <a:pt x="670" y="509"/>
                  </a:cubicBezTo>
                  <a:cubicBezTo>
                    <a:pt x="631" y="505"/>
                    <a:pt x="515" y="491"/>
                    <a:pt x="342" y="444"/>
                  </a:cubicBezTo>
                  <a:cubicBezTo>
                    <a:pt x="163" y="395"/>
                    <a:pt x="87" y="369"/>
                    <a:pt x="66" y="362"/>
                  </a:cubicBezTo>
                  <a:cubicBezTo>
                    <a:pt x="57" y="345"/>
                    <a:pt x="30" y="284"/>
                    <a:pt x="59" y="194"/>
                  </a:cubicBezTo>
                  <a:cubicBezTo>
                    <a:pt x="671" y="291"/>
                    <a:pt x="671" y="291"/>
                    <a:pt x="671" y="291"/>
                  </a:cubicBezTo>
                  <a:cubicBezTo>
                    <a:pt x="671" y="291"/>
                    <a:pt x="712" y="379"/>
                    <a:pt x="672" y="509"/>
                  </a:cubicBezTo>
                  <a:close/>
                </a:path>
              </a:pathLst>
            </a:custGeom>
            <a:ln/>
            <a:extLst/>
          </p:spPr>
          <p:style>
            <a:lnRef idx="3">
              <a:schemeClr val="lt1"/>
            </a:lnRef>
            <a:fillRef idx="1">
              <a:schemeClr val="accent1"/>
            </a:fillRef>
            <a:effectRef idx="1">
              <a:schemeClr val="accent1"/>
            </a:effectRef>
            <a:fontRef idx="minor">
              <a:schemeClr val="lt1"/>
            </a:fontRef>
          </p:style>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sp>
          <p:nvSpPr>
            <p:cNvPr id="80" name="Freeform 79"/>
            <p:cNvSpPr>
              <a:spLocks/>
            </p:cNvSpPr>
            <p:nvPr/>
          </p:nvSpPr>
          <p:spPr bwMode="auto">
            <a:xfrm>
              <a:off x="4530725" y="2452688"/>
              <a:ext cx="638175" cy="180975"/>
            </a:xfrm>
            <a:custGeom>
              <a:avLst/>
              <a:gdLst>
                <a:gd name="T0" fmla="*/ 402 w 402"/>
                <a:gd name="T1" fmla="*/ 114 h 114"/>
                <a:gd name="T2" fmla="*/ 0 w 402"/>
                <a:gd name="T3" fmla="*/ 31 h 114"/>
                <a:gd name="T4" fmla="*/ 0 w 402"/>
                <a:gd name="T5" fmla="*/ 0 h 114"/>
                <a:gd name="T6" fmla="*/ 402 w 402"/>
                <a:gd name="T7" fmla="*/ 75 h 114"/>
                <a:gd name="T8" fmla="*/ 402 w 402"/>
                <a:gd name="T9" fmla="*/ 114 h 114"/>
              </a:gdLst>
              <a:ahLst/>
              <a:cxnLst>
                <a:cxn ang="0">
                  <a:pos x="T0" y="T1"/>
                </a:cxn>
                <a:cxn ang="0">
                  <a:pos x="T2" y="T3"/>
                </a:cxn>
                <a:cxn ang="0">
                  <a:pos x="T4" y="T5"/>
                </a:cxn>
                <a:cxn ang="0">
                  <a:pos x="T6" y="T7"/>
                </a:cxn>
                <a:cxn ang="0">
                  <a:pos x="T8" y="T9"/>
                </a:cxn>
              </a:cxnLst>
              <a:rect l="0" t="0" r="r" b="b"/>
              <a:pathLst>
                <a:path w="402" h="114">
                  <a:moveTo>
                    <a:pt x="402" y="114"/>
                  </a:moveTo>
                  <a:lnTo>
                    <a:pt x="0" y="31"/>
                  </a:lnTo>
                  <a:lnTo>
                    <a:pt x="0" y="0"/>
                  </a:lnTo>
                  <a:lnTo>
                    <a:pt x="402" y="75"/>
                  </a:lnTo>
                  <a:lnTo>
                    <a:pt x="402" y="114"/>
                  </a:lnTo>
                  <a:close/>
                </a:path>
              </a:pathLst>
            </a:custGeom>
            <a:ln/>
            <a:extLst/>
          </p:spPr>
          <p:style>
            <a:lnRef idx="3">
              <a:schemeClr val="lt1"/>
            </a:lnRef>
            <a:fillRef idx="1">
              <a:schemeClr val="accent1"/>
            </a:fillRef>
            <a:effectRef idx="1">
              <a:schemeClr val="accent1"/>
            </a:effectRef>
            <a:fontRef idx="minor">
              <a:schemeClr val="lt1"/>
            </a:fontRef>
          </p:style>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p>
          </p:txBody>
        </p:sp>
      </p:grpSp>
      <p:sp>
        <p:nvSpPr>
          <p:cNvPr id="81" name="Rectangle 80"/>
          <p:cNvSpPr/>
          <p:nvPr/>
        </p:nvSpPr>
        <p:spPr bwMode="auto">
          <a:xfrm>
            <a:off x="392433" y="2544463"/>
            <a:ext cx="1585426" cy="1899682"/>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b"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290" fontAlgn="base">
              <a:lnSpc>
                <a:spcPct val="90000"/>
              </a:lnSpc>
              <a:spcBef>
                <a:spcPct val="0"/>
              </a:spcBef>
              <a:spcAft>
                <a:spcPct val="0"/>
              </a:spcAft>
            </a:pPr>
            <a:r>
              <a:rPr lang="en-US" sz="1836" dirty="0"/>
              <a:t>Guest Clustering</a:t>
            </a:r>
          </a:p>
        </p:txBody>
      </p:sp>
      <p:sp>
        <p:nvSpPr>
          <p:cNvPr id="82" name="Rectangle 81"/>
          <p:cNvSpPr/>
          <p:nvPr/>
        </p:nvSpPr>
        <p:spPr bwMode="auto">
          <a:xfrm>
            <a:off x="2048087" y="2544463"/>
            <a:ext cx="4747984" cy="1899682"/>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3256" tIns="46628" rIns="93256" bIns="4662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r>
              <a:rPr lang="en-US" sz="2244" dirty="0"/>
              <a:t>Guest Clustering </a:t>
            </a:r>
            <a:r>
              <a:rPr lang="en-US" sz="2244" dirty="0" err="1"/>
              <a:t>donde</a:t>
            </a:r>
            <a:r>
              <a:rPr lang="en-US" sz="2244" dirty="0"/>
              <a:t> el </a:t>
            </a:r>
            <a:r>
              <a:rPr lang="en-US" sz="2244" dirty="0" err="1"/>
              <a:t>Almacenaminto</a:t>
            </a:r>
            <a:r>
              <a:rPr lang="en-US" sz="2244" dirty="0"/>
              <a:t> </a:t>
            </a:r>
            <a:r>
              <a:rPr lang="en-US" sz="2244" dirty="0" err="1"/>
              <a:t>es</a:t>
            </a:r>
            <a:r>
              <a:rPr lang="en-US" sz="2244" dirty="0"/>
              <a:t> </a:t>
            </a:r>
            <a:r>
              <a:rPr lang="en-US" sz="2244" dirty="0" err="1"/>
              <a:t>una</a:t>
            </a:r>
            <a:r>
              <a:rPr lang="en-US" sz="2244" dirty="0"/>
              <a:t> commodity</a:t>
            </a:r>
          </a:p>
          <a:p>
            <a:endParaRPr lang="en-US" sz="2244" dirty="0"/>
          </a:p>
          <a:p>
            <a:r>
              <a:rPr lang="en-US" sz="2244" dirty="0"/>
              <a:t>Sharing VHDX prove el </a:t>
            </a:r>
            <a:r>
              <a:rPr lang="en-US" sz="2244" dirty="0" err="1"/>
              <a:t>almacenamiento</a:t>
            </a:r>
            <a:r>
              <a:rPr lang="en-US" sz="2244" dirty="0"/>
              <a:t> a un guest cluster</a:t>
            </a:r>
          </a:p>
        </p:txBody>
      </p:sp>
      <p:pic>
        <p:nvPicPr>
          <p:cNvPr id="86" name="Picture 85"/>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855348" y="3017146"/>
            <a:ext cx="378826" cy="650926"/>
          </a:xfrm>
          <a:prstGeom prst="rect">
            <a:avLst/>
          </a:prstGeom>
          <a:ln>
            <a:noFill/>
          </a:ln>
          <a:extLst/>
        </p:spPr>
        <p:style>
          <a:lnRef idx="3">
            <a:schemeClr val="lt1"/>
          </a:lnRef>
          <a:fillRef idx="1">
            <a:schemeClr val="accent1"/>
          </a:fillRef>
          <a:effectRef idx="1">
            <a:schemeClr val="accent1"/>
          </a:effectRef>
          <a:fontRef idx="minor">
            <a:schemeClr val="lt1"/>
          </a:fontRef>
        </p:style>
      </p:pic>
      <p:pic>
        <p:nvPicPr>
          <p:cNvPr id="87" name="Picture 86"/>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1263113" y="3017145"/>
            <a:ext cx="378826" cy="650926"/>
          </a:xfrm>
          <a:prstGeom prst="rect">
            <a:avLst/>
          </a:prstGeom>
          <a:ln>
            <a:noFill/>
          </a:ln>
          <a:extLst/>
        </p:spPr>
        <p:style>
          <a:lnRef idx="3">
            <a:schemeClr val="lt1"/>
          </a:lnRef>
          <a:fillRef idx="1">
            <a:schemeClr val="accent1"/>
          </a:fillRef>
          <a:effectRef idx="1">
            <a:schemeClr val="accent1"/>
          </a:effectRef>
          <a:fontRef idx="minor">
            <a:schemeClr val="lt1"/>
          </a:fontRef>
        </p:style>
      </p:pic>
      <p:sp>
        <p:nvSpPr>
          <p:cNvPr id="88" name="Rectangle 87"/>
          <p:cNvSpPr/>
          <p:nvPr/>
        </p:nvSpPr>
        <p:spPr bwMode="auto">
          <a:xfrm>
            <a:off x="6947885" y="1577105"/>
            <a:ext cx="2564659" cy="46861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horz" wrap="square" lIns="93260" tIns="46630" rIns="46630" bIns="9326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lvl="1" algn="ctr" defTabSz="932290" fontAlgn="base">
              <a:spcBef>
                <a:spcPct val="0"/>
              </a:spcBef>
              <a:spcAft>
                <a:spcPct val="0"/>
              </a:spcAft>
            </a:pPr>
            <a:r>
              <a:rPr lang="en-US" sz="1428" dirty="0"/>
              <a:t>Cluster Shared Volumes (CSV) </a:t>
            </a:r>
            <a:br>
              <a:rPr lang="en-US" sz="1428" dirty="0"/>
            </a:br>
            <a:r>
              <a:rPr lang="en-US" sz="1428" dirty="0"/>
              <a:t>on block storage</a:t>
            </a:r>
          </a:p>
        </p:txBody>
      </p:sp>
      <p:sp>
        <p:nvSpPr>
          <p:cNvPr id="89" name="Rectangle 88"/>
          <p:cNvSpPr/>
          <p:nvPr/>
        </p:nvSpPr>
        <p:spPr bwMode="auto">
          <a:xfrm>
            <a:off x="9597530" y="1575289"/>
            <a:ext cx="2564659" cy="46861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horz" wrap="square" lIns="93260" tIns="46630" rIns="46630" bIns="9326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lvl="1" algn="ctr" defTabSz="932290" fontAlgn="base">
              <a:spcBef>
                <a:spcPct val="0"/>
              </a:spcBef>
              <a:spcAft>
                <a:spcPct val="0"/>
              </a:spcAft>
            </a:pPr>
            <a:r>
              <a:rPr lang="en-US" sz="1428" dirty="0"/>
              <a:t>Scale-Out File Server </a:t>
            </a:r>
            <a:br>
              <a:rPr lang="en-US" sz="1428" dirty="0"/>
            </a:br>
            <a:r>
              <a:rPr lang="en-US" sz="1428" dirty="0"/>
              <a:t>for file based storage</a:t>
            </a:r>
          </a:p>
        </p:txBody>
      </p:sp>
      <p:sp>
        <p:nvSpPr>
          <p:cNvPr id="90" name="Text Placeholder 1"/>
          <p:cNvSpPr txBox="1">
            <a:spLocks/>
          </p:cNvSpPr>
          <p:nvPr/>
        </p:nvSpPr>
        <p:spPr>
          <a:xfrm>
            <a:off x="274033" y="5397077"/>
            <a:ext cx="12123843" cy="1524092"/>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8"/>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8"/>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8"/>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8"/>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8"/>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buFont typeface="Arial" panose="020B0604020202020204" pitchFamily="34" charset="0"/>
              <a:buChar char="•"/>
              <a:defRPr/>
            </a:pPr>
            <a:r>
              <a:rPr lang="es-ES" sz="2800" dirty="0" err="1" smtClean="0">
                <a:solidFill>
                  <a:prstClr val="black"/>
                </a:solidFill>
                <a:latin typeface="+mn-lt"/>
              </a:rPr>
              <a:t>Redimensiónamiento</a:t>
            </a:r>
            <a:r>
              <a:rPr lang="es-ES" sz="2800" dirty="0" smtClean="0">
                <a:solidFill>
                  <a:prstClr val="black"/>
                </a:solidFill>
                <a:latin typeface="+mn-lt"/>
              </a:rPr>
              <a:t> </a:t>
            </a:r>
            <a:r>
              <a:rPr lang="es-ES" sz="2800" dirty="0">
                <a:solidFill>
                  <a:prstClr val="black"/>
                </a:solidFill>
                <a:latin typeface="+mn-lt"/>
              </a:rPr>
              <a:t>del VHDX con la VM en ejecución</a:t>
            </a:r>
          </a:p>
          <a:p>
            <a:pPr>
              <a:buClrTx/>
              <a:buFont typeface="Arial" panose="020B0604020202020204" pitchFamily="34" charset="0"/>
              <a:buChar char="•"/>
              <a:defRPr/>
            </a:pPr>
            <a:r>
              <a:rPr lang="es-ES" sz="2800" dirty="0" err="1" smtClean="0">
                <a:solidFill>
                  <a:prstClr val="black"/>
                </a:solidFill>
                <a:latin typeface="+mn-lt"/>
              </a:rPr>
              <a:t>Backup</a:t>
            </a:r>
            <a:r>
              <a:rPr lang="es-ES" sz="2800" dirty="0" smtClean="0">
                <a:solidFill>
                  <a:prstClr val="black"/>
                </a:solidFill>
                <a:latin typeface="+mn-lt"/>
              </a:rPr>
              <a:t> </a:t>
            </a:r>
            <a:r>
              <a:rPr lang="es-ES" sz="2800" dirty="0">
                <a:solidFill>
                  <a:prstClr val="black"/>
                </a:solidFill>
                <a:latin typeface="+mn-lt"/>
              </a:rPr>
              <a:t>de </a:t>
            </a:r>
            <a:r>
              <a:rPr lang="es-ES" sz="2800" dirty="0" err="1">
                <a:solidFill>
                  <a:prstClr val="black"/>
                </a:solidFill>
                <a:latin typeface="+mn-lt"/>
              </a:rPr>
              <a:t>Shared</a:t>
            </a:r>
            <a:r>
              <a:rPr lang="es-ES" sz="2800" dirty="0">
                <a:solidFill>
                  <a:prstClr val="black"/>
                </a:solidFill>
                <a:latin typeface="+mn-lt"/>
              </a:rPr>
              <a:t> VHDX al igual que cualquier otro </a:t>
            </a:r>
            <a:r>
              <a:rPr lang="es-ES" sz="2800" dirty="0" smtClean="0">
                <a:solidFill>
                  <a:prstClr val="black"/>
                </a:solidFill>
                <a:latin typeface="+mn-lt"/>
              </a:rPr>
              <a:t>disco</a:t>
            </a:r>
          </a:p>
          <a:p>
            <a:pPr>
              <a:buClrTx/>
              <a:buFont typeface="Arial" panose="020B0604020202020204" pitchFamily="34" charset="0"/>
              <a:buChar char="•"/>
              <a:defRPr/>
            </a:pPr>
            <a:r>
              <a:rPr lang="es-ES" sz="2800" dirty="0" smtClean="0">
                <a:solidFill>
                  <a:prstClr val="black"/>
                </a:solidFill>
                <a:latin typeface="+mn-lt"/>
              </a:rPr>
              <a:t>Soporta </a:t>
            </a:r>
            <a:r>
              <a:rPr lang="es-ES" sz="2800" dirty="0" err="1" smtClean="0">
                <a:solidFill>
                  <a:prstClr val="black"/>
                </a:solidFill>
                <a:latin typeface="+mn-lt"/>
              </a:rPr>
              <a:t>Hyper</a:t>
            </a:r>
            <a:r>
              <a:rPr lang="es-ES" sz="2800" dirty="0" smtClean="0">
                <a:solidFill>
                  <a:prstClr val="black"/>
                </a:solidFill>
                <a:latin typeface="+mn-lt"/>
              </a:rPr>
              <a:t>-V Replica</a:t>
            </a:r>
            <a:endParaRPr lang="en-US" sz="2800" dirty="0">
              <a:solidFill>
                <a:prstClr val="black"/>
              </a:solidFill>
              <a:latin typeface="+mn-lt"/>
            </a:endParaRPr>
          </a:p>
        </p:txBody>
      </p:sp>
      <p:sp>
        <p:nvSpPr>
          <p:cNvPr id="45" name="Text Placeholder 2"/>
          <p:cNvSpPr txBox="1">
            <a:spLocks/>
          </p:cNvSpPr>
          <p:nvPr/>
        </p:nvSpPr>
        <p:spPr>
          <a:xfrm>
            <a:off x="10866437" y="6499734"/>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381624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a:solidFill>
                  <a:srgbClr val="FFFFFF"/>
                </a:solidFill>
              </a:rPr>
              <a:t>Disponibilidad</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6" name="Title 3"/>
          <p:cNvSpPr txBox="1">
            <a:spLocks/>
          </p:cNvSpPr>
          <p:nvPr/>
        </p:nvSpPr>
        <p:spPr>
          <a:xfrm>
            <a:off x="354976" y="1516062"/>
            <a:ext cx="12125462" cy="92410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00" u="sng" dirty="0">
                <a:solidFill>
                  <a:schemeClr val="tx1"/>
                </a:solidFill>
              </a:rPr>
              <a:t>Rolling cluster Upgrade</a:t>
            </a:r>
          </a:p>
          <a:p>
            <a:endParaRPr lang="en-US" sz="3672" u="sng" dirty="0">
              <a:solidFill>
                <a:schemeClr val="tx1"/>
              </a:solidFill>
            </a:endParaRPr>
          </a:p>
        </p:txBody>
      </p:sp>
      <p:pic>
        <p:nvPicPr>
          <p:cNvPr id="2" name="Picture 1"/>
          <p:cNvPicPr>
            <a:picLocks noChangeAspect="1"/>
          </p:cNvPicPr>
          <p:nvPr/>
        </p:nvPicPr>
        <p:blipFill>
          <a:blip r:embed="rId4"/>
          <a:stretch>
            <a:fillRect/>
          </a:stretch>
        </p:blipFill>
        <p:spPr>
          <a:xfrm>
            <a:off x="2560637" y="2125662"/>
            <a:ext cx="7447118" cy="4725329"/>
          </a:xfrm>
          <a:prstGeom prst="rect">
            <a:avLst/>
          </a:prstGeom>
        </p:spPr>
      </p:pic>
      <p:sp>
        <p:nvSpPr>
          <p:cNvPr id="8" name="Text Placeholder 2"/>
          <p:cNvSpPr txBox="1">
            <a:spLocks/>
          </p:cNvSpPr>
          <p:nvPr/>
        </p:nvSpPr>
        <p:spPr>
          <a:xfrm>
            <a:off x="10790237" y="6499734"/>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431791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a:solidFill>
                  <a:srgbClr val="FFFFFF"/>
                </a:solidFill>
              </a:rPr>
              <a:t>Disponibilidad</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6" name="Title 3"/>
          <p:cNvSpPr txBox="1">
            <a:spLocks/>
          </p:cNvSpPr>
          <p:nvPr/>
        </p:nvSpPr>
        <p:spPr>
          <a:xfrm>
            <a:off x="354976" y="1516062"/>
            <a:ext cx="12125462" cy="92410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80" u="sng" dirty="0">
                <a:solidFill>
                  <a:schemeClr val="tx1"/>
                </a:solidFill>
              </a:rPr>
              <a:t>VM Upgrade Process</a:t>
            </a:r>
          </a:p>
          <a:p>
            <a:endParaRPr lang="en-US" sz="3672" u="sng" dirty="0">
              <a:solidFill>
                <a:schemeClr val="tx1"/>
              </a:solidFill>
            </a:endParaRPr>
          </a:p>
        </p:txBody>
      </p:sp>
      <p:sp>
        <p:nvSpPr>
          <p:cNvPr id="90" name="Text Placeholder 1"/>
          <p:cNvSpPr txBox="1">
            <a:spLocks/>
          </p:cNvSpPr>
          <p:nvPr/>
        </p:nvSpPr>
        <p:spPr>
          <a:xfrm>
            <a:off x="274033" y="2098036"/>
            <a:ext cx="12123843" cy="2330466"/>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buFont typeface="Arial" panose="020B0604020202020204" pitchFamily="34" charset="0"/>
              <a:buChar char="•"/>
              <a:defRPr/>
            </a:pPr>
            <a:r>
              <a:rPr lang="es-ES" sz="2400" dirty="0" err="1" smtClean="0">
                <a:solidFill>
                  <a:prstClr val="black"/>
                </a:solidFill>
                <a:latin typeface="+mn-lt"/>
              </a:rPr>
              <a:t>Hyper</a:t>
            </a:r>
            <a:r>
              <a:rPr lang="es-ES" sz="2400" dirty="0" smtClean="0">
                <a:solidFill>
                  <a:prstClr val="black"/>
                </a:solidFill>
                <a:latin typeface="+mn-lt"/>
              </a:rPr>
              <a:t>-V </a:t>
            </a:r>
            <a:r>
              <a:rPr lang="es-ES" sz="2400" dirty="0">
                <a:solidFill>
                  <a:prstClr val="black"/>
                </a:solidFill>
                <a:latin typeface="+mn-lt"/>
              </a:rPr>
              <a:t>2016 no actualiza automáticamente la versión de la VM una vez actualizado el host</a:t>
            </a:r>
          </a:p>
          <a:p>
            <a:pPr>
              <a:buClrTx/>
              <a:buFont typeface="Arial" panose="020B0604020202020204" pitchFamily="34" charset="0"/>
              <a:buChar char="•"/>
              <a:defRPr/>
            </a:pPr>
            <a:r>
              <a:rPr lang="es-ES" sz="2400" dirty="0" smtClean="0">
                <a:solidFill>
                  <a:prstClr val="black"/>
                </a:solidFill>
                <a:latin typeface="+mn-lt"/>
              </a:rPr>
              <a:t>Las </a:t>
            </a:r>
            <a:r>
              <a:rPr lang="es-ES" sz="2400" dirty="0" err="1">
                <a:solidFill>
                  <a:prstClr val="black"/>
                </a:solidFill>
                <a:latin typeface="+mn-lt"/>
              </a:rPr>
              <a:t>VMs</a:t>
            </a:r>
            <a:r>
              <a:rPr lang="es-ES" sz="2400" dirty="0">
                <a:solidFill>
                  <a:prstClr val="black"/>
                </a:solidFill>
                <a:latin typeface="+mn-lt"/>
              </a:rPr>
              <a:t> no actualizadas pueden alojarse y moverse sin problemas en Host Versión 2012</a:t>
            </a:r>
          </a:p>
          <a:p>
            <a:pPr>
              <a:buClrTx/>
              <a:buFont typeface="Arial" panose="020B0604020202020204" pitchFamily="34" charset="0"/>
              <a:buChar char="•"/>
              <a:defRPr/>
            </a:pPr>
            <a:r>
              <a:rPr lang="es-ES" sz="2400" dirty="0" smtClean="0">
                <a:solidFill>
                  <a:prstClr val="black"/>
                </a:solidFill>
                <a:latin typeface="+mn-lt"/>
              </a:rPr>
              <a:t>La </a:t>
            </a:r>
            <a:r>
              <a:rPr lang="es-ES" sz="2400" dirty="0">
                <a:solidFill>
                  <a:prstClr val="black"/>
                </a:solidFill>
                <a:latin typeface="+mn-lt"/>
              </a:rPr>
              <a:t>actualización de la versión de máquina virtual es una operación manual que se realiza con </a:t>
            </a:r>
            <a:r>
              <a:rPr lang="es-ES" sz="2400" dirty="0" err="1">
                <a:solidFill>
                  <a:prstClr val="black"/>
                </a:solidFill>
                <a:latin typeface="+mn-lt"/>
              </a:rPr>
              <a:t>PowerShell</a:t>
            </a:r>
            <a:endParaRPr lang="es-ES" sz="2400" dirty="0">
              <a:solidFill>
                <a:prstClr val="black"/>
              </a:solidFill>
              <a:latin typeface="+mn-lt"/>
            </a:endParaRPr>
          </a:p>
        </p:txBody>
      </p:sp>
      <p:pic>
        <p:nvPicPr>
          <p:cNvPr id="2" name="Picture 1"/>
          <p:cNvPicPr>
            <a:picLocks noChangeAspect="1"/>
          </p:cNvPicPr>
          <p:nvPr/>
        </p:nvPicPr>
        <p:blipFill>
          <a:blip r:embed="rId5"/>
          <a:stretch>
            <a:fillRect/>
          </a:stretch>
        </p:blipFill>
        <p:spPr>
          <a:xfrm>
            <a:off x="2828977" y="4508226"/>
            <a:ext cx="7013954" cy="1884636"/>
          </a:xfrm>
          <a:prstGeom prst="rect">
            <a:avLst/>
          </a:prstGeom>
        </p:spPr>
      </p:pic>
      <p:sp>
        <p:nvSpPr>
          <p:cNvPr id="8" name="Text Placeholder 2"/>
          <p:cNvSpPr txBox="1">
            <a:spLocks/>
          </p:cNvSpPr>
          <p:nvPr/>
        </p:nvSpPr>
        <p:spPr>
          <a:xfrm>
            <a:off x="107902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2770328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Hyper-V </a:t>
            </a:r>
            <a:r>
              <a:rPr lang="en-US" sz="7200" dirty="0" err="1" smtClean="0"/>
              <a:t>Mejoras</a:t>
            </a:r>
            <a:r>
              <a:rPr lang="en-US" sz="7200" dirty="0" smtClean="0"/>
              <a:t> </a:t>
            </a:r>
            <a:r>
              <a:rPr lang="en-US" sz="7200" dirty="0" err="1" smtClean="0"/>
              <a:t>Operativas</a:t>
            </a:r>
            <a:endParaRPr lang="en-US" sz="7200" dirty="0"/>
          </a:p>
        </p:txBody>
      </p:sp>
    </p:spTree>
    <p:extLst>
      <p:ext uri="{BB962C8B-B14F-4D97-AF65-F5344CB8AC3E}">
        <p14:creationId xmlns:p14="http://schemas.microsoft.com/office/powerpoint/2010/main" val="167819815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a:solidFill>
                  <a:srgbClr val="FFFFFF"/>
                </a:solidFill>
              </a:rPr>
              <a:t>Mejoras</a:t>
            </a:r>
            <a:r>
              <a:rPr lang="en-US" sz="3200" dirty="0">
                <a:solidFill>
                  <a:srgbClr val="FFFFFF"/>
                </a:solidFill>
              </a:rPr>
              <a:t> </a:t>
            </a:r>
            <a:r>
              <a:rPr lang="en-US" sz="3200" dirty="0" err="1">
                <a:solidFill>
                  <a:srgbClr val="FFFFFF"/>
                </a:solidFill>
              </a:rPr>
              <a:t>Operativas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6" name="Title 3"/>
          <p:cNvSpPr txBox="1">
            <a:spLocks/>
          </p:cNvSpPr>
          <p:nvPr/>
        </p:nvSpPr>
        <p:spPr>
          <a:xfrm>
            <a:off x="354976" y="1635983"/>
            <a:ext cx="12125462" cy="92410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00" u="sng" dirty="0">
                <a:solidFill>
                  <a:schemeClr val="tx1"/>
                </a:solidFill>
              </a:rPr>
              <a:t>PowerShell Direct</a:t>
            </a:r>
          </a:p>
          <a:p>
            <a:endParaRPr lang="en-US" sz="3672" u="sng" dirty="0">
              <a:solidFill>
                <a:schemeClr val="tx1"/>
              </a:solidFill>
            </a:endParaRPr>
          </a:p>
        </p:txBody>
      </p:sp>
      <p:sp>
        <p:nvSpPr>
          <p:cNvPr id="8" name="Text Placeholder 1"/>
          <p:cNvSpPr txBox="1">
            <a:spLocks/>
          </p:cNvSpPr>
          <p:nvPr/>
        </p:nvSpPr>
        <p:spPr>
          <a:xfrm>
            <a:off x="458082" y="2397664"/>
            <a:ext cx="11398955" cy="2699798"/>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buFont typeface="Arial" panose="020B0604020202020204" pitchFamily="34" charset="0"/>
              <a:buChar char="•"/>
              <a:defRPr/>
            </a:pPr>
            <a:r>
              <a:rPr lang="es-ES" sz="3200" dirty="0" smtClean="0">
                <a:solidFill>
                  <a:prstClr val="black"/>
                </a:solidFill>
                <a:latin typeface="+mn-lt"/>
              </a:rPr>
              <a:t>Ahora </a:t>
            </a:r>
            <a:r>
              <a:rPr lang="es-ES" sz="3200" dirty="0">
                <a:solidFill>
                  <a:prstClr val="black"/>
                </a:solidFill>
                <a:latin typeface="+mn-lt"/>
              </a:rPr>
              <a:t>es posible ejecutar scripts de </a:t>
            </a:r>
            <a:r>
              <a:rPr lang="es-ES" sz="3200" dirty="0" err="1">
                <a:solidFill>
                  <a:prstClr val="black"/>
                </a:solidFill>
                <a:latin typeface="+mn-lt"/>
              </a:rPr>
              <a:t>PowerShell</a:t>
            </a:r>
            <a:r>
              <a:rPr lang="es-ES" sz="3200" dirty="0">
                <a:solidFill>
                  <a:prstClr val="black"/>
                </a:solidFill>
                <a:latin typeface="+mn-lt"/>
              </a:rPr>
              <a:t> directamente en </a:t>
            </a:r>
            <a:r>
              <a:rPr lang="es-ES" sz="3200" dirty="0" err="1">
                <a:solidFill>
                  <a:prstClr val="black"/>
                </a:solidFill>
                <a:latin typeface="+mn-lt"/>
              </a:rPr>
              <a:t>Guest</a:t>
            </a:r>
            <a:r>
              <a:rPr lang="es-ES" sz="3200" dirty="0">
                <a:solidFill>
                  <a:prstClr val="black"/>
                </a:solidFill>
                <a:latin typeface="+mn-lt"/>
              </a:rPr>
              <a:t> desde el Host</a:t>
            </a:r>
          </a:p>
          <a:p>
            <a:pPr>
              <a:buClrTx/>
              <a:buFont typeface="Arial" panose="020B0604020202020204" pitchFamily="34" charset="0"/>
              <a:buChar char="•"/>
              <a:defRPr/>
            </a:pPr>
            <a:r>
              <a:rPr lang="es-ES" sz="3200" dirty="0" smtClean="0">
                <a:solidFill>
                  <a:prstClr val="black"/>
                </a:solidFill>
                <a:latin typeface="+mn-lt"/>
              </a:rPr>
              <a:t>No </a:t>
            </a:r>
            <a:r>
              <a:rPr lang="es-ES" sz="3200" dirty="0">
                <a:solidFill>
                  <a:prstClr val="black"/>
                </a:solidFill>
                <a:latin typeface="+mn-lt"/>
              </a:rPr>
              <a:t>requiere habilitar </a:t>
            </a:r>
            <a:r>
              <a:rPr lang="es-ES" sz="3200" dirty="0" err="1">
                <a:solidFill>
                  <a:prstClr val="black"/>
                </a:solidFill>
                <a:latin typeface="+mn-lt"/>
              </a:rPr>
              <a:t>Powershell</a:t>
            </a:r>
            <a:r>
              <a:rPr lang="es-ES" sz="3200" dirty="0">
                <a:solidFill>
                  <a:prstClr val="black"/>
                </a:solidFill>
                <a:latin typeface="+mn-lt"/>
              </a:rPr>
              <a:t> </a:t>
            </a:r>
            <a:r>
              <a:rPr lang="es-ES" sz="3200" dirty="0" err="1">
                <a:solidFill>
                  <a:prstClr val="black"/>
                </a:solidFill>
                <a:latin typeface="+mn-lt"/>
              </a:rPr>
              <a:t>Direct</a:t>
            </a:r>
            <a:r>
              <a:rPr lang="es-ES" sz="3200" dirty="0">
                <a:solidFill>
                  <a:prstClr val="black"/>
                </a:solidFill>
                <a:latin typeface="+mn-lt"/>
              </a:rPr>
              <a:t> en </a:t>
            </a:r>
            <a:r>
              <a:rPr lang="es-ES" sz="3200" dirty="0" err="1">
                <a:solidFill>
                  <a:prstClr val="black"/>
                </a:solidFill>
                <a:latin typeface="+mn-lt"/>
              </a:rPr>
              <a:t>Guest</a:t>
            </a:r>
            <a:endParaRPr lang="es-ES" sz="3200" dirty="0">
              <a:solidFill>
                <a:prstClr val="black"/>
              </a:solidFill>
              <a:latin typeface="+mn-lt"/>
            </a:endParaRPr>
          </a:p>
          <a:p>
            <a:pPr>
              <a:buClrTx/>
              <a:buFont typeface="Arial" panose="020B0604020202020204" pitchFamily="34" charset="0"/>
              <a:buChar char="•"/>
              <a:defRPr/>
            </a:pPr>
            <a:r>
              <a:rPr lang="es-ES" sz="3200" dirty="0" smtClean="0">
                <a:solidFill>
                  <a:prstClr val="black"/>
                </a:solidFill>
                <a:latin typeface="+mn-lt"/>
              </a:rPr>
              <a:t>Ni </a:t>
            </a:r>
            <a:r>
              <a:rPr lang="es-ES" sz="3200" dirty="0">
                <a:solidFill>
                  <a:prstClr val="black"/>
                </a:solidFill>
                <a:latin typeface="+mn-lt"/>
              </a:rPr>
              <a:t>siquiera tener conectividad en el </a:t>
            </a:r>
            <a:r>
              <a:rPr lang="es-ES" sz="3200" dirty="0" err="1">
                <a:solidFill>
                  <a:prstClr val="black"/>
                </a:solidFill>
                <a:latin typeface="+mn-lt"/>
              </a:rPr>
              <a:t>guest</a:t>
            </a:r>
            <a:endParaRPr lang="es-ES" sz="3200" dirty="0">
              <a:solidFill>
                <a:prstClr val="black"/>
              </a:solidFill>
              <a:latin typeface="+mn-lt"/>
            </a:endParaRPr>
          </a:p>
          <a:p>
            <a:pPr>
              <a:buClrTx/>
              <a:buFont typeface="Arial" panose="020B0604020202020204" pitchFamily="34" charset="0"/>
              <a:buChar char="•"/>
              <a:defRPr/>
            </a:pPr>
            <a:r>
              <a:rPr lang="es-ES" sz="3200" dirty="0" smtClean="0">
                <a:solidFill>
                  <a:prstClr val="black"/>
                </a:solidFill>
                <a:latin typeface="+mn-lt"/>
              </a:rPr>
              <a:t>Si </a:t>
            </a:r>
            <a:r>
              <a:rPr lang="es-ES" sz="3200" dirty="0">
                <a:solidFill>
                  <a:prstClr val="black"/>
                </a:solidFill>
                <a:latin typeface="+mn-lt"/>
              </a:rPr>
              <a:t>es necesario conocer los credenciales del </a:t>
            </a:r>
            <a:r>
              <a:rPr lang="es-ES" sz="3200" dirty="0" err="1">
                <a:solidFill>
                  <a:prstClr val="black"/>
                </a:solidFill>
                <a:latin typeface="+mn-lt"/>
              </a:rPr>
              <a:t>Guest</a:t>
            </a:r>
            <a:endParaRPr lang="es-ES" sz="3200" dirty="0">
              <a:solidFill>
                <a:prstClr val="black"/>
              </a:solidFill>
              <a:latin typeface="+mn-lt"/>
            </a:endParaRPr>
          </a:p>
        </p:txBody>
      </p:sp>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41472796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a:solidFill>
                  <a:srgbClr val="FFFFFF"/>
                </a:solidFill>
              </a:rPr>
              <a:t>Mejoras</a:t>
            </a:r>
            <a:r>
              <a:rPr lang="en-US" sz="3200" dirty="0">
                <a:solidFill>
                  <a:srgbClr val="FFFFFF"/>
                </a:solidFill>
              </a:rPr>
              <a:t> </a:t>
            </a:r>
            <a:r>
              <a:rPr lang="en-US" sz="3200" dirty="0" err="1">
                <a:solidFill>
                  <a:srgbClr val="FFFFFF"/>
                </a:solidFill>
              </a:rPr>
              <a:t>Operativas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6" name="Title 3"/>
          <p:cNvSpPr txBox="1">
            <a:spLocks/>
          </p:cNvSpPr>
          <p:nvPr/>
        </p:nvSpPr>
        <p:spPr>
          <a:xfrm>
            <a:off x="354976" y="1635983"/>
            <a:ext cx="12125462" cy="92410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00" u="sng" dirty="0">
                <a:solidFill>
                  <a:schemeClr val="tx1"/>
                </a:solidFill>
              </a:rPr>
              <a:t>Hyper-V Manager</a:t>
            </a:r>
          </a:p>
          <a:p>
            <a:endParaRPr lang="en-US" sz="3672" u="sng" dirty="0">
              <a:solidFill>
                <a:schemeClr val="tx1"/>
              </a:solidFill>
            </a:endParaRPr>
          </a:p>
        </p:txBody>
      </p:sp>
      <p:sp>
        <p:nvSpPr>
          <p:cNvPr id="8" name="Text Placeholder 1"/>
          <p:cNvSpPr txBox="1">
            <a:spLocks/>
          </p:cNvSpPr>
          <p:nvPr/>
        </p:nvSpPr>
        <p:spPr>
          <a:xfrm>
            <a:off x="367529" y="2308900"/>
            <a:ext cx="10727508" cy="3142996"/>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4"/>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buFont typeface="Arial" panose="020B0604020202020204" pitchFamily="34" charset="0"/>
              <a:buChar char="•"/>
              <a:defRPr/>
            </a:pPr>
            <a:r>
              <a:rPr lang="es-ES" sz="3200" dirty="0" smtClean="0">
                <a:solidFill>
                  <a:prstClr val="black"/>
                </a:solidFill>
                <a:latin typeface="+mn-lt"/>
              </a:rPr>
              <a:t>Nos </a:t>
            </a:r>
            <a:r>
              <a:rPr lang="es-ES" sz="3200" dirty="0">
                <a:solidFill>
                  <a:prstClr val="black"/>
                </a:solidFill>
                <a:latin typeface="+mn-lt"/>
              </a:rPr>
              <a:t>permite administrar host de </a:t>
            </a:r>
            <a:r>
              <a:rPr lang="es-ES" sz="3200" dirty="0" err="1">
                <a:solidFill>
                  <a:prstClr val="black"/>
                </a:solidFill>
                <a:latin typeface="+mn-lt"/>
              </a:rPr>
              <a:t>Hyper</a:t>
            </a:r>
            <a:r>
              <a:rPr lang="es-ES" sz="3200" dirty="0">
                <a:solidFill>
                  <a:prstClr val="black"/>
                </a:solidFill>
                <a:latin typeface="+mn-lt"/>
              </a:rPr>
              <a:t>-V 2012, 2012 R2 y 2016</a:t>
            </a:r>
          </a:p>
          <a:p>
            <a:pPr>
              <a:buClrTx/>
              <a:buFont typeface="Arial" panose="020B0604020202020204" pitchFamily="34" charset="0"/>
              <a:buChar char="•"/>
              <a:defRPr/>
            </a:pPr>
            <a:r>
              <a:rPr lang="es-ES" sz="3200" dirty="0" err="1" smtClean="0">
                <a:solidFill>
                  <a:prstClr val="black"/>
                </a:solidFill>
                <a:latin typeface="+mn-lt"/>
              </a:rPr>
              <a:t>Hyper</a:t>
            </a:r>
            <a:r>
              <a:rPr lang="es-ES" sz="3200" dirty="0" smtClean="0">
                <a:solidFill>
                  <a:prstClr val="black"/>
                </a:solidFill>
                <a:latin typeface="+mn-lt"/>
              </a:rPr>
              <a:t>-V </a:t>
            </a:r>
            <a:r>
              <a:rPr lang="es-ES" sz="3200" dirty="0" err="1">
                <a:solidFill>
                  <a:prstClr val="black"/>
                </a:solidFill>
                <a:latin typeface="+mn-lt"/>
              </a:rPr>
              <a:t>PowerShell</a:t>
            </a:r>
            <a:r>
              <a:rPr lang="es-ES" sz="3200" dirty="0">
                <a:solidFill>
                  <a:prstClr val="black"/>
                </a:solidFill>
                <a:latin typeface="+mn-lt"/>
              </a:rPr>
              <a:t> Incluye nativamente módulos y </a:t>
            </a:r>
            <a:r>
              <a:rPr lang="es-ES" sz="3200" dirty="0" err="1">
                <a:solidFill>
                  <a:prstClr val="black"/>
                </a:solidFill>
                <a:latin typeface="+mn-lt"/>
              </a:rPr>
              <a:t>cmdlets</a:t>
            </a:r>
            <a:r>
              <a:rPr lang="es-ES" sz="3200" dirty="0">
                <a:solidFill>
                  <a:prstClr val="black"/>
                </a:solidFill>
                <a:latin typeface="+mn-lt"/>
              </a:rPr>
              <a:t> para gestionar host en versión 2012</a:t>
            </a:r>
          </a:p>
          <a:p>
            <a:pPr>
              <a:buClrTx/>
              <a:buFont typeface="Arial" panose="020B0604020202020204" pitchFamily="34" charset="0"/>
              <a:buChar char="•"/>
              <a:defRPr/>
            </a:pPr>
            <a:r>
              <a:rPr lang="es-ES" sz="3200" dirty="0" smtClean="0">
                <a:solidFill>
                  <a:prstClr val="black"/>
                </a:solidFill>
                <a:latin typeface="+mn-lt"/>
              </a:rPr>
              <a:t>Soporta </a:t>
            </a:r>
            <a:r>
              <a:rPr lang="es-ES" sz="3200" dirty="0">
                <a:solidFill>
                  <a:prstClr val="black"/>
                </a:solidFill>
                <a:latin typeface="+mn-lt"/>
              </a:rPr>
              <a:t>el uso de credenciales alternativas </a:t>
            </a:r>
          </a:p>
          <a:p>
            <a:pPr>
              <a:buClrTx/>
              <a:buFont typeface="Arial" panose="020B0604020202020204" pitchFamily="34" charset="0"/>
              <a:buChar char="•"/>
              <a:defRPr/>
            </a:pPr>
            <a:r>
              <a:rPr lang="es-ES" sz="3200" dirty="0" smtClean="0">
                <a:solidFill>
                  <a:prstClr val="black"/>
                </a:solidFill>
                <a:latin typeface="+mn-lt"/>
              </a:rPr>
              <a:t>Soporte </a:t>
            </a:r>
            <a:r>
              <a:rPr lang="es-ES" sz="3200" dirty="0">
                <a:solidFill>
                  <a:prstClr val="black"/>
                </a:solidFill>
                <a:latin typeface="+mn-lt"/>
              </a:rPr>
              <a:t>conexión </a:t>
            </a:r>
            <a:r>
              <a:rPr lang="es-ES" sz="3200" dirty="0" err="1">
                <a:solidFill>
                  <a:prstClr val="black"/>
                </a:solidFill>
                <a:latin typeface="+mn-lt"/>
              </a:rPr>
              <a:t>via</a:t>
            </a:r>
            <a:r>
              <a:rPr lang="es-ES" sz="3200" dirty="0">
                <a:solidFill>
                  <a:prstClr val="black"/>
                </a:solidFill>
                <a:latin typeface="+mn-lt"/>
              </a:rPr>
              <a:t> </a:t>
            </a:r>
            <a:r>
              <a:rPr lang="es-ES" sz="3200" dirty="0" err="1">
                <a:solidFill>
                  <a:prstClr val="black"/>
                </a:solidFill>
                <a:latin typeface="+mn-lt"/>
              </a:rPr>
              <a:t>WinRM</a:t>
            </a:r>
            <a:r>
              <a:rPr lang="es-ES" sz="3200" dirty="0">
                <a:solidFill>
                  <a:prstClr val="black"/>
                </a:solidFill>
                <a:latin typeface="+mn-lt"/>
              </a:rPr>
              <a:t>/Dirección IP</a:t>
            </a:r>
          </a:p>
        </p:txBody>
      </p:sp>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32292269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a:solidFill>
                  <a:srgbClr val="FFFFFF"/>
                </a:solidFill>
              </a:rPr>
              <a:t>Mejoras</a:t>
            </a:r>
            <a:r>
              <a:rPr lang="en-US" sz="3200" dirty="0">
                <a:solidFill>
                  <a:srgbClr val="FFFFFF"/>
                </a:solidFill>
              </a:rPr>
              <a:t> </a:t>
            </a:r>
            <a:r>
              <a:rPr lang="en-US" sz="3200" dirty="0" err="1">
                <a:solidFill>
                  <a:srgbClr val="FFFFFF"/>
                </a:solidFill>
              </a:rPr>
              <a:t>Operativas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6" name="Title 3"/>
          <p:cNvSpPr txBox="1">
            <a:spLocks/>
          </p:cNvSpPr>
          <p:nvPr/>
        </p:nvSpPr>
        <p:spPr>
          <a:xfrm>
            <a:off x="354976" y="1635983"/>
            <a:ext cx="12125462" cy="92410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4080" u="sng" dirty="0">
                <a:solidFill>
                  <a:schemeClr val="tx1"/>
                </a:solidFill>
              </a:rPr>
              <a:t>VM Drivers</a:t>
            </a:r>
          </a:p>
          <a:p>
            <a:endParaRPr lang="en-US" sz="3672" u="sng" dirty="0">
              <a:solidFill>
                <a:schemeClr val="tx1"/>
              </a:solidFill>
            </a:endParaRPr>
          </a:p>
        </p:txBody>
      </p:sp>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pic>
        <p:nvPicPr>
          <p:cNvPr id="2" name="Picture 1"/>
          <p:cNvPicPr>
            <a:picLocks noChangeAspect="1"/>
          </p:cNvPicPr>
          <p:nvPr/>
        </p:nvPicPr>
        <p:blipFill>
          <a:blip r:embed="rId4"/>
          <a:stretch>
            <a:fillRect/>
          </a:stretch>
        </p:blipFill>
        <p:spPr>
          <a:xfrm>
            <a:off x="395524" y="1641900"/>
            <a:ext cx="11918713" cy="7285351"/>
          </a:xfrm>
          <a:prstGeom prst="rect">
            <a:avLst/>
          </a:prstGeom>
        </p:spPr>
      </p:pic>
    </p:spTree>
    <p:extLst>
      <p:ext uri="{BB962C8B-B14F-4D97-AF65-F5344CB8AC3E}">
        <p14:creationId xmlns:p14="http://schemas.microsoft.com/office/powerpoint/2010/main" val="2858685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Hyper-V </a:t>
            </a:r>
            <a:r>
              <a:rPr lang="en-US" sz="7200" dirty="0" err="1" smtClean="0"/>
              <a:t>Escalado</a:t>
            </a:r>
            <a:endParaRPr lang="en-US" sz="7200" dirty="0"/>
          </a:p>
        </p:txBody>
      </p:sp>
    </p:spTree>
    <p:extLst>
      <p:ext uri="{BB962C8B-B14F-4D97-AF65-F5344CB8AC3E}">
        <p14:creationId xmlns:p14="http://schemas.microsoft.com/office/powerpoint/2010/main" val="415448837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Nano Server</a:t>
            </a:r>
            <a:endParaRPr lang="en-US" sz="7200" dirty="0"/>
          </a:p>
        </p:txBody>
      </p:sp>
    </p:spTree>
    <p:extLst>
      <p:ext uri="{BB962C8B-B14F-4D97-AF65-F5344CB8AC3E}">
        <p14:creationId xmlns:p14="http://schemas.microsoft.com/office/powerpoint/2010/main" val="323317649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Hyper-V – </a:t>
            </a:r>
            <a:r>
              <a:rPr lang="en-US" sz="3200" dirty="0" err="1" smtClean="0">
                <a:solidFill>
                  <a:srgbClr val="FFFFFF"/>
                </a:solidFill>
              </a:rPr>
              <a:t>Escalado</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pic>
        <p:nvPicPr>
          <p:cNvPr id="3" name="Picture 2"/>
          <p:cNvPicPr>
            <a:picLocks noChangeAspect="1"/>
          </p:cNvPicPr>
          <p:nvPr/>
        </p:nvPicPr>
        <p:blipFill>
          <a:blip r:embed="rId4"/>
          <a:stretch>
            <a:fillRect/>
          </a:stretch>
        </p:blipFill>
        <p:spPr>
          <a:xfrm>
            <a:off x="2004798" y="1668462"/>
            <a:ext cx="9014039" cy="4724400"/>
          </a:xfrm>
          <a:prstGeom prst="rect">
            <a:avLst/>
          </a:prstGeom>
        </p:spPr>
      </p:pic>
    </p:spTree>
    <p:extLst>
      <p:ext uri="{BB962C8B-B14F-4D97-AF65-F5344CB8AC3E}">
        <p14:creationId xmlns:p14="http://schemas.microsoft.com/office/powerpoint/2010/main" val="7669794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smtClean="0"/>
              <a:t>Contenedores</a:t>
            </a:r>
            <a:endParaRPr lang="en-US" sz="7200" dirty="0"/>
          </a:p>
        </p:txBody>
      </p:sp>
    </p:spTree>
    <p:extLst>
      <p:ext uri="{BB962C8B-B14F-4D97-AF65-F5344CB8AC3E}">
        <p14:creationId xmlns:p14="http://schemas.microsoft.com/office/powerpoint/2010/main" val="183139674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
        <p:nvSpPr>
          <p:cNvPr id="100" name="Text Placeholder 1"/>
          <p:cNvSpPr>
            <a:spLocks noGrp="1"/>
          </p:cNvSpPr>
          <p:nvPr/>
        </p:nvSpPr>
        <p:spPr>
          <a:xfrm>
            <a:off x="274033" y="1491624"/>
            <a:ext cx="11887200" cy="572464"/>
          </a:xfrm>
          <a:prstGeom prst="rect">
            <a:avLst/>
          </a:prstGeom>
        </p:spPr>
        <p:txBody>
          <a:bodyPr vert="horz" wrap="square" lIns="146304" tIns="91440" rIns="146304" bIns="91440" rtlCol="0">
            <a:spAutoFit/>
          </a:bodyPr>
          <a:lstStyle>
            <a:lvl1pPr marL="342900" indent="-342900" algn="l" defTabSz="931863" rtl="0" eaLnBrk="1" fontAlgn="base" hangingPunct="1">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eaLnBrk="1" fontAlgn="base" hangingPunct="1">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eaLnBrk="1" fontAlgn="base" hangingPunct="1">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800" dirty="0"/>
              <a:t>Una nueva forma de construir, implementar e instanciar aplicaciones</a:t>
            </a:r>
          </a:p>
        </p:txBody>
      </p:sp>
      <p:sp>
        <p:nvSpPr>
          <p:cNvPr id="101" name="Rectangle 100"/>
          <p:cNvSpPr/>
          <p:nvPr/>
        </p:nvSpPr>
        <p:spPr bwMode="auto">
          <a:xfrm>
            <a:off x="4275703" y="2672988"/>
            <a:ext cx="519853" cy="3533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p:cNvGrpSpPr/>
          <p:nvPr/>
        </p:nvGrpSpPr>
        <p:grpSpPr>
          <a:xfrm>
            <a:off x="423663" y="2465644"/>
            <a:ext cx="1190114" cy="1389512"/>
            <a:chOff x="458937" y="2130682"/>
            <a:chExt cx="1190114" cy="1389512"/>
          </a:xfrm>
        </p:grpSpPr>
        <p:grpSp>
          <p:nvGrpSpPr>
            <p:cNvPr id="186" name="Group 185"/>
            <p:cNvGrpSpPr/>
            <p:nvPr/>
          </p:nvGrpSpPr>
          <p:grpSpPr>
            <a:xfrm>
              <a:off x="458937" y="2130682"/>
              <a:ext cx="1190114" cy="919161"/>
              <a:chOff x="1607293" y="2529497"/>
              <a:chExt cx="1422577" cy="1098699"/>
            </a:xfrm>
          </p:grpSpPr>
          <p:sp>
            <p:nvSpPr>
              <p:cNvPr id="188" name="Freeform 187"/>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nvGrpSpPr>
              <p:cNvPr id="189" name="Group 188"/>
              <p:cNvGrpSpPr/>
              <p:nvPr/>
            </p:nvGrpSpPr>
            <p:grpSpPr>
              <a:xfrm>
                <a:off x="2061884" y="2634936"/>
                <a:ext cx="513394" cy="576137"/>
                <a:chOff x="2304394" y="2806764"/>
                <a:chExt cx="203894" cy="228812"/>
              </a:xfrm>
              <a:solidFill>
                <a:schemeClr val="bg1"/>
              </a:solidFill>
            </p:grpSpPr>
            <p:sp>
              <p:nvSpPr>
                <p:cNvPr id="190" name="Freeform 189"/>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91" name="Freeform 190"/>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92" name="Freeform 191"/>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grpSp>
        <p:sp>
          <p:nvSpPr>
            <p:cNvPr id="187" name="TextBox 54"/>
            <p:cNvSpPr txBox="1"/>
            <p:nvPr/>
          </p:nvSpPr>
          <p:spPr>
            <a:xfrm>
              <a:off x="646830" y="3040063"/>
              <a:ext cx="814326" cy="480131"/>
            </a:xfrm>
            <a:prstGeom prst="rect">
              <a:avLst/>
            </a:prstGeom>
            <a:noFill/>
          </p:spPr>
          <p:txBody>
            <a:bodyPr wrap="none" lIns="0" tIns="9144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lnSpc>
                  <a:spcPct val="90000"/>
                </a:lnSpc>
                <a:spcAft>
                  <a:spcPts val="600"/>
                </a:spcAft>
              </a:pPr>
              <a:r>
                <a:rPr lang="es-ES" sz="2800" dirty="0">
                  <a:gradFill>
                    <a:gsLst>
                      <a:gs pos="74257">
                        <a:schemeClr val="accent4"/>
                      </a:gs>
                      <a:gs pos="40000">
                        <a:schemeClr val="accent4"/>
                      </a:gs>
                    </a:gsLst>
                    <a:lin ang="5400000" scaled="0"/>
                  </a:gradFill>
                  <a:latin typeface="+mj-lt"/>
                  <a:ea typeface="MS PGothic" pitchFamily="34" charset="-128"/>
                  <a:cs typeface="Segoe UI" pitchFamily="34" charset="0"/>
                </a:rPr>
                <a:t>Físico</a:t>
              </a:r>
            </a:p>
          </p:txBody>
        </p:sp>
      </p:grpSp>
      <p:sp>
        <p:nvSpPr>
          <p:cNvPr id="103" name="TextBox 59"/>
          <p:cNvSpPr txBox="1"/>
          <p:nvPr/>
        </p:nvSpPr>
        <p:spPr>
          <a:xfrm>
            <a:off x="2037294" y="2431149"/>
            <a:ext cx="3664322" cy="1587059"/>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defTabSz="462294" fontAlgn="base">
              <a:lnSpc>
                <a:spcPct val="90000"/>
              </a:lnSpc>
              <a:spcBef>
                <a:spcPts val="1000"/>
              </a:spcBef>
              <a:spcAft>
                <a:spcPct val="0"/>
              </a:spcAft>
              <a:buClr>
                <a:srgbClr val="EFEFEF"/>
              </a:buClr>
              <a:buSzPct val="90000"/>
            </a:pPr>
            <a:r>
              <a:rPr lang="es-ES" sz="1400" dirty="0">
                <a:gradFill>
                  <a:gsLst>
                    <a:gs pos="2917">
                      <a:srgbClr val="505050"/>
                    </a:gs>
                    <a:gs pos="100000">
                      <a:srgbClr val="505050"/>
                    </a:gs>
                  </a:gsLst>
                  <a:lin ang="5400000" scaled="0"/>
                </a:gradFill>
                <a:ea typeface="MS PGothic" pitchFamily="34" charset="-128"/>
              </a:rPr>
              <a:t>Aplicaciones tradicionales construidas e implementadas en servidores físicos en relación 1:1.</a:t>
            </a:r>
          </a:p>
          <a:p>
            <a:pPr marL="0" lvl="1" defTabSz="462294" fontAlgn="base">
              <a:lnSpc>
                <a:spcPct val="90000"/>
              </a:lnSpc>
              <a:spcBef>
                <a:spcPts val="1000"/>
              </a:spcBef>
              <a:spcAft>
                <a:spcPct val="0"/>
              </a:spcAft>
              <a:buClr>
                <a:srgbClr val="EFEFEF"/>
              </a:buClr>
              <a:buSzPct val="90000"/>
            </a:pPr>
            <a:r>
              <a:rPr lang="es-ES" sz="1400" dirty="0">
                <a:gradFill>
                  <a:gsLst>
                    <a:gs pos="2917">
                      <a:srgbClr val="505050"/>
                    </a:gs>
                    <a:gs pos="100000">
                      <a:srgbClr val="505050"/>
                    </a:gs>
                  </a:gsLst>
                  <a:lin ang="5400000" scaled="0"/>
                </a:gradFill>
                <a:ea typeface="MS PGothic" pitchFamily="34" charset="-128"/>
              </a:rPr>
              <a:t>Nuevas aplicaciones requieren siempre nuevos servidores físicos para aislar recursos.</a:t>
            </a:r>
          </a:p>
        </p:txBody>
      </p:sp>
      <p:sp>
        <p:nvSpPr>
          <p:cNvPr id="104" name="TextBox 60"/>
          <p:cNvSpPr txBox="1"/>
          <p:nvPr/>
        </p:nvSpPr>
        <p:spPr>
          <a:xfrm>
            <a:off x="1787493" y="4316156"/>
            <a:ext cx="3647820" cy="2231338"/>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spcBef>
                <a:spcPts val="1000"/>
              </a:spcBef>
            </a:pPr>
            <a:r>
              <a:rPr lang="es-ES" sz="1400" dirty="0"/>
              <a:t>Altos ratios de consolidación y de uso</a:t>
            </a:r>
          </a:p>
          <a:p>
            <a:pPr lvl="1">
              <a:spcBef>
                <a:spcPts val="1000"/>
              </a:spcBef>
            </a:pPr>
            <a:r>
              <a:rPr lang="es-ES" sz="1400" dirty="0"/>
              <a:t>Implementaciones de aplicaciones mas rápidas que la implementación tradicional física.</a:t>
            </a:r>
          </a:p>
          <a:p>
            <a:pPr lvl="1">
              <a:spcBef>
                <a:spcPts val="1000"/>
              </a:spcBef>
            </a:pPr>
            <a:r>
              <a:rPr lang="es-ES" sz="1400" dirty="0"/>
              <a:t>Aplicaciones implementadas en VM con una alta compatibilidad.</a:t>
            </a:r>
          </a:p>
          <a:p>
            <a:pPr lvl="1">
              <a:spcBef>
                <a:spcPts val="1000"/>
              </a:spcBef>
            </a:pPr>
            <a:r>
              <a:rPr lang="es-ES" sz="1400" dirty="0"/>
              <a:t>Aplicaciones beneficiadas de todas las ventajas de las VM </a:t>
            </a:r>
            <a:r>
              <a:rPr lang="es-ES" sz="1400" dirty="0" err="1"/>
              <a:t>live</a:t>
            </a:r>
            <a:r>
              <a:rPr lang="es-ES" sz="1400" dirty="0"/>
              <a:t> </a:t>
            </a:r>
            <a:r>
              <a:rPr lang="es-ES" sz="1400" dirty="0" err="1"/>
              <a:t>migration</a:t>
            </a:r>
            <a:r>
              <a:rPr lang="es-ES" sz="1400" dirty="0"/>
              <a:t>, HA</a:t>
            </a:r>
          </a:p>
        </p:txBody>
      </p:sp>
      <p:cxnSp>
        <p:nvCxnSpPr>
          <p:cNvPr id="105" name="Straight Connector 104"/>
          <p:cNvCxnSpPr/>
          <p:nvPr/>
        </p:nvCxnSpPr>
        <p:spPr>
          <a:xfrm>
            <a:off x="6182963" y="2459103"/>
            <a:ext cx="0" cy="4390959"/>
          </a:xfrm>
          <a:prstGeom prst="line">
            <a:avLst/>
          </a:prstGeom>
          <a:ln w="31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6636579" y="2468562"/>
            <a:ext cx="2357621" cy="2290947"/>
            <a:chOff x="6671853" y="2133600"/>
            <a:chExt cx="2357621" cy="2290947"/>
          </a:xfrm>
        </p:grpSpPr>
        <p:grpSp>
          <p:nvGrpSpPr>
            <p:cNvPr id="140" name="Group 139"/>
            <p:cNvGrpSpPr/>
            <p:nvPr/>
          </p:nvGrpSpPr>
          <p:grpSpPr>
            <a:xfrm>
              <a:off x="6671853" y="2133600"/>
              <a:ext cx="2357621" cy="1820862"/>
              <a:chOff x="6671853" y="2133600"/>
              <a:chExt cx="2357621" cy="1820862"/>
            </a:xfrm>
          </p:grpSpPr>
          <p:sp>
            <p:nvSpPr>
              <p:cNvPr id="142" name="Freeform 141"/>
              <p:cNvSpPr>
                <a:spLocks noChangeAspect="1" noEditPoints="1"/>
              </p:cNvSpPr>
              <p:nvPr/>
            </p:nvSpPr>
            <p:spPr bwMode="auto">
              <a:xfrm>
                <a:off x="6671853" y="2133600"/>
                <a:ext cx="2357621" cy="1820862"/>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nvGrpSpPr>
              <p:cNvPr id="143" name="Group 142"/>
              <p:cNvGrpSpPr/>
              <p:nvPr/>
            </p:nvGrpSpPr>
            <p:grpSpPr>
              <a:xfrm>
                <a:off x="6996081" y="2417194"/>
                <a:ext cx="1750169" cy="789843"/>
                <a:chOff x="6996081" y="2479113"/>
                <a:chExt cx="1750169" cy="789843"/>
              </a:xfrm>
            </p:grpSpPr>
            <p:grpSp>
              <p:nvGrpSpPr>
                <p:cNvPr id="144" name="Group 143"/>
                <p:cNvGrpSpPr/>
                <p:nvPr/>
              </p:nvGrpSpPr>
              <p:grpSpPr>
                <a:xfrm>
                  <a:off x="6996081" y="2933100"/>
                  <a:ext cx="343661" cy="335856"/>
                  <a:chOff x="6938925" y="2999782"/>
                  <a:chExt cx="343661" cy="335856"/>
                </a:xfrm>
              </p:grpSpPr>
              <p:grpSp>
                <p:nvGrpSpPr>
                  <p:cNvPr id="181" name="Group 180"/>
                  <p:cNvGrpSpPr/>
                  <p:nvPr/>
                </p:nvGrpSpPr>
                <p:grpSpPr>
                  <a:xfrm>
                    <a:off x="7021444" y="3061724"/>
                    <a:ext cx="178645" cy="200476"/>
                    <a:chOff x="2304394" y="2806764"/>
                    <a:chExt cx="203894" cy="228812"/>
                  </a:xfrm>
                  <a:solidFill>
                    <a:schemeClr val="bg1"/>
                  </a:solidFill>
                </p:grpSpPr>
                <p:sp>
                  <p:nvSpPr>
                    <p:cNvPr id="183" name="Freeform 182"/>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84" name="Freeform 183"/>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85" name="Freeform 184"/>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82" name="Rounded Rectangle 181"/>
                  <p:cNvSpPr/>
                  <p:nvPr/>
                </p:nvSpPr>
                <p:spPr bwMode="auto">
                  <a:xfrm>
                    <a:off x="6938925"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5" name="Group 144"/>
                <p:cNvGrpSpPr/>
                <p:nvPr/>
              </p:nvGrpSpPr>
              <p:grpSpPr>
                <a:xfrm>
                  <a:off x="7464917" y="2933100"/>
                  <a:ext cx="343661" cy="335856"/>
                  <a:chOff x="7454418" y="2999782"/>
                  <a:chExt cx="343661" cy="335856"/>
                </a:xfrm>
              </p:grpSpPr>
              <p:grpSp>
                <p:nvGrpSpPr>
                  <p:cNvPr id="176" name="Group 175"/>
                  <p:cNvGrpSpPr/>
                  <p:nvPr/>
                </p:nvGrpSpPr>
                <p:grpSpPr>
                  <a:xfrm>
                    <a:off x="7536937" y="3061724"/>
                    <a:ext cx="178645" cy="200476"/>
                    <a:chOff x="2304394" y="2806764"/>
                    <a:chExt cx="203894" cy="228812"/>
                  </a:xfrm>
                  <a:solidFill>
                    <a:schemeClr val="bg1"/>
                  </a:solidFill>
                </p:grpSpPr>
                <p:sp>
                  <p:nvSpPr>
                    <p:cNvPr id="178" name="Freeform 177"/>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79" name="Freeform 178"/>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80" name="Freeform 179"/>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77" name="Rounded Rectangle 176"/>
                  <p:cNvSpPr/>
                  <p:nvPr/>
                </p:nvSpPr>
                <p:spPr bwMode="auto">
                  <a:xfrm>
                    <a:off x="7454418"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6" name="Group 145"/>
                <p:cNvGrpSpPr/>
                <p:nvPr/>
              </p:nvGrpSpPr>
              <p:grpSpPr>
                <a:xfrm>
                  <a:off x="7933753" y="2933100"/>
                  <a:ext cx="343661" cy="335856"/>
                  <a:chOff x="7961202" y="2999782"/>
                  <a:chExt cx="343661" cy="335856"/>
                </a:xfrm>
              </p:grpSpPr>
              <p:grpSp>
                <p:nvGrpSpPr>
                  <p:cNvPr id="171" name="Group 170"/>
                  <p:cNvGrpSpPr/>
                  <p:nvPr/>
                </p:nvGrpSpPr>
                <p:grpSpPr>
                  <a:xfrm>
                    <a:off x="8043721" y="3061724"/>
                    <a:ext cx="178645" cy="200476"/>
                    <a:chOff x="2304394" y="2806764"/>
                    <a:chExt cx="203894" cy="228812"/>
                  </a:xfrm>
                  <a:solidFill>
                    <a:schemeClr val="bg1"/>
                  </a:solidFill>
                </p:grpSpPr>
                <p:sp>
                  <p:nvSpPr>
                    <p:cNvPr id="173" name="Freeform 172"/>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74" name="Freeform 173"/>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75" name="Freeform 174"/>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72" name="Rounded Rectangle 171"/>
                  <p:cNvSpPr/>
                  <p:nvPr/>
                </p:nvSpPr>
                <p:spPr bwMode="auto">
                  <a:xfrm>
                    <a:off x="7961202"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7" name="Group 146"/>
                <p:cNvGrpSpPr/>
                <p:nvPr/>
              </p:nvGrpSpPr>
              <p:grpSpPr>
                <a:xfrm>
                  <a:off x="8402589" y="2933100"/>
                  <a:ext cx="343661" cy="335856"/>
                  <a:chOff x="8464507" y="2999782"/>
                  <a:chExt cx="343661" cy="335856"/>
                </a:xfrm>
              </p:grpSpPr>
              <p:grpSp>
                <p:nvGrpSpPr>
                  <p:cNvPr id="166" name="Group 165"/>
                  <p:cNvGrpSpPr/>
                  <p:nvPr/>
                </p:nvGrpSpPr>
                <p:grpSpPr>
                  <a:xfrm>
                    <a:off x="8547026" y="3061724"/>
                    <a:ext cx="178645" cy="200476"/>
                    <a:chOff x="2304394" y="2806764"/>
                    <a:chExt cx="203894" cy="228812"/>
                  </a:xfrm>
                  <a:solidFill>
                    <a:schemeClr val="bg1"/>
                  </a:solidFill>
                </p:grpSpPr>
                <p:sp>
                  <p:nvSpPr>
                    <p:cNvPr id="168" name="Freeform 167"/>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69" name="Freeform 168"/>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70" name="Freeform 169"/>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67" name="Rounded Rectangle 166"/>
                  <p:cNvSpPr/>
                  <p:nvPr/>
                </p:nvSpPr>
                <p:spPr bwMode="auto">
                  <a:xfrm>
                    <a:off x="8464507" y="2999782"/>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8" name="Group 147"/>
                <p:cNvGrpSpPr/>
                <p:nvPr/>
              </p:nvGrpSpPr>
              <p:grpSpPr>
                <a:xfrm>
                  <a:off x="7224580" y="2479113"/>
                  <a:ext cx="343661" cy="335856"/>
                  <a:chOff x="7186476" y="2479113"/>
                  <a:chExt cx="343661" cy="335856"/>
                </a:xfrm>
              </p:grpSpPr>
              <p:grpSp>
                <p:nvGrpSpPr>
                  <p:cNvPr id="161" name="Group 160"/>
                  <p:cNvGrpSpPr/>
                  <p:nvPr/>
                </p:nvGrpSpPr>
                <p:grpSpPr>
                  <a:xfrm>
                    <a:off x="7268995" y="2541055"/>
                    <a:ext cx="178645" cy="200476"/>
                    <a:chOff x="2304394" y="2806764"/>
                    <a:chExt cx="203894" cy="228812"/>
                  </a:xfrm>
                  <a:solidFill>
                    <a:schemeClr val="bg1"/>
                  </a:solidFill>
                </p:grpSpPr>
                <p:sp>
                  <p:nvSpPr>
                    <p:cNvPr id="163" name="Freeform 162"/>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64" name="Freeform 163"/>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65" name="Freeform 164"/>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62" name="Rounded Rectangle 161"/>
                  <p:cNvSpPr/>
                  <p:nvPr/>
                </p:nvSpPr>
                <p:spPr bwMode="auto">
                  <a:xfrm>
                    <a:off x="7186476" y="2479113"/>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9" name="Group 148"/>
                <p:cNvGrpSpPr/>
                <p:nvPr/>
              </p:nvGrpSpPr>
              <p:grpSpPr>
                <a:xfrm>
                  <a:off x="7689140" y="2479113"/>
                  <a:ext cx="343661" cy="335856"/>
                  <a:chOff x="7693261" y="2479113"/>
                  <a:chExt cx="343661" cy="335856"/>
                </a:xfrm>
              </p:grpSpPr>
              <p:grpSp>
                <p:nvGrpSpPr>
                  <p:cNvPr id="156" name="Group 155"/>
                  <p:cNvGrpSpPr/>
                  <p:nvPr/>
                </p:nvGrpSpPr>
                <p:grpSpPr>
                  <a:xfrm>
                    <a:off x="7775780" y="2541055"/>
                    <a:ext cx="178645" cy="200476"/>
                    <a:chOff x="2304394" y="2806764"/>
                    <a:chExt cx="203894" cy="228812"/>
                  </a:xfrm>
                  <a:solidFill>
                    <a:schemeClr val="bg1"/>
                  </a:solidFill>
                </p:grpSpPr>
                <p:sp>
                  <p:nvSpPr>
                    <p:cNvPr id="158" name="Freeform 157"/>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59" name="Freeform 158"/>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60" name="Freeform 159"/>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57" name="Rounded Rectangle 156"/>
                  <p:cNvSpPr/>
                  <p:nvPr/>
                </p:nvSpPr>
                <p:spPr bwMode="auto">
                  <a:xfrm>
                    <a:off x="7693261" y="2479113"/>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0" name="Group 149"/>
                <p:cNvGrpSpPr/>
                <p:nvPr/>
              </p:nvGrpSpPr>
              <p:grpSpPr>
                <a:xfrm>
                  <a:off x="8153700" y="2479113"/>
                  <a:ext cx="343661" cy="335856"/>
                  <a:chOff x="8196566" y="2479113"/>
                  <a:chExt cx="343661" cy="335856"/>
                </a:xfrm>
              </p:grpSpPr>
              <p:grpSp>
                <p:nvGrpSpPr>
                  <p:cNvPr id="151" name="Group 150"/>
                  <p:cNvGrpSpPr/>
                  <p:nvPr/>
                </p:nvGrpSpPr>
                <p:grpSpPr>
                  <a:xfrm>
                    <a:off x="8279085" y="2541055"/>
                    <a:ext cx="178645" cy="200476"/>
                    <a:chOff x="2304394" y="2806764"/>
                    <a:chExt cx="203894" cy="228812"/>
                  </a:xfrm>
                  <a:solidFill>
                    <a:schemeClr val="bg1"/>
                  </a:solidFill>
                </p:grpSpPr>
                <p:sp>
                  <p:nvSpPr>
                    <p:cNvPr id="153" name="Freeform 152"/>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54" name="Freeform 153"/>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55" name="Freeform 154"/>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52" name="Rounded Rectangle 151"/>
                  <p:cNvSpPr/>
                  <p:nvPr/>
                </p:nvSpPr>
                <p:spPr bwMode="auto">
                  <a:xfrm>
                    <a:off x="8196566" y="2479113"/>
                    <a:ext cx="343661" cy="335856"/>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41" name="TextBox 125"/>
            <p:cNvSpPr txBox="1"/>
            <p:nvPr/>
          </p:nvSpPr>
          <p:spPr>
            <a:xfrm>
              <a:off x="6889790" y="3944416"/>
              <a:ext cx="1921745" cy="480131"/>
            </a:xfrm>
            <a:prstGeom prst="rect">
              <a:avLst/>
            </a:prstGeom>
            <a:noFill/>
          </p:spPr>
          <p:txBody>
            <a:bodyPr wrap="none" lIns="0" tIns="9144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s-ES" dirty="0"/>
                <a:t>Físico/Virtual</a:t>
              </a:r>
            </a:p>
          </p:txBody>
        </p:sp>
      </p:grpSp>
      <p:sp>
        <p:nvSpPr>
          <p:cNvPr id="107" name="TextBox 128"/>
          <p:cNvSpPr txBox="1"/>
          <p:nvPr/>
        </p:nvSpPr>
        <p:spPr>
          <a:xfrm>
            <a:off x="6647743" y="4830262"/>
            <a:ext cx="4798379" cy="1926639"/>
          </a:xfrm>
          <a:prstGeom prst="rect">
            <a:avLst/>
          </a:prstGeom>
          <a:noFill/>
        </p:spPr>
        <p:txBody>
          <a:bodyPr wrap="square" lIns="0"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Bef>
                <a:spcPts val="400"/>
              </a:spcBef>
              <a:defRPr/>
            </a:pPr>
            <a:r>
              <a:rPr lang="es-ES" sz="2000" b="1" dirty="0">
                <a:gradFill>
                  <a:gsLst>
                    <a:gs pos="85149">
                      <a:schemeClr val="accent2"/>
                    </a:gs>
                    <a:gs pos="56000">
                      <a:schemeClr val="accent2"/>
                    </a:gs>
                  </a:gsLst>
                  <a:lin ang="5400000" scaled="0"/>
                </a:gradFill>
                <a:latin typeface="+mj-lt"/>
                <a:cs typeface="Segoe UI" pitchFamily="34" charset="0"/>
              </a:rPr>
              <a:t>Principales ventajas</a:t>
            </a:r>
          </a:p>
          <a:p>
            <a:pPr marL="0" lvl="1" defTabSz="462294" fontAlgn="base">
              <a:lnSpc>
                <a:spcPct val="90000"/>
              </a:lnSpc>
              <a:spcBef>
                <a:spcPts val="600"/>
              </a:spcBef>
              <a:buClr>
                <a:srgbClr val="EFEFEF"/>
              </a:buClr>
              <a:buSzPct val="90000"/>
            </a:pPr>
            <a:r>
              <a:rPr lang="es-ES" sz="1400" dirty="0">
                <a:gradFill>
                  <a:gsLst>
                    <a:gs pos="2917">
                      <a:srgbClr val="505050"/>
                    </a:gs>
                    <a:gs pos="100000">
                      <a:srgbClr val="505050"/>
                    </a:gs>
                  </a:gsLst>
                  <a:lin ang="5400000" scaled="0"/>
                </a:gradFill>
                <a:ea typeface="MS PGothic" pitchFamily="34" charset="-128"/>
              </a:rPr>
              <a:t>Aceleración en la implementación de aplicaciones</a:t>
            </a:r>
          </a:p>
          <a:p>
            <a:pPr marL="0" lvl="1" defTabSz="462294" fontAlgn="base">
              <a:lnSpc>
                <a:spcPct val="90000"/>
              </a:lnSpc>
              <a:spcBef>
                <a:spcPts val="600"/>
              </a:spcBef>
              <a:buClr>
                <a:srgbClr val="EFEFEF"/>
              </a:buClr>
              <a:buSzPct val="90000"/>
            </a:pPr>
            <a:r>
              <a:rPr lang="es-ES" sz="1400" dirty="0">
                <a:gradFill>
                  <a:gsLst>
                    <a:gs pos="2917">
                      <a:srgbClr val="505050"/>
                    </a:gs>
                    <a:gs pos="100000">
                      <a:srgbClr val="505050"/>
                    </a:gs>
                  </a:gsLst>
                  <a:lin ang="5400000" scaled="0"/>
                </a:gradFill>
                <a:ea typeface="MS PGothic" pitchFamily="34" charset="-128"/>
              </a:rPr>
              <a:t>Reduce el esfuerzo de implementación de aplicaciones</a:t>
            </a:r>
          </a:p>
          <a:p>
            <a:pPr marL="0" lvl="1" defTabSz="462294" fontAlgn="base">
              <a:lnSpc>
                <a:spcPct val="90000"/>
              </a:lnSpc>
              <a:spcBef>
                <a:spcPts val="600"/>
              </a:spcBef>
              <a:buClr>
                <a:srgbClr val="EFEFEF"/>
              </a:buClr>
              <a:buSzPct val="90000"/>
            </a:pPr>
            <a:r>
              <a:rPr lang="es-ES" sz="1400" dirty="0" err="1">
                <a:gradFill>
                  <a:gsLst>
                    <a:gs pos="2917">
                      <a:srgbClr val="505050"/>
                    </a:gs>
                    <a:gs pos="100000">
                      <a:srgbClr val="505050"/>
                    </a:gs>
                  </a:gsLst>
                  <a:lin ang="5400000" scaled="0"/>
                </a:gradFill>
                <a:ea typeface="MS PGothic" pitchFamily="34" charset="-128"/>
              </a:rPr>
              <a:t>Streamline</a:t>
            </a:r>
            <a:r>
              <a:rPr lang="es-ES" sz="1400" dirty="0">
                <a:gradFill>
                  <a:gsLst>
                    <a:gs pos="2917">
                      <a:srgbClr val="505050"/>
                    </a:gs>
                    <a:gs pos="100000">
                      <a:srgbClr val="505050"/>
                    </a:gs>
                  </a:gsLst>
                  <a:lin ang="5400000" scaled="0"/>
                </a:gradFill>
                <a:ea typeface="MS PGothic" pitchFamily="34" charset="-128"/>
              </a:rPr>
              <a:t> </a:t>
            </a:r>
            <a:r>
              <a:rPr lang="es-ES" sz="1400" dirty="0" err="1">
                <a:gradFill>
                  <a:gsLst>
                    <a:gs pos="2917">
                      <a:srgbClr val="505050"/>
                    </a:gs>
                    <a:gs pos="100000">
                      <a:srgbClr val="505050"/>
                    </a:gs>
                  </a:gsLst>
                  <a:lin ang="5400000" scaled="0"/>
                </a:gradFill>
                <a:ea typeface="MS PGothic" pitchFamily="34" charset="-128"/>
              </a:rPr>
              <a:t>development</a:t>
            </a:r>
            <a:r>
              <a:rPr lang="es-ES" sz="1400" dirty="0">
                <a:gradFill>
                  <a:gsLst>
                    <a:gs pos="2917">
                      <a:srgbClr val="505050"/>
                    </a:gs>
                    <a:gs pos="100000">
                      <a:srgbClr val="505050"/>
                    </a:gs>
                  </a:gsLst>
                  <a:lin ang="5400000" scaled="0"/>
                </a:gradFill>
                <a:ea typeface="MS PGothic" pitchFamily="34" charset="-128"/>
              </a:rPr>
              <a:t> and </a:t>
            </a:r>
            <a:r>
              <a:rPr lang="es-ES" sz="1400" dirty="0" err="1">
                <a:gradFill>
                  <a:gsLst>
                    <a:gs pos="2917">
                      <a:srgbClr val="505050"/>
                    </a:gs>
                    <a:gs pos="100000">
                      <a:srgbClr val="505050"/>
                    </a:gs>
                  </a:gsLst>
                  <a:lin ang="5400000" scaled="0"/>
                </a:gradFill>
                <a:ea typeface="MS PGothic" pitchFamily="34" charset="-128"/>
              </a:rPr>
              <a:t>testing</a:t>
            </a:r>
            <a:endParaRPr lang="es-ES" sz="1400" dirty="0">
              <a:gradFill>
                <a:gsLst>
                  <a:gs pos="2917">
                    <a:srgbClr val="505050"/>
                  </a:gs>
                  <a:gs pos="100000">
                    <a:srgbClr val="505050"/>
                  </a:gs>
                </a:gsLst>
                <a:lin ang="5400000" scaled="0"/>
              </a:gradFill>
              <a:ea typeface="MS PGothic" pitchFamily="34" charset="-128"/>
            </a:endParaRPr>
          </a:p>
          <a:p>
            <a:pPr marL="0" lvl="1" defTabSz="462294" fontAlgn="base">
              <a:lnSpc>
                <a:spcPct val="90000"/>
              </a:lnSpc>
              <a:spcBef>
                <a:spcPts val="600"/>
              </a:spcBef>
              <a:buClr>
                <a:srgbClr val="EFEFEF"/>
              </a:buClr>
              <a:buSzPct val="90000"/>
            </a:pPr>
            <a:r>
              <a:rPr lang="es-ES" sz="1400" dirty="0">
                <a:gradFill>
                  <a:gsLst>
                    <a:gs pos="2917">
                      <a:srgbClr val="505050"/>
                    </a:gs>
                    <a:gs pos="100000">
                      <a:srgbClr val="505050"/>
                    </a:gs>
                  </a:gsLst>
                  <a:lin ang="5400000" scaled="0"/>
                </a:gradFill>
                <a:ea typeface="MS PGothic" pitchFamily="34" charset="-128"/>
              </a:rPr>
              <a:t>Menores costes la implementación de aplicaciones.</a:t>
            </a:r>
          </a:p>
          <a:p>
            <a:pPr marL="0" lvl="1" defTabSz="462294" fontAlgn="base">
              <a:lnSpc>
                <a:spcPct val="90000"/>
              </a:lnSpc>
              <a:spcBef>
                <a:spcPts val="600"/>
              </a:spcBef>
              <a:buClr>
                <a:srgbClr val="EFEFEF"/>
              </a:buClr>
              <a:buSzPct val="90000"/>
            </a:pPr>
            <a:r>
              <a:rPr lang="es-ES" sz="1400" dirty="0">
                <a:gradFill>
                  <a:gsLst>
                    <a:gs pos="2917">
                      <a:srgbClr val="505050"/>
                    </a:gs>
                    <a:gs pos="100000">
                      <a:srgbClr val="505050"/>
                    </a:gs>
                  </a:gsLst>
                  <a:lin ang="5400000" scaled="0"/>
                </a:gradFill>
                <a:ea typeface="MS PGothic" pitchFamily="34" charset="-128"/>
              </a:rPr>
              <a:t>Mayor consolidación de servidores.</a:t>
            </a:r>
          </a:p>
        </p:txBody>
      </p:sp>
      <p:sp>
        <p:nvSpPr>
          <p:cNvPr id="108" name="Rectangle 107"/>
          <p:cNvSpPr/>
          <p:nvPr/>
        </p:nvSpPr>
        <p:spPr>
          <a:xfrm>
            <a:off x="9389573" y="2459102"/>
            <a:ext cx="2085487" cy="1126462"/>
          </a:xfrm>
          <a:prstGeom prst="rect">
            <a:avLst/>
          </a:prstGeom>
        </p:spPr>
        <p:txBody>
          <a:bodyPr wrap="square" lIns="182880" tIns="146304" rIns="182880" bIns="146304">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pPr>
            <a:r>
              <a:rPr lang="es-ES" sz="2000" b="1" dirty="0">
                <a:gradFill>
                  <a:gsLst>
                    <a:gs pos="94059">
                      <a:schemeClr val="tx1"/>
                    </a:gs>
                    <a:gs pos="85149">
                      <a:schemeClr val="tx1"/>
                    </a:gs>
                  </a:gsLst>
                  <a:lin ang="5400000" scaled="0"/>
                </a:gradFill>
                <a:latin typeface="+mj-lt"/>
                <a:cs typeface="Segoe UI" pitchFamily="34" charset="0"/>
              </a:rPr>
              <a:t>Paquetes y aplicaciones en</a:t>
            </a:r>
          </a:p>
          <a:p>
            <a:pPr defTabSz="932563">
              <a:lnSpc>
                <a:spcPct val="90000"/>
              </a:lnSpc>
            </a:pPr>
            <a:r>
              <a:rPr lang="es-ES" sz="2000" b="1" dirty="0">
                <a:gradFill>
                  <a:gsLst>
                    <a:gs pos="85149">
                      <a:schemeClr val="accent2"/>
                    </a:gs>
                    <a:gs pos="56000">
                      <a:schemeClr val="accent2"/>
                    </a:gs>
                  </a:gsLst>
                  <a:lin ang="5400000" scaled="0"/>
                </a:gradFill>
                <a:latin typeface="+mj-lt"/>
                <a:cs typeface="Segoe UI" pitchFamily="34" charset="0"/>
              </a:rPr>
              <a:t>contenedores</a:t>
            </a:r>
          </a:p>
        </p:txBody>
      </p:sp>
      <p:sp>
        <p:nvSpPr>
          <p:cNvPr id="109" name="Freeform 108"/>
          <p:cNvSpPr>
            <a:spLocks/>
          </p:cNvSpPr>
          <p:nvPr/>
        </p:nvSpPr>
        <p:spPr bwMode="auto">
          <a:xfrm flipH="1">
            <a:off x="1910210" y="2459103"/>
            <a:ext cx="158750" cy="1373122"/>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p:cNvSpPr>
          <p:nvPr/>
        </p:nvSpPr>
        <p:spPr bwMode="auto">
          <a:xfrm flipH="1">
            <a:off x="1910210" y="4491547"/>
            <a:ext cx="158750" cy="2230363"/>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accent1"/>
              </a:solidFill>
            </a:endParaRPr>
          </a:p>
        </p:txBody>
      </p:sp>
      <p:grpSp>
        <p:nvGrpSpPr>
          <p:cNvPr id="111" name="Group 110"/>
          <p:cNvGrpSpPr/>
          <p:nvPr/>
        </p:nvGrpSpPr>
        <p:grpSpPr>
          <a:xfrm>
            <a:off x="416490" y="4492854"/>
            <a:ext cx="1197733" cy="2229057"/>
            <a:chOff x="451764" y="4157892"/>
            <a:chExt cx="1197733" cy="2229057"/>
          </a:xfrm>
        </p:grpSpPr>
        <p:sp>
          <p:nvSpPr>
            <p:cNvPr id="113" name="Freeform 112"/>
            <p:cNvSpPr>
              <a:spLocks noChangeAspect="1" noEditPoints="1"/>
            </p:cNvSpPr>
            <p:nvPr/>
          </p:nvSpPr>
          <p:spPr bwMode="auto">
            <a:xfrm>
              <a:off x="451764" y="5010423"/>
              <a:ext cx="1188551" cy="89639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14" name="TextBox 55"/>
            <p:cNvSpPr txBox="1"/>
            <p:nvPr/>
          </p:nvSpPr>
          <p:spPr>
            <a:xfrm>
              <a:off x="566007" y="5906818"/>
              <a:ext cx="975972" cy="480131"/>
            </a:xfrm>
            <a:prstGeom prst="rect">
              <a:avLst/>
            </a:prstGeom>
            <a:noFill/>
          </p:spPr>
          <p:txBody>
            <a:bodyPr wrap="none" lIns="0" tIns="9144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gradFill>
                    <a:gsLst>
                      <a:gs pos="47525">
                        <a:schemeClr val="accent1"/>
                      </a:gs>
                      <a:gs pos="44000">
                        <a:schemeClr val="accent1"/>
                      </a:gs>
                    </a:gsLst>
                    <a:lin ang="5400000" scaled="0"/>
                  </a:gradFill>
                </a:rPr>
                <a:t>Virtual</a:t>
              </a:r>
            </a:p>
          </p:txBody>
        </p:sp>
        <p:grpSp>
          <p:nvGrpSpPr>
            <p:cNvPr id="115" name="Group 114"/>
            <p:cNvGrpSpPr/>
            <p:nvPr/>
          </p:nvGrpSpPr>
          <p:grpSpPr>
            <a:xfrm>
              <a:off x="458491" y="4157892"/>
              <a:ext cx="1191006" cy="772424"/>
              <a:chOff x="473495" y="4066450"/>
              <a:chExt cx="1173200" cy="760876"/>
            </a:xfrm>
            <a:solidFill>
              <a:schemeClr val="accent1"/>
            </a:solidFill>
          </p:grpSpPr>
          <p:grpSp>
            <p:nvGrpSpPr>
              <p:cNvPr id="116" name="Group 115"/>
              <p:cNvGrpSpPr/>
              <p:nvPr/>
            </p:nvGrpSpPr>
            <p:grpSpPr>
              <a:xfrm>
                <a:off x="473495" y="4066450"/>
                <a:ext cx="572025" cy="372604"/>
                <a:chOff x="473495" y="4066450"/>
                <a:chExt cx="572025" cy="372604"/>
              </a:xfrm>
              <a:grpFill/>
            </p:grpSpPr>
            <p:grpSp>
              <p:nvGrpSpPr>
                <p:cNvPr id="135" name="Group 134"/>
                <p:cNvGrpSpPr>
                  <a:grpSpLocks noChangeAspect="1"/>
                </p:cNvGrpSpPr>
                <p:nvPr/>
              </p:nvGrpSpPr>
              <p:grpSpPr>
                <a:xfrm>
                  <a:off x="681979" y="4137831"/>
                  <a:ext cx="155067" cy="169927"/>
                  <a:chOff x="693566" y="4035895"/>
                  <a:chExt cx="170573" cy="186921"/>
                </a:xfrm>
                <a:grpFill/>
              </p:grpSpPr>
              <p:sp>
                <p:nvSpPr>
                  <p:cNvPr id="137" name="Freeform 13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38" name="Freeform 13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39" name="Freeform 13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36" name="Freeform 135"/>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nvGrpSpPr>
              <p:cNvPr id="117" name="Group 116"/>
              <p:cNvGrpSpPr/>
              <p:nvPr/>
            </p:nvGrpSpPr>
            <p:grpSpPr>
              <a:xfrm>
                <a:off x="1074670" y="4066450"/>
                <a:ext cx="572025" cy="372604"/>
                <a:chOff x="473495" y="4066450"/>
                <a:chExt cx="572025" cy="372604"/>
              </a:xfrm>
              <a:grpFill/>
            </p:grpSpPr>
            <p:grpSp>
              <p:nvGrpSpPr>
                <p:cNvPr id="130" name="Group 129"/>
                <p:cNvGrpSpPr>
                  <a:grpSpLocks noChangeAspect="1"/>
                </p:cNvGrpSpPr>
                <p:nvPr/>
              </p:nvGrpSpPr>
              <p:grpSpPr>
                <a:xfrm>
                  <a:off x="681979" y="4137831"/>
                  <a:ext cx="155067" cy="169927"/>
                  <a:chOff x="693566" y="4035895"/>
                  <a:chExt cx="170573" cy="186921"/>
                </a:xfrm>
                <a:grpFill/>
              </p:grpSpPr>
              <p:sp>
                <p:nvSpPr>
                  <p:cNvPr id="132" name="Freeform 131"/>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33" name="Freeform 132"/>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34" name="Freeform 133"/>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31" name="Freeform 130"/>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nvGrpSpPr>
              <p:cNvPr id="118" name="Group 117"/>
              <p:cNvGrpSpPr/>
              <p:nvPr/>
            </p:nvGrpSpPr>
            <p:grpSpPr>
              <a:xfrm>
                <a:off x="473495" y="4454722"/>
                <a:ext cx="572025" cy="372604"/>
                <a:chOff x="473495" y="4066450"/>
                <a:chExt cx="572025" cy="372604"/>
              </a:xfrm>
              <a:grpFill/>
            </p:grpSpPr>
            <p:grpSp>
              <p:nvGrpSpPr>
                <p:cNvPr id="125" name="Group 124"/>
                <p:cNvGrpSpPr>
                  <a:grpSpLocks noChangeAspect="1"/>
                </p:cNvGrpSpPr>
                <p:nvPr/>
              </p:nvGrpSpPr>
              <p:grpSpPr>
                <a:xfrm>
                  <a:off x="681979" y="4137831"/>
                  <a:ext cx="155067" cy="169927"/>
                  <a:chOff x="693566" y="4035895"/>
                  <a:chExt cx="170573" cy="186921"/>
                </a:xfrm>
                <a:grpFill/>
              </p:grpSpPr>
              <p:sp>
                <p:nvSpPr>
                  <p:cNvPr id="127" name="Freeform 126"/>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28" name="Freeform 127"/>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29" name="Freeform 128"/>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26" name="Freeform 125"/>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nvGrpSpPr>
              <p:cNvPr id="119" name="Group 118"/>
              <p:cNvGrpSpPr/>
              <p:nvPr/>
            </p:nvGrpSpPr>
            <p:grpSpPr>
              <a:xfrm>
                <a:off x="1074670" y="4454722"/>
                <a:ext cx="572025" cy="372604"/>
                <a:chOff x="473495" y="4066450"/>
                <a:chExt cx="572025" cy="372604"/>
              </a:xfrm>
              <a:grpFill/>
            </p:grpSpPr>
            <p:grpSp>
              <p:nvGrpSpPr>
                <p:cNvPr id="120" name="Group 119"/>
                <p:cNvGrpSpPr>
                  <a:grpSpLocks noChangeAspect="1"/>
                </p:cNvGrpSpPr>
                <p:nvPr/>
              </p:nvGrpSpPr>
              <p:grpSpPr>
                <a:xfrm>
                  <a:off x="681979" y="4137831"/>
                  <a:ext cx="155067" cy="169927"/>
                  <a:chOff x="693566" y="4035895"/>
                  <a:chExt cx="170573" cy="186921"/>
                </a:xfrm>
                <a:grpFill/>
              </p:grpSpPr>
              <p:sp>
                <p:nvSpPr>
                  <p:cNvPr id="122" name="Freeform 121"/>
                  <p:cNvSpPr>
                    <a:spLocks/>
                  </p:cNvSpPr>
                  <p:nvPr/>
                </p:nvSpPr>
                <p:spPr bwMode="auto">
                  <a:xfrm>
                    <a:off x="701147" y="4035895"/>
                    <a:ext cx="155409" cy="86984"/>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23" name="Freeform 122"/>
                  <p:cNvSpPr>
                    <a:spLocks/>
                  </p:cNvSpPr>
                  <p:nvPr/>
                </p:nvSpPr>
                <p:spPr bwMode="auto">
                  <a:xfrm>
                    <a:off x="786434" y="4093266"/>
                    <a:ext cx="77705" cy="12955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sp>
                <p:nvSpPr>
                  <p:cNvPr id="124" name="Freeform 123"/>
                  <p:cNvSpPr>
                    <a:spLocks/>
                  </p:cNvSpPr>
                  <p:nvPr/>
                </p:nvSpPr>
                <p:spPr bwMode="auto">
                  <a:xfrm>
                    <a:off x="693566" y="4093266"/>
                    <a:ext cx="77705" cy="12955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endParaRPr lang="en-US">
                      <a:solidFill>
                        <a:srgbClr val="505050"/>
                      </a:solidFill>
                      <a:latin typeface="Segoe UI"/>
                    </a:endParaRPr>
                  </a:p>
                </p:txBody>
              </p:sp>
            </p:grpSp>
            <p:sp>
              <p:nvSpPr>
                <p:cNvPr id="121" name="Freeform 120"/>
                <p:cNvSpPr>
                  <a:spLocks noChangeAspect="1" noEditPoints="1"/>
                </p:cNvSpPr>
                <p:nvPr/>
              </p:nvSpPr>
              <p:spPr bwMode="auto">
                <a:xfrm>
                  <a:off x="473495" y="4066450"/>
                  <a:ext cx="572025" cy="372604"/>
                </a:xfrm>
                <a:custGeom>
                  <a:avLst/>
                  <a:gdLst>
                    <a:gd name="T0" fmla="*/ 178 w 182"/>
                    <a:gd name="T1" fmla="*/ 0 h 117"/>
                    <a:gd name="T2" fmla="*/ 5 w 182"/>
                    <a:gd name="T3" fmla="*/ 0 h 117"/>
                    <a:gd name="T4" fmla="*/ 0 w 182"/>
                    <a:gd name="T5" fmla="*/ 4 h 117"/>
                    <a:gd name="T6" fmla="*/ 0 w 182"/>
                    <a:gd name="T7" fmla="*/ 100 h 117"/>
                    <a:gd name="T8" fmla="*/ 5 w 182"/>
                    <a:gd name="T9" fmla="*/ 104 h 117"/>
                    <a:gd name="T10" fmla="*/ 178 w 182"/>
                    <a:gd name="T11" fmla="*/ 104 h 117"/>
                    <a:gd name="T12" fmla="*/ 182 w 182"/>
                    <a:gd name="T13" fmla="*/ 100 h 117"/>
                    <a:gd name="T14" fmla="*/ 182 w 182"/>
                    <a:gd name="T15" fmla="*/ 4 h 117"/>
                    <a:gd name="T16" fmla="*/ 178 w 182"/>
                    <a:gd name="T17" fmla="*/ 0 h 117"/>
                    <a:gd name="T18" fmla="*/ 174 w 182"/>
                    <a:gd name="T19" fmla="*/ 92 h 117"/>
                    <a:gd name="T20" fmla="*/ 170 w 182"/>
                    <a:gd name="T21" fmla="*/ 96 h 117"/>
                    <a:gd name="T22" fmla="*/ 13 w 182"/>
                    <a:gd name="T23" fmla="*/ 96 h 117"/>
                    <a:gd name="T24" fmla="*/ 9 w 182"/>
                    <a:gd name="T25" fmla="*/ 92 h 117"/>
                    <a:gd name="T26" fmla="*/ 9 w 182"/>
                    <a:gd name="T27" fmla="*/ 11 h 117"/>
                    <a:gd name="T28" fmla="*/ 13 w 182"/>
                    <a:gd name="T29" fmla="*/ 7 h 117"/>
                    <a:gd name="T30" fmla="*/ 170 w 182"/>
                    <a:gd name="T31" fmla="*/ 7 h 117"/>
                    <a:gd name="T32" fmla="*/ 174 w 182"/>
                    <a:gd name="T33" fmla="*/ 11 h 117"/>
                    <a:gd name="T34" fmla="*/ 174 w 182"/>
                    <a:gd name="T35" fmla="*/ 92 h 117"/>
                    <a:gd name="T36" fmla="*/ 174 w 182"/>
                    <a:gd name="T37" fmla="*/ 92 h 117"/>
                    <a:gd name="T38" fmla="*/ 127 w 182"/>
                    <a:gd name="T39" fmla="*/ 114 h 117"/>
                    <a:gd name="T40" fmla="*/ 124 w 182"/>
                    <a:gd name="T41" fmla="*/ 117 h 117"/>
                    <a:gd name="T42" fmla="*/ 58 w 182"/>
                    <a:gd name="T43" fmla="*/ 117 h 117"/>
                    <a:gd name="T44" fmla="*/ 55 w 182"/>
                    <a:gd name="T45" fmla="*/ 114 h 117"/>
                    <a:gd name="T46" fmla="*/ 58 w 182"/>
                    <a:gd name="T47" fmla="*/ 113 h 117"/>
                    <a:gd name="T48" fmla="*/ 61 w 182"/>
                    <a:gd name="T49" fmla="*/ 110 h 117"/>
                    <a:gd name="T50" fmla="*/ 121 w 182"/>
                    <a:gd name="T51" fmla="*/ 110 h 117"/>
                    <a:gd name="T52" fmla="*/ 124 w 182"/>
                    <a:gd name="T53" fmla="*/ 113 h 117"/>
                    <a:gd name="T54" fmla="*/ 127 w 182"/>
                    <a:gd name="T55" fmla="*/ 1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178" y="0"/>
                      </a:moveTo>
                      <a:cubicBezTo>
                        <a:pt x="45" y="0"/>
                        <a:pt x="5" y="0"/>
                        <a:pt x="5" y="0"/>
                      </a:cubicBezTo>
                      <a:cubicBezTo>
                        <a:pt x="3" y="0"/>
                        <a:pt x="0" y="2"/>
                        <a:pt x="0" y="4"/>
                      </a:cubicBezTo>
                      <a:cubicBezTo>
                        <a:pt x="0" y="100"/>
                        <a:pt x="0" y="100"/>
                        <a:pt x="0" y="100"/>
                      </a:cubicBezTo>
                      <a:cubicBezTo>
                        <a:pt x="0" y="102"/>
                        <a:pt x="3" y="104"/>
                        <a:pt x="5" y="104"/>
                      </a:cubicBezTo>
                      <a:cubicBezTo>
                        <a:pt x="49" y="104"/>
                        <a:pt x="178" y="104"/>
                        <a:pt x="178" y="104"/>
                      </a:cubicBezTo>
                      <a:cubicBezTo>
                        <a:pt x="180" y="104"/>
                        <a:pt x="182" y="102"/>
                        <a:pt x="182" y="100"/>
                      </a:cubicBezTo>
                      <a:cubicBezTo>
                        <a:pt x="182" y="4"/>
                        <a:pt x="182" y="4"/>
                        <a:pt x="182" y="4"/>
                      </a:cubicBezTo>
                      <a:cubicBezTo>
                        <a:pt x="182" y="2"/>
                        <a:pt x="180" y="0"/>
                        <a:pt x="178" y="0"/>
                      </a:cubicBezTo>
                      <a:close/>
                      <a:moveTo>
                        <a:pt x="174" y="92"/>
                      </a:moveTo>
                      <a:cubicBezTo>
                        <a:pt x="174" y="95"/>
                        <a:pt x="172" y="96"/>
                        <a:pt x="170" y="96"/>
                      </a:cubicBezTo>
                      <a:cubicBezTo>
                        <a:pt x="53" y="96"/>
                        <a:pt x="13" y="96"/>
                        <a:pt x="13" y="96"/>
                      </a:cubicBezTo>
                      <a:cubicBezTo>
                        <a:pt x="11" y="96"/>
                        <a:pt x="9" y="95"/>
                        <a:pt x="9" y="92"/>
                      </a:cubicBezTo>
                      <a:cubicBezTo>
                        <a:pt x="9" y="11"/>
                        <a:pt x="9" y="11"/>
                        <a:pt x="9" y="11"/>
                      </a:cubicBezTo>
                      <a:cubicBezTo>
                        <a:pt x="9" y="9"/>
                        <a:pt x="11" y="7"/>
                        <a:pt x="13" y="7"/>
                      </a:cubicBezTo>
                      <a:cubicBezTo>
                        <a:pt x="130" y="7"/>
                        <a:pt x="170" y="7"/>
                        <a:pt x="170" y="7"/>
                      </a:cubicBezTo>
                      <a:cubicBezTo>
                        <a:pt x="172" y="7"/>
                        <a:pt x="174" y="9"/>
                        <a:pt x="174" y="11"/>
                      </a:cubicBezTo>
                      <a:cubicBezTo>
                        <a:pt x="174" y="92"/>
                        <a:pt x="174" y="92"/>
                        <a:pt x="174" y="92"/>
                      </a:cubicBezTo>
                      <a:cubicBezTo>
                        <a:pt x="174" y="92"/>
                        <a:pt x="174" y="92"/>
                        <a:pt x="174" y="92"/>
                      </a:cubicBezTo>
                      <a:close/>
                      <a:moveTo>
                        <a:pt x="127" y="114"/>
                      </a:moveTo>
                      <a:cubicBezTo>
                        <a:pt x="127" y="117"/>
                        <a:pt x="126" y="117"/>
                        <a:pt x="124" y="117"/>
                      </a:cubicBezTo>
                      <a:cubicBezTo>
                        <a:pt x="58" y="117"/>
                        <a:pt x="58" y="117"/>
                        <a:pt x="58" y="117"/>
                      </a:cubicBezTo>
                      <a:cubicBezTo>
                        <a:pt x="56" y="117"/>
                        <a:pt x="55" y="117"/>
                        <a:pt x="55" y="114"/>
                      </a:cubicBezTo>
                      <a:cubicBezTo>
                        <a:pt x="55" y="113"/>
                        <a:pt x="58" y="113"/>
                        <a:pt x="58" y="113"/>
                      </a:cubicBezTo>
                      <a:cubicBezTo>
                        <a:pt x="58" y="111"/>
                        <a:pt x="59" y="110"/>
                        <a:pt x="61" y="110"/>
                      </a:cubicBezTo>
                      <a:cubicBezTo>
                        <a:pt x="121" y="110"/>
                        <a:pt x="121" y="110"/>
                        <a:pt x="121" y="110"/>
                      </a:cubicBezTo>
                      <a:cubicBezTo>
                        <a:pt x="123" y="110"/>
                        <a:pt x="124" y="111"/>
                        <a:pt x="124" y="113"/>
                      </a:cubicBezTo>
                      <a:cubicBezTo>
                        <a:pt x="124" y="113"/>
                        <a:pt x="127" y="113"/>
                        <a:pt x="127" y="114"/>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grpSp>
      <p:sp>
        <p:nvSpPr>
          <p:cNvPr id="112" name="Freeform 111"/>
          <p:cNvSpPr>
            <a:spLocks/>
          </p:cNvSpPr>
          <p:nvPr/>
        </p:nvSpPr>
        <p:spPr bwMode="auto">
          <a:xfrm flipH="1">
            <a:off x="9230823" y="2459102"/>
            <a:ext cx="158750" cy="2298281"/>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5734272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grpSp>
        <p:nvGrpSpPr>
          <p:cNvPr id="8" name="Group 7"/>
          <p:cNvGrpSpPr/>
          <p:nvPr/>
        </p:nvGrpSpPr>
        <p:grpSpPr>
          <a:xfrm>
            <a:off x="501650" y="2064702"/>
            <a:ext cx="6400800" cy="2194560"/>
            <a:chOff x="274638" y="2134525"/>
            <a:chExt cx="6400800" cy="2194560"/>
          </a:xfrm>
        </p:grpSpPr>
        <p:sp>
          <p:nvSpPr>
            <p:cNvPr id="19" name="Rectangle 18"/>
            <p:cNvSpPr>
              <a:spLocks noChangeArrowheads="1"/>
            </p:cNvSpPr>
            <p:nvPr/>
          </p:nvSpPr>
          <p:spPr bwMode="auto">
            <a:xfrm>
              <a:off x="274638" y="2134525"/>
              <a:ext cx="1828800" cy="2194560"/>
            </a:xfrm>
            <a:prstGeom prst="rect">
              <a:avLst/>
            </a:prstGeom>
            <a:solidFill>
              <a:schemeClr val="accent2"/>
            </a:solidFill>
            <a:ln>
              <a:noFill/>
            </a:ln>
          </p:spPr>
          <p:txBody>
            <a:bodyPr vert="horz" wrap="square" lIns="75730" tIns="37833" rIns="75730" bIns="37833"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07965" fontAlgn="base">
                <a:lnSpc>
                  <a:spcPct val="90000"/>
                </a:lnSpc>
                <a:spcBef>
                  <a:spcPct val="0"/>
                </a:spcBef>
                <a:spcAft>
                  <a:spcPct val="0"/>
                </a:spcAft>
                <a:defRPr/>
              </a:pPr>
              <a:endParaRPr lang="en-US" sz="2400" b="1" kern="0" dirty="0">
                <a:solidFill>
                  <a:srgbClr val="505050"/>
                </a:solidFill>
                <a:latin typeface="Segoe UI Light"/>
              </a:endParaRPr>
            </a:p>
          </p:txBody>
        </p:sp>
        <p:sp>
          <p:nvSpPr>
            <p:cNvPr id="20" name="TextBox 29"/>
            <p:cNvSpPr txBox="1"/>
            <p:nvPr/>
          </p:nvSpPr>
          <p:spPr>
            <a:xfrm>
              <a:off x="2103438" y="2134525"/>
              <a:ext cx="4572000" cy="2194560"/>
            </a:xfrm>
            <a:prstGeom prst="rect">
              <a:avLst/>
            </a:prstGeom>
            <a:solidFill>
              <a:schemeClr val="bg1">
                <a:lumMod val="95000"/>
              </a:schemeClr>
            </a:solidFill>
          </p:spPr>
          <p:txBody>
            <a:bodyPr wrap="square" lIns="182880" tIns="146304" rIns="182880" bIns="146304" rtlCol="0" anchor="t"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600"/>
                </a:spcBef>
                <a:spcAft>
                  <a:spcPts val="0"/>
                </a:spcAft>
                <a:defRPr/>
              </a:pPr>
              <a:r>
                <a:rPr lang="en-US" sz="2400" b="1" dirty="0" err="1">
                  <a:gradFill>
                    <a:gsLst>
                      <a:gs pos="52475">
                        <a:schemeClr val="accent2"/>
                      </a:gs>
                      <a:gs pos="40000">
                        <a:schemeClr val="accent2"/>
                      </a:gs>
                    </a:gsLst>
                    <a:lin ang="5400000" scaled="0"/>
                  </a:gradFill>
                  <a:latin typeface="+mj-lt"/>
                </a:rPr>
                <a:t>Desarrollo</a:t>
              </a:r>
              <a:endParaRPr lang="en-US" sz="2400" b="1" dirty="0">
                <a:gradFill>
                  <a:gsLst>
                    <a:gs pos="52475">
                      <a:schemeClr val="accent2"/>
                    </a:gs>
                    <a:gs pos="40000">
                      <a:schemeClr val="accent2"/>
                    </a:gs>
                  </a:gsLst>
                  <a:lin ang="5400000" scaled="0"/>
                </a:gradFill>
                <a:latin typeface="+mj-lt"/>
              </a:endParaRPr>
            </a:p>
            <a:p>
              <a:pPr marL="171450" indent="-171450" defTabSz="932563">
                <a:spcBef>
                  <a:spcPts val="400"/>
                </a:spcBef>
                <a:spcAft>
                  <a:spcPts val="0"/>
                </a:spcAft>
                <a:buFont typeface="Arial" panose="020B0604020202020204" pitchFamily="34" charset="0"/>
                <a:buChar char="•"/>
              </a:pPr>
              <a:r>
                <a:rPr lang="en-US" sz="1200" spc="0" dirty="0">
                  <a:gradFill>
                    <a:gsLst>
                      <a:gs pos="73267">
                        <a:schemeClr val="tx1"/>
                      </a:gs>
                      <a:gs pos="46000">
                        <a:schemeClr val="tx1"/>
                      </a:gs>
                    </a:gsLst>
                    <a:lin ang="5400000" scaled="0"/>
                  </a:gradFill>
                </a:rPr>
                <a:t>Los </a:t>
              </a:r>
              <a:r>
                <a:rPr lang="en-US" sz="1200" spc="0" dirty="0" err="1">
                  <a:gradFill>
                    <a:gsLst>
                      <a:gs pos="73267">
                        <a:schemeClr val="tx1"/>
                      </a:gs>
                      <a:gs pos="46000">
                        <a:schemeClr val="tx1"/>
                      </a:gs>
                    </a:gsLst>
                    <a:lin ang="5400000" scaled="0"/>
                  </a:gradFill>
                </a:rPr>
                <a:t>contenedores</a:t>
              </a:r>
              <a:r>
                <a:rPr lang="en-US" sz="1200" spc="0" dirty="0">
                  <a:gradFill>
                    <a:gsLst>
                      <a:gs pos="73267">
                        <a:schemeClr val="tx1"/>
                      </a:gs>
                      <a:gs pos="46000">
                        <a:schemeClr val="tx1"/>
                      </a:gs>
                    </a:gsLst>
                    <a:lin ang="5400000" scaled="0"/>
                  </a:gradFill>
                </a:rPr>
                <a:t> Containers </a:t>
              </a:r>
              <a:r>
                <a:rPr lang="en-US" sz="1200" dirty="0" err="1" smtClean="0">
                  <a:gradFill>
                    <a:gsLst>
                      <a:gs pos="73267">
                        <a:schemeClr val="tx1"/>
                      </a:gs>
                      <a:gs pos="46000">
                        <a:schemeClr val="tx1"/>
                      </a:gs>
                    </a:gsLst>
                    <a:lin ang="5400000" scaled="0"/>
                  </a:gradFill>
                </a:rPr>
                <a:t>aportan</a:t>
              </a:r>
              <a:r>
                <a:rPr lang="en-US" sz="1200" dirty="0" smtClean="0">
                  <a:gradFill>
                    <a:gsLst>
                      <a:gs pos="73267">
                        <a:schemeClr val="tx1"/>
                      </a:gs>
                      <a:gs pos="46000">
                        <a:schemeClr val="tx1"/>
                      </a:gs>
                    </a:gsLst>
                    <a:lin ang="5400000" scaled="0"/>
                  </a:gradFill>
                </a:rPr>
                <a:t> </a:t>
              </a:r>
              <a:r>
                <a:rPr lang="en-US" sz="1200" dirty="0" err="1" smtClean="0">
                  <a:gradFill>
                    <a:gsLst>
                      <a:gs pos="73267">
                        <a:schemeClr val="tx1"/>
                      </a:gs>
                      <a:gs pos="46000">
                        <a:schemeClr val="tx1"/>
                      </a:gs>
                    </a:gsLst>
                    <a:lin ang="5400000" scaled="0"/>
                  </a:gradFill>
                </a:rPr>
                <a:t>productividad</a:t>
              </a:r>
              <a:r>
                <a:rPr lang="en-US" sz="1200" dirty="0" smtClean="0">
                  <a:gradFill>
                    <a:gsLst>
                      <a:gs pos="73267">
                        <a:schemeClr val="tx1"/>
                      </a:gs>
                      <a:gs pos="46000">
                        <a:schemeClr val="tx1"/>
                      </a:gs>
                    </a:gsLst>
                    <a:lin ang="5400000" scaled="0"/>
                  </a:gradFill>
                </a:rPr>
                <a:t> y </a:t>
              </a:r>
              <a:r>
                <a:rPr lang="en-US" sz="1200" dirty="0" err="1" smtClean="0">
                  <a:gradFill>
                    <a:gsLst>
                      <a:gs pos="73267">
                        <a:schemeClr val="tx1"/>
                      </a:gs>
                      <a:gs pos="46000">
                        <a:schemeClr val="tx1"/>
                      </a:gs>
                    </a:gsLst>
                    <a:lin ang="5400000" scaled="0"/>
                  </a:gradFill>
                </a:rPr>
                <a:t>roturas</a:t>
              </a:r>
              <a:r>
                <a:rPr lang="en-US" sz="1200" dirty="0" smtClean="0">
                  <a:gradFill>
                    <a:gsLst>
                      <a:gs pos="73267">
                        <a:schemeClr val="tx1"/>
                      </a:gs>
                      <a:gs pos="46000">
                        <a:schemeClr val="tx1"/>
                      </a:gs>
                    </a:gsLst>
                    <a:lin ang="5400000" scaled="0"/>
                  </a:gradFill>
                </a:rPr>
                <a:t> de </a:t>
              </a:r>
              <a:r>
                <a:rPr lang="en-US" sz="1200" dirty="0" err="1" smtClean="0">
                  <a:gradFill>
                    <a:gsLst>
                      <a:gs pos="73267">
                        <a:schemeClr val="tx1"/>
                      </a:gs>
                      <a:gs pos="46000">
                        <a:schemeClr val="tx1"/>
                      </a:gs>
                    </a:gsLst>
                    <a:lin ang="5400000" scaled="0"/>
                  </a:gradFill>
                </a:rPr>
                <a:t>barreras</a:t>
              </a:r>
              <a:endParaRPr lang="en-US" sz="1200" spc="0" dirty="0" smtClean="0">
                <a:gradFill>
                  <a:gsLst>
                    <a:gs pos="73267">
                      <a:schemeClr val="tx1"/>
                    </a:gs>
                    <a:gs pos="46000">
                      <a:schemeClr val="tx1"/>
                    </a:gs>
                  </a:gsLst>
                  <a:lin ang="5400000" scaled="0"/>
                </a:gradFill>
              </a:endParaRPr>
            </a:p>
            <a:p>
              <a:pPr marL="171450" indent="-171450" defTabSz="932563">
                <a:spcBef>
                  <a:spcPts val="400"/>
                </a:spcBef>
                <a:spcAft>
                  <a:spcPts val="0"/>
                </a:spcAft>
                <a:buFont typeface="Arial" panose="020B0604020202020204" pitchFamily="34" charset="0"/>
                <a:buChar char="•"/>
              </a:pPr>
              <a:r>
                <a:rPr lang="en-US" sz="1200" spc="0" dirty="0" err="1" smtClean="0">
                  <a:gradFill>
                    <a:gsLst>
                      <a:gs pos="73267">
                        <a:schemeClr val="tx1"/>
                      </a:gs>
                      <a:gs pos="46000">
                        <a:schemeClr val="tx1"/>
                      </a:gs>
                    </a:gsLst>
                    <a:lin ang="5400000" scaled="0"/>
                  </a:gradFill>
                </a:rPr>
                <a:t>Habilitan</a:t>
              </a:r>
              <a:r>
                <a:rPr lang="en-US" sz="1200" spc="0" dirty="0" smtClean="0">
                  <a:gradFill>
                    <a:gsLst>
                      <a:gs pos="73267">
                        <a:schemeClr val="tx1"/>
                      </a:gs>
                      <a:gs pos="46000">
                        <a:schemeClr val="tx1"/>
                      </a:gs>
                    </a:gsLst>
                    <a:lin ang="5400000" scaled="0"/>
                  </a:gradFill>
                </a:rPr>
                <a:t> </a:t>
              </a:r>
              <a:r>
                <a:rPr lang="en-US" sz="1200" spc="0" dirty="0">
                  <a:gradFill>
                    <a:gsLst>
                      <a:gs pos="73267">
                        <a:schemeClr val="tx1"/>
                      </a:gs>
                      <a:gs pos="46000">
                        <a:schemeClr val="tx1"/>
                      </a:gs>
                    </a:gsLst>
                    <a:lin ang="5400000" scaled="0"/>
                  </a:gradFill>
                </a:rPr>
                <a:t>las </a:t>
              </a:r>
              <a:r>
                <a:rPr lang="en-US" sz="1200" spc="0" dirty="0" err="1">
                  <a:gradFill>
                    <a:gsLst>
                      <a:gs pos="73267">
                        <a:schemeClr val="tx1"/>
                      </a:gs>
                      <a:gs pos="46000">
                        <a:schemeClr val="tx1"/>
                      </a:gs>
                    </a:gsLst>
                    <a:lin ang="5400000" scaled="0"/>
                  </a:gradFill>
                </a:rPr>
                <a:t>aplicaciones</a:t>
              </a:r>
              <a:r>
                <a:rPr lang="en-US" sz="1200" spc="0" dirty="0">
                  <a:gradFill>
                    <a:gsLst>
                      <a:gs pos="73267">
                        <a:schemeClr val="tx1"/>
                      </a:gs>
                      <a:gs pos="46000">
                        <a:schemeClr val="tx1"/>
                      </a:gs>
                    </a:gsLst>
                    <a:lin ang="5400000" scaled="0"/>
                  </a:gradFill>
                </a:rPr>
                <a:t> ‘write-once, run-anywhere’</a:t>
              </a:r>
            </a:p>
            <a:p>
              <a:pPr marL="171450" indent="-171450" defTabSz="932563">
                <a:spcBef>
                  <a:spcPts val="400"/>
                </a:spcBef>
                <a:spcAft>
                  <a:spcPts val="0"/>
                </a:spcAft>
                <a:buFont typeface="Arial" panose="020B0604020202020204" pitchFamily="34" charset="0"/>
                <a:buChar char="•"/>
              </a:pPr>
              <a:r>
                <a:rPr lang="en-US" sz="1200" spc="0" dirty="0" err="1">
                  <a:gradFill>
                    <a:gsLst>
                      <a:gs pos="73267">
                        <a:schemeClr val="tx1"/>
                      </a:gs>
                      <a:gs pos="46000">
                        <a:schemeClr val="tx1"/>
                      </a:gs>
                    </a:gsLst>
                    <a:lin ang="5400000" scaled="0"/>
                  </a:gradFill>
                </a:rPr>
                <a:t>Pueden</a:t>
              </a:r>
              <a:r>
                <a:rPr lang="en-US" sz="1200" spc="0" dirty="0">
                  <a:gradFill>
                    <a:gsLst>
                      <a:gs pos="73267">
                        <a:schemeClr val="tx1"/>
                      </a:gs>
                      <a:gs pos="46000">
                        <a:schemeClr val="tx1"/>
                      </a:gs>
                    </a:gsLst>
                    <a:lin ang="5400000" scaled="0"/>
                  </a:gradFill>
                </a:rPr>
                <a:t> </a:t>
              </a:r>
              <a:r>
                <a:rPr lang="en-US" sz="1200" spc="0" dirty="0" err="1">
                  <a:gradFill>
                    <a:gsLst>
                      <a:gs pos="73267">
                        <a:schemeClr val="tx1"/>
                      </a:gs>
                      <a:gs pos="46000">
                        <a:schemeClr val="tx1"/>
                      </a:gs>
                    </a:gsLst>
                    <a:lin ang="5400000" scaled="0"/>
                  </a:gradFill>
                </a:rPr>
                <a:t>ser</a:t>
              </a:r>
              <a:r>
                <a:rPr lang="en-US" sz="1200" spc="0" dirty="0">
                  <a:gradFill>
                    <a:gsLst>
                      <a:gs pos="73267">
                        <a:schemeClr val="tx1"/>
                      </a:gs>
                      <a:gs pos="46000">
                        <a:schemeClr val="tx1"/>
                      </a:gs>
                    </a:gsLst>
                    <a:lin ang="5400000" scaled="0"/>
                  </a:gradFill>
                </a:rPr>
                <a:t> </a:t>
              </a:r>
              <a:r>
                <a:rPr lang="en-US" sz="1200" spc="0" dirty="0" err="1">
                  <a:gradFill>
                    <a:gsLst>
                      <a:gs pos="73267">
                        <a:schemeClr val="tx1"/>
                      </a:gs>
                      <a:gs pos="46000">
                        <a:schemeClr val="tx1"/>
                      </a:gs>
                    </a:gsLst>
                    <a:lin ang="5400000" scaled="0"/>
                  </a:gradFill>
                </a:rPr>
                <a:t>implementadas</a:t>
              </a:r>
              <a:r>
                <a:rPr lang="en-US" sz="1200" spc="0" dirty="0">
                  <a:gradFill>
                    <a:gsLst>
                      <a:gs pos="73267">
                        <a:schemeClr val="tx1"/>
                      </a:gs>
                      <a:gs pos="46000">
                        <a:schemeClr val="tx1"/>
                      </a:gs>
                    </a:gsLst>
                    <a:lin ang="5400000" scaled="0"/>
                  </a:gradFill>
                </a:rPr>
                <a:t> </a:t>
              </a:r>
              <a:r>
                <a:rPr lang="en-US" sz="1200" spc="0" dirty="0" err="1">
                  <a:gradFill>
                    <a:gsLst>
                      <a:gs pos="73267">
                        <a:schemeClr val="tx1"/>
                      </a:gs>
                      <a:gs pos="46000">
                        <a:schemeClr val="tx1"/>
                      </a:gs>
                    </a:gsLst>
                    <a:lin ang="5400000" scaled="0"/>
                  </a:gradFill>
                </a:rPr>
                <a:t>como</a:t>
              </a:r>
              <a:r>
                <a:rPr lang="en-US" sz="1200" spc="0" dirty="0">
                  <a:gradFill>
                    <a:gsLst>
                      <a:gs pos="73267">
                        <a:schemeClr val="tx1"/>
                      </a:gs>
                      <a:gs pos="46000">
                        <a:schemeClr val="tx1"/>
                      </a:gs>
                    </a:gsLst>
                    <a:lin ang="5400000" scaled="0"/>
                  </a:gradFill>
                </a:rPr>
                <a:t> </a:t>
              </a:r>
              <a:r>
                <a:rPr lang="en-US" sz="1200" spc="0" dirty="0" err="1">
                  <a:gradFill>
                    <a:gsLst>
                      <a:gs pos="73267">
                        <a:schemeClr val="tx1"/>
                      </a:gs>
                      <a:gs pos="46000">
                        <a:schemeClr val="tx1"/>
                      </a:gs>
                    </a:gsLst>
                    <a:lin ang="5400000" scaled="0"/>
                  </a:gradFill>
                </a:rPr>
                <a:t>aplicaciones</a:t>
              </a:r>
              <a:r>
                <a:rPr lang="en-US" sz="1200" spc="0" dirty="0">
                  <a:gradFill>
                    <a:gsLst>
                      <a:gs pos="73267">
                        <a:schemeClr val="tx1"/>
                      </a:gs>
                      <a:gs pos="46000">
                        <a:schemeClr val="tx1"/>
                      </a:gs>
                    </a:gsLst>
                    <a:lin ang="5400000" scaled="0"/>
                  </a:gradFill>
                </a:rPr>
                <a:t> </a:t>
              </a:r>
              <a:r>
                <a:rPr lang="en-US" sz="1200" spc="0" dirty="0" err="1">
                  <a:gradFill>
                    <a:gsLst>
                      <a:gs pos="73267">
                        <a:schemeClr val="tx1"/>
                      </a:gs>
                      <a:gs pos="46000">
                        <a:schemeClr val="tx1"/>
                      </a:gs>
                    </a:gsLst>
                    <a:lin ang="5400000" scaled="0"/>
                  </a:gradFill>
                </a:rPr>
                <a:t>distribuidas</a:t>
              </a:r>
              <a:r>
                <a:rPr lang="en-US" sz="1200" spc="0" dirty="0">
                  <a:gradFill>
                    <a:gsLst>
                      <a:gs pos="73267">
                        <a:schemeClr val="tx1"/>
                      </a:gs>
                      <a:gs pos="46000">
                        <a:schemeClr val="tx1"/>
                      </a:gs>
                    </a:gsLst>
                    <a:lin ang="5400000" scaled="0"/>
                  </a:gradFill>
                </a:rPr>
                <a:t> multi-tier </a:t>
              </a:r>
              <a:r>
                <a:rPr lang="en-US" sz="1200" spc="0" dirty="0" err="1">
                  <a:gradFill>
                    <a:gsLst>
                      <a:gs pos="73267">
                        <a:schemeClr val="tx1"/>
                      </a:gs>
                      <a:gs pos="46000">
                        <a:schemeClr val="tx1"/>
                      </a:gs>
                    </a:gsLst>
                    <a:lin ang="5400000" scaled="0"/>
                  </a:gradFill>
                </a:rPr>
                <a:t>en</a:t>
              </a:r>
              <a:r>
                <a:rPr lang="en-US" sz="1200" spc="0" dirty="0">
                  <a:gradFill>
                    <a:gsLst>
                      <a:gs pos="73267">
                        <a:schemeClr val="tx1"/>
                      </a:gs>
                      <a:gs pos="46000">
                        <a:schemeClr val="tx1"/>
                      </a:gs>
                    </a:gsLst>
                    <a:lin ang="5400000" scaled="0"/>
                  </a:gradFill>
                </a:rPr>
                <a:t> </a:t>
              </a:r>
              <a:r>
                <a:rPr lang="en-US" sz="1200" spc="0" dirty="0" err="1">
                  <a:gradFill>
                    <a:gsLst>
                      <a:gs pos="73267">
                        <a:schemeClr val="tx1"/>
                      </a:gs>
                      <a:gs pos="46000">
                        <a:schemeClr val="tx1"/>
                      </a:gs>
                    </a:gsLst>
                    <a:lin ang="5400000" scaled="0"/>
                  </a:gradFill>
                </a:rPr>
                <a:t>modelos</a:t>
              </a:r>
              <a:r>
                <a:rPr lang="en-US" sz="1200" spc="0" dirty="0">
                  <a:gradFill>
                    <a:gsLst>
                      <a:gs pos="73267">
                        <a:schemeClr val="tx1"/>
                      </a:gs>
                      <a:gs pos="46000">
                        <a:schemeClr val="tx1"/>
                      </a:gs>
                    </a:gsLst>
                    <a:lin ang="5400000" scaled="0"/>
                  </a:gradFill>
                </a:rPr>
                <a:t> IaaS/PaaS.</a:t>
              </a:r>
            </a:p>
            <a:p>
              <a:pPr marL="171450" indent="-171450" defTabSz="932563">
                <a:spcBef>
                  <a:spcPts val="400"/>
                </a:spcBef>
                <a:spcAft>
                  <a:spcPts val="0"/>
                </a:spcAft>
                <a:buFont typeface="Arial" panose="020B0604020202020204" pitchFamily="34" charset="0"/>
                <a:buChar char="•"/>
              </a:pPr>
              <a:r>
                <a:rPr lang="en-US" sz="1200" spc="0" dirty="0" err="1">
                  <a:gradFill>
                    <a:gsLst>
                      <a:gs pos="73267">
                        <a:schemeClr val="tx1"/>
                      </a:gs>
                      <a:gs pos="46000">
                        <a:schemeClr val="tx1"/>
                      </a:gs>
                    </a:gsLst>
                    <a:lin ang="5400000" scaled="0"/>
                  </a:gradFill>
                </a:rPr>
                <a:t>Ofrecen</a:t>
              </a:r>
              <a:r>
                <a:rPr lang="en-US" sz="1200" spc="0" dirty="0">
                  <a:gradFill>
                    <a:gsLst>
                      <a:gs pos="73267">
                        <a:schemeClr val="tx1"/>
                      </a:gs>
                      <a:gs pos="46000">
                        <a:schemeClr val="tx1"/>
                      </a:gs>
                    </a:gsLst>
                    <a:lin ang="5400000" scaled="0"/>
                  </a:gradFill>
                </a:rPr>
                <a:t> </a:t>
              </a:r>
              <a:r>
                <a:rPr lang="en-US" sz="1200" spc="0" dirty="0" err="1">
                  <a:gradFill>
                    <a:gsLst>
                      <a:gs pos="73267">
                        <a:schemeClr val="tx1"/>
                      </a:gs>
                      <a:gs pos="46000">
                        <a:schemeClr val="tx1"/>
                      </a:gs>
                    </a:gsLst>
                    <a:lin ang="5400000" scaled="0"/>
                  </a:gradFill>
                </a:rPr>
                <a:t>una</a:t>
              </a:r>
              <a:r>
                <a:rPr lang="en-US" sz="1200" spc="0" dirty="0">
                  <a:gradFill>
                    <a:gsLst>
                      <a:gs pos="73267">
                        <a:schemeClr val="tx1"/>
                      </a:gs>
                      <a:gs pos="46000">
                        <a:schemeClr val="tx1"/>
                      </a:gs>
                    </a:gsLst>
                    <a:lin ang="5400000" scaled="0"/>
                  </a:gradFill>
                </a:rPr>
                <a:t> gran abstraction para </a:t>
              </a:r>
              <a:r>
                <a:rPr lang="en-US" sz="1200" spc="0" dirty="0" err="1">
                  <a:gradFill>
                    <a:gsLst>
                      <a:gs pos="73267">
                        <a:schemeClr val="tx1"/>
                      </a:gs>
                      <a:gs pos="46000">
                        <a:schemeClr val="tx1"/>
                      </a:gs>
                    </a:gsLst>
                    <a:lin ang="5400000" scaled="0"/>
                  </a:gradFill>
                </a:rPr>
                <a:t>microservices</a:t>
              </a:r>
              <a:endParaRPr lang="en-US" sz="1200" spc="0" dirty="0">
                <a:gradFill>
                  <a:gsLst>
                    <a:gs pos="73267">
                      <a:schemeClr val="tx1"/>
                    </a:gs>
                    <a:gs pos="46000">
                      <a:schemeClr val="tx1"/>
                    </a:gs>
                  </a:gsLst>
                  <a:lin ang="5400000" scaled="0"/>
                </a:gradFill>
              </a:endParaRPr>
            </a:p>
          </p:txBody>
        </p:sp>
        <p:sp>
          <p:nvSpPr>
            <p:cNvPr id="21" name="Freeform 20"/>
            <p:cNvSpPr>
              <a:spLocks noChangeAspect="1" noEditPoints="1"/>
            </p:cNvSpPr>
            <p:nvPr/>
          </p:nvSpPr>
          <p:spPr bwMode="auto">
            <a:xfrm>
              <a:off x="839314" y="2942329"/>
              <a:ext cx="699449" cy="57895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defRPr/>
              </a:pPr>
              <a:endParaRPr lang="en-US" kern="0">
                <a:solidFill>
                  <a:srgbClr val="505050"/>
                </a:solidFill>
                <a:latin typeface="Segoe UI"/>
              </a:endParaRPr>
            </a:p>
          </p:txBody>
        </p:sp>
      </p:grpSp>
      <p:grpSp>
        <p:nvGrpSpPr>
          <p:cNvPr id="9" name="Group 8"/>
          <p:cNvGrpSpPr/>
          <p:nvPr/>
        </p:nvGrpSpPr>
        <p:grpSpPr>
          <a:xfrm>
            <a:off x="501650" y="4350702"/>
            <a:ext cx="6400800" cy="2194560"/>
            <a:chOff x="274638" y="4420525"/>
            <a:chExt cx="6400800" cy="2194560"/>
          </a:xfrm>
        </p:grpSpPr>
        <p:sp>
          <p:nvSpPr>
            <p:cNvPr id="16" name="TextBox 33"/>
            <p:cNvSpPr txBox="1"/>
            <p:nvPr/>
          </p:nvSpPr>
          <p:spPr>
            <a:xfrm>
              <a:off x="2103438" y="4420525"/>
              <a:ext cx="4572000" cy="2194560"/>
            </a:xfrm>
            <a:prstGeom prst="rect">
              <a:avLst/>
            </a:prstGeom>
            <a:solidFill>
              <a:schemeClr val="bg1">
                <a:lumMod val="95000"/>
              </a:schemeClr>
            </a:solidFill>
          </p:spPr>
          <p:txBody>
            <a:bodyPr wrap="square" lIns="182880" tIns="146304" rIns="182880" bIns="146304" rtlCol="0" anchor="t"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07965" fontAlgn="base">
                <a:lnSpc>
                  <a:spcPct val="90000"/>
                </a:lnSpc>
                <a:spcBef>
                  <a:spcPts val="600"/>
                </a:spcBef>
                <a:defRPr/>
              </a:pPr>
              <a:r>
                <a:rPr lang="en-US" sz="2400" b="1" kern="0" dirty="0">
                  <a:gradFill>
                    <a:gsLst>
                      <a:gs pos="52475">
                        <a:schemeClr val="accent2"/>
                      </a:gs>
                      <a:gs pos="40000">
                        <a:schemeClr val="accent2"/>
                      </a:gs>
                    </a:gsLst>
                    <a:lin ang="5400000" scaled="0"/>
                  </a:gradFill>
                  <a:latin typeface="+mj-lt"/>
                  <a:cs typeface="Segoe UI Semibold" panose="020B0702040204020203" pitchFamily="34" charset="0"/>
                </a:rPr>
                <a:t>Operations</a:t>
              </a:r>
            </a:p>
            <a:p>
              <a:pPr marL="171450" indent="-171450" defTabSz="932563" fontAlgn="base">
                <a:lnSpc>
                  <a:spcPct val="90000"/>
                </a:lnSpc>
                <a:spcBef>
                  <a:spcPts val="400"/>
                </a:spcBef>
                <a:buFont typeface="Arial" panose="020B0604020202020204" pitchFamily="34" charset="0"/>
                <a:buChar char="•"/>
              </a:pPr>
              <a:r>
                <a:rPr lang="en-US" sz="1200" kern="0" dirty="0" err="1" smtClean="0">
                  <a:gradFill>
                    <a:gsLst>
                      <a:gs pos="73267">
                        <a:schemeClr val="tx1"/>
                      </a:gs>
                      <a:gs pos="46000">
                        <a:schemeClr val="tx1"/>
                      </a:gs>
                    </a:gsLst>
                    <a:lin ang="5400000" scaled="0"/>
                  </a:gradFill>
                  <a:cs typeface="Segoe UI Semibold" panose="020B0702040204020203" pitchFamily="34" charset="0"/>
                </a:rPr>
                <a:t>Posibilitan</a:t>
              </a:r>
              <a:r>
                <a:rPr lang="en-US" sz="1200" kern="0" dirty="0" smtClean="0">
                  <a:gradFill>
                    <a:gsLst>
                      <a:gs pos="73267">
                        <a:schemeClr val="tx1"/>
                      </a:gs>
                      <a:gs pos="46000">
                        <a:schemeClr val="tx1"/>
                      </a:gs>
                    </a:gsLst>
                    <a:lin ang="5400000" scaled="0"/>
                  </a:gradFill>
                  <a:cs typeface="Segoe UI Semibold" panose="020B0702040204020203" pitchFamily="34" charset="0"/>
                </a:rPr>
                <a:t> deployments de it </a:t>
              </a:r>
              <a:r>
                <a:rPr lang="en-US" sz="1200" kern="0" dirty="0" err="1" smtClean="0">
                  <a:gradFill>
                    <a:gsLst>
                      <a:gs pos="73267">
                        <a:schemeClr val="tx1"/>
                      </a:gs>
                      <a:gs pos="46000">
                        <a:schemeClr val="tx1"/>
                      </a:gs>
                    </a:gsLst>
                    <a:lin ang="5400000" scaled="0"/>
                  </a:gradFill>
                  <a:cs typeface="Segoe UI Semibold" panose="020B0702040204020203" pitchFamily="34" charset="0"/>
                </a:rPr>
                <a:t>Más</a:t>
              </a:r>
              <a:r>
                <a:rPr lang="en-US" sz="1200" kern="0" dirty="0" smtClean="0">
                  <a:gradFill>
                    <a:gsLst>
                      <a:gs pos="73267">
                        <a:schemeClr val="tx1"/>
                      </a:gs>
                      <a:gs pos="46000">
                        <a:schemeClr val="tx1"/>
                      </a:gs>
                    </a:gsLst>
                    <a:lin ang="5400000" scaled="0"/>
                  </a:gradFill>
                  <a:cs typeface="Segoe UI Semibold" panose="020B0702040204020203" pitchFamily="34" charset="0"/>
                </a:rPr>
                <a:t> </a:t>
              </a:r>
              <a:r>
                <a:rPr lang="en-US" sz="1200" kern="0" dirty="0" err="1" smtClean="0">
                  <a:gradFill>
                    <a:gsLst>
                      <a:gs pos="73267">
                        <a:schemeClr val="tx1"/>
                      </a:gs>
                      <a:gs pos="46000">
                        <a:schemeClr val="tx1"/>
                      </a:gs>
                    </a:gsLst>
                    <a:lin ang="5400000" scaled="0"/>
                  </a:gradFill>
                  <a:cs typeface="Segoe UI Semibold" panose="020B0702040204020203" pitchFamily="34" charset="0"/>
                </a:rPr>
                <a:t>familiares</a:t>
              </a:r>
              <a:endParaRPr lang="en-US" sz="1200" kern="0" dirty="0">
                <a:gradFill>
                  <a:gsLst>
                    <a:gs pos="73267">
                      <a:schemeClr val="tx1"/>
                    </a:gs>
                    <a:gs pos="46000">
                      <a:schemeClr val="tx1"/>
                    </a:gs>
                  </a:gsLst>
                  <a:lin ang="5400000" scaled="0"/>
                </a:gradFill>
                <a:cs typeface="Segoe UI Semibold" panose="020B0702040204020203" pitchFamily="34" charset="0"/>
              </a:endParaRPr>
            </a:p>
            <a:p>
              <a:pPr marL="171450" indent="-171450" defTabSz="932563" fontAlgn="base">
                <a:lnSpc>
                  <a:spcPct val="90000"/>
                </a:lnSpc>
                <a:spcBef>
                  <a:spcPts val="400"/>
                </a:spcBef>
                <a:buFont typeface="Arial" panose="020B0604020202020204" pitchFamily="34" charset="0"/>
                <a:buChar char="•"/>
              </a:pPr>
              <a:r>
                <a:rPr lang="en-US" sz="1200" kern="0" dirty="0" err="1">
                  <a:gradFill>
                    <a:gsLst>
                      <a:gs pos="73267">
                        <a:schemeClr val="tx1"/>
                      </a:gs>
                      <a:gs pos="46000">
                        <a:schemeClr val="tx1"/>
                      </a:gs>
                    </a:gsLst>
                    <a:lin ang="5400000" scaled="0"/>
                  </a:gradFill>
                  <a:cs typeface="Segoe UI Semibold" panose="020B0702040204020203" pitchFamily="34" charset="0"/>
                </a:rPr>
                <a:t>Provee</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entornos</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estandarizados</a:t>
              </a:r>
              <a:r>
                <a:rPr lang="en-US" sz="1200" kern="0" dirty="0">
                  <a:gradFill>
                    <a:gsLst>
                      <a:gs pos="73267">
                        <a:schemeClr val="tx1"/>
                      </a:gs>
                      <a:gs pos="46000">
                        <a:schemeClr val="tx1"/>
                      </a:gs>
                    </a:gsLst>
                    <a:lin ang="5400000" scaled="0"/>
                  </a:gradFill>
                  <a:cs typeface="Segoe UI Semibold" panose="020B0702040204020203" pitchFamily="34" charset="0"/>
                </a:rPr>
                <a:t> para </a:t>
              </a:r>
              <a:r>
                <a:rPr lang="en-US" sz="1200" kern="0" dirty="0" err="1">
                  <a:gradFill>
                    <a:gsLst>
                      <a:gs pos="73267">
                        <a:schemeClr val="tx1"/>
                      </a:gs>
                      <a:gs pos="46000">
                        <a:schemeClr val="tx1"/>
                      </a:gs>
                    </a:gsLst>
                    <a:lin ang="5400000" scaled="0"/>
                  </a:gradFill>
                  <a:cs typeface="Segoe UI Semibold" panose="020B0702040204020203" pitchFamily="34" charset="0"/>
                </a:rPr>
                <a:t>los</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equipos</a:t>
              </a:r>
              <a:r>
                <a:rPr lang="en-US" sz="1200" kern="0" dirty="0">
                  <a:gradFill>
                    <a:gsLst>
                      <a:gs pos="73267">
                        <a:schemeClr val="tx1"/>
                      </a:gs>
                      <a:gs pos="46000">
                        <a:schemeClr val="tx1"/>
                      </a:gs>
                    </a:gsLst>
                    <a:lin ang="5400000" scaled="0"/>
                  </a:gradFill>
                  <a:cs typeface="Segoe UI Semibold" panose="020B0702040204020203" pitchFamily="34" charset="0"/>
                </a:rPr>
                <a:t> de </a:t>
              </a:r>
              <a:r>
                <a:rPr lang="en-US" sz="1200" kern="0" dirty="0" err="1">
                  <a:gradFill>
                    <a:gsLst>
                      <a:gs pos="73267">
                        <a:schemeClr val="tx1"/>
                      </a:gs>
                      <a:gs pos="46000">
                        <a:schemeClr val="tx1"/>
                      </a:gs>
                    </a:gsLst>
                    <a:lin ang="5400000" scaled="0"/>
                  </a:gradFill>
                  <a:cs typeface="Segoe UI Semibold" panose="020B0702040204020203" pitchFamily="34" charset="0"/>
                </a:rPr>
                <a:t>desarrollo</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entorno</a:t>
              </a:r>
              <a:r>
                <a:rPr lang="en-US" sz="1200" kern="0" dirty="0">
                  <a:gradFill>
                    <a:gsLst>
                      <a:gs pos="73267">
                        <a:schemeClr val="tx1"/>
                      </a:gs>
                      <a:gs pos="46000">
                        <a:schemeClr val="tx1"/>
                      </a:gs>
                    </a:gsLst>
                    <a:lin ang="5400000" scaled="0"/>
                  </a:gradFill>
                  <a:cs typeface="Segoe UI Semibold" panose="020B0702040204020203" pitchFamily="34" charset="0"/>
                </a:rPr>
                <a:t> de pre y </a:t>
              </a:r>
              <a:r>
                <a:rPr lang="en-US" sz="1200" kern="0" dirty="0" err="1">
                  <a:gradFill>
                    <a:gsLst>
                      <a:gs pos="73267">
                        <a:schemeClr val="tx1"/>
                      </a:gs>
                      <a:gs pos="46000">
                        <a:schemeClr val="tx1"/>
                      </a:gs>
                    </a:gsLst>
                    <a:lin ang="5400000" scaled="0"/>
                  </a:gradFill>
                  <a:cs typeface="Segoe UI Semibold" panose="020B0702040204020203" pitchFamily="34" charset="0"/>
                </a:rPr>
                <a:t>produccion</a:t>
              </a:r>
              <a:r>
                <a:rPr lang="en-US" sz="1200" kern="0" dirty="0">
                  <a:gradFill>
                    <a:gsLst>
                      <a:gs pos="73267">
                        <a:schemeClr val="tx1"/>
                      </a:gs>
                      <a:gs pos="46000">
                        <a:schemeClr val="tx1"/>
                      </a:gs>
                    </a:gsLst>
                    <a:lin ang="5400000" scaled="0"/>
                  </a:gradFill>
                  <a:cs typeface="Segoe UI Semibold" panose="020B0702040204020203" pitchFamily="34" charset="0"/>
                </a:rPr>
                <a:t>.</a:t>
              </a:r>
            </a:p>
            <a:p>
              <a:pPr marL="171450" indent="-171450" defTabSz="932563" fontAlgn="base">
                <a:lnSpc>
                  <a:spcPct val="90000"/>
                </a:lnSpc>
                <a:spcBef>
                  <a:spcPts val="400"/>
                </a:spcBef>
                <a:buFont typeface="Arial" panose="020B0604020202020204" pitchFamily="34" charset="0"/>
                <a:buChar char="•"/>
              </a:pPr>
              <a:r>
                <a:rPr lang="en-US" sz="1200" kern="0" dirty="0" err="1">
                  <a:gradFill>
                    <a:gsLst>
                      <a:gs pos="73267">
                        <a:schemeClr val="tx1"/>
                      </a:gs>
                      <a:gs pos="46000">
                        <a:schemeClr val="tx1"/>
                      </a:gs>
                    </a:gsLst>
                    <a:lin ang="5400000" scaled="0"/>
                  </a:gradFill>
                  <a:cs typeface="Segoe UI Semibold" panose="020B0702040204020203" pitchFamily="34" charset="0"/>
                </a:rPr>
                <a:t>Abstraccion</a:t>
              </a:r>
              <a:r>
                <a:rPr lang="en-US" sz="1200" kern="0" dirty="0">
                  <a:gradFill>
                    <a:gsLst>
                      <a:gs pos="73267">
                        <a:schemeClr val="tx1"/>
                      </a:gs>
                      <a:gs pos="46000">
                        <a:schemeClr val="tx1"/>
                      </a:gs>
                    </a:gsLst>
                    <a:lin ang="5400000" scaled="0"/>
                  </a:gradFill>
                  <a:cs typeface="Segoe UI Semibold" panose="020B0702040204020203" pitchFamily="34" charset="0"/>
                </a:rPr>
                <a:t> de las </a:t>
              </a:r>
              <a:r>
                <a:rPr lang="en-US" sz="1200" kern="0" dirty="0" err="1">
                  <a:gradFill>
                    <a:gsLst>
                      <a:gs pos="73267">
                        <a:schemeClr val="tx1"/>
                      </a:gs>
                      <a:gs pos="46000">
                        <a:schemeClr val="tx1"/>
                      </a:gs>
                    </a:gsLst>
                    <a:lin ang="5400000" scaled="0"/>
                  </a:gradFill>
                  <a:cs typeface="Segoe UI Semibold" panose="020B0702040204020203" pitchFamily="34" charset="0"/>
                </a:rPr>
                <a:t>diferencias</a:t>
              </a:r>
              <a:r>
                <a:rPr lang="en-US" sz="1200" kern="0" dirty="0">
                  <a:gradFill>
                    <a:gsLst>
                      <a:gs pos="73267">
                        <a:schemeClr val="tx1"/>
                      </a:gs>
                      <a:gs pos="46000">
                        <a:schemeClr val="tx1"/>
                      </a:gs>
                    </a:gsLst>
                    <a:lin ang="5400000" scaled="0"/>
                  </a:gradFill>
                  <a:cs typeface="Segoe UI Semibold" panose="020B0702040204020203" pitchFamily="34" charset="0"/>
                </a:rPr>
                <a:t> de las </a:t>
              </a:r>
              <a:r>
                <a:rPr lang="en-US" sz="1200" kern="0" dirty="0" err="1">
                  <a:gradFill>
                    <a:gsLst>
                      <a:gs pos="73267">
                        <a:schemeClr val="tx1"/>
                      </a:gs>
                      <a:gs pos="46000">
                        <a:schemeClr val="tx1"/>
                      </a:gs>
                    </a:gsLst>
                    <a:lin ang="5400000" scaled="0"/>
                  </a:gradFill>
                  <a:cs typeface="Segoe UI Semibold" panose="020B0702040204020203" pitchFamily="34" charset="0"/>
                </a:rPr>
                <a:t>diferentes</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distribuciones</a:t>
              </a:r>
              <a:r>
                <a:rPr lang="en-US" sz="1200" kern="0" dirty="0">
                  <a:gradFill>
                    <a:gsLst>
                      <a:gs pos="73267">
                        <a:schemeClr val="tx1"/>
                      </a:gs>
                      <a:gs pos="46000">
                        <a:schemeClr val="tx1"/>
                      </a:gs>
                    </a:gsLst>
                    <a:lin ang="5400000" scaled="0"/>
                  </a:gradFill>
                  <a:cs typeface="Segoe UI Semibold" panose="020B0702040204020203" pitchFamily="34" charset="0"/>
                </a:rPr>
                <a:t> de OS y de  la </a:t>
              </a:r>
              <a:r>
                <a:rPr lang="en-US" sz="1200" kern="0" dirty="0" err="1">
                  <a:gradFill>
                    <a:gsLst>
                      <a:gs pos="73267">
                        <a:schemeClr val="tx1"/>
                      </a:gs>
                      <a:gs pos="46000">
                        <a:schemeClr val="tx1"/>
                      </a:gs>
                    </a:gsLst>
                    <a:lin ang="5400000" scaled="0"/>
                  </a:gradFill>
                  <a:cs typeface="Segoe UI Semibold" panose="020B0702040204020203" pitchFamily="34" charset="0"/>
                </a:rPr>
                <a:t>infraestrcutura</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subyacente</a:t>
              </a:r>
              <a:endParaRPr lang="en-US" sz="1200" kern="0" dirty="0">
                <a:gradFill>
                  <a:gsLst>
                    <a:gs pos="73267">
                      <a:schemeClr val="tx1"/>
                    </a:gs>
                    <a:gs pos="46000">
                      <a:schemeClr val="tx1"/>
                    </a:gs>
                  </a:gsLst>
                  <a:lin ang="5400000" scaled="0"/>
                </a:gradFill>
                <a:cs typeface="Segoe UI Semibold" panose="020B0702040204020203" pitchFamily="34" charset="0"/>
              </a:endParaRPr>
            </a:p>
            <a:p>
              <a:pPr marL="171450" indent="-171450" defTabSz="932563" fontAlgn="base">
                <a:lnSpc>
                  <a:spcPct val="90000"/>
                </a:lnSpc>
                <a:spcBef>
                  <a:spcPts val="400"/>
                </a:spcBef>
                <a:buFont typeface="Arial" panose="020B0604020202020204" pitchFamily="34" charset="0"/>
                <a:buChar char="•"/>
              </a:pPr>
              <a:r>
                <a:rPr lang="en-US" sz="1200" kern="0" dirty="0">
                  <a:gradFill>
                    <a:gsLst>
                      <a:gs pos="73267">
                        <a:schemeClr val="tx1"/>
                      </a:gs>
                      <a:gs pos="46000">
                        <a:schemeClr val="tx1"/>
                      </a:gs>
                    </a:gsLst>
                    <a:lin ang="5400000" scaled="0"/>
                  </a:gradFill>
                  <a:cs typeface="Segoe UI Semibold" panose="020B0702040204020203" pitchFamily="34" charset="0"/>
                </a:rPr>
                <a:t>Mayor </a:t>
              </a:r>
              <a:r>
                <a:rPr lang="en-US" sz="1200" kern="0" dirty="0" err="1">
                  <a:gradFill>
                    <a:gsLst>
                      <a:gs pos="73267">
                        <a:schemeClr val="tx1"/>
                      </a:gs>
                      <a:gs pos="46000">
                        <a:schemeClr val="tx1"/>
                      </a:gs>
                    </a:gsLst>
                    <a:lin ang="5400000" scaled="0"/>
                  </a:gradFill>
                  <a:cs typeface="Segoe UI Semibold" panose="020B0702040204020203" pitchFamily="34" charset="0"/>
                </a:rPr>
                <a:t>densidad</a:t>
              </a:r>
              <a:r>
                <a:rPr lang="en-US" sz="1200" kern="0" dirty="0">
                  <a:gradFill>
                    <a:gsLst>
                      <a:gs pos="73267">
                        <a:schemeClr val="tx1"/>
                      </a:gs>
                      <a:gs pos="46000">
                        <a:schemeClr val="tx1"/>
                      </a:gs>
                    </a:gsLst>
                    <a:lin ang="5400000" scaled="0"/>
                  </a:gradFill>
                  <a:cs typeface="Segoe UI Semibold" panose="020B0702040204020203" pitchFamily="34" charset="0"/>
                </a:rPr>
                <a:t> de </a:t>
              </a:r>
              <a:r>
                <a:rPr lang="en-US" sz="1200" kern="0" dirty="0" err="1">
                  <a:gradFill>
                    <a:gsLst>
                      <a:gs pos="73267">
                        <a:schemeClr val="tx1"/>
                      </a:gs>
                      <a:gs pos="46000">
                        <a:schemeClr val="tx1"/>
                      </a:gs>
                    </a:gsLst>
                    <a:lin ang="5400000" scaled="0"/>
                  </a:gradFill>
                  <a:cs typeface="Segoe UI Semibold" panose="020B0702040204020203" pitchFamily="34" charset="0"/>
                </a:rPr>
                <a:t>computo</a:t>
              </a:r>
              <a:r>
                <a:rPr lang="en-US" sz="1200" kern="0" dirty="0">
                  <a:gradFill>
                    <a:gsLst>
                      <a:gs pos="73267">
                        <a:schemeClr val="tx1"/>
                      </a:gs>
                      <a:gs pos="46000">
                        <a:schemeClr val="tx1"/>
                      </a:gs>
                    </a:gsLst>
                    <a:lin ang="5400000" scaled="0"/>
                  </a:gradFill>
                  <a:cs typeface="Segoe UI Semibold" panose="020B0702040204020203" pitchFamily="34" charset="0"/>
                </a:rPr>
                <a:t> y </a:t>
              </a:r>
              <a:r>
                <a:rPr lang="en-US" sz="1200" kern="0" dirty="0" err="1">
                  <a:gradFill>
                    <a:gsLst>
                      <a:gs pos="73267">
                        <a:schemeClr val="tx1"/>
                      </a:gs>
                      <a:gs pos="46000">
                        <a:schemeClr val="tx1"/>
                      </a:gs>
                    </a:gsLst>
                    <a:lin ang="5400000" scaled="0"/>
                  </a:gradFill>
                  <a:cs typeface="Segoe UI Semibold" panose="020B0702040204020203" pitchFamily="34" charset="0"/>
                </a:rPr>
                <a:t>utilizacion</a:t>
              </a:r>
              <a:endParaRPr lang="en-US" sz="1200" kern="0" dirty="0">
                <a:gradFill>
                  <a:gsLst>
                    <a:gs pos="73267">
                      <a:schemeClr val="tx1"/>
                    </a:gs>
                    <a:gs pos="46000">
                      <a:schemeClr val="tx1"/>
                    </a:gs>
                  </a:gsLst>
                  <a:lin ang="5400000" scaled="0"/>
                </a:gradFill>
                <a:cs typeface="Segoe UI Semibold" panose="020B0702040204020203" pitchFamily="34" charset="0"/>
              </a:endParaRPr>
            </a:p>
            <a:p>
              <a:pPr marL="171450" indent="-171450" defTabSz="932563" fontAlgn="base">
                <a:lnSpc>
                  <a:spcPct val="90000"/>
                </a:lnSpc>
                <a:spcBef>
                  <a:spcPts val="400"/>
                </a:spcBef>
                <a:buFont typeface="Arial" panose="020B0604020202020204" pitchFamily="34" charset="0"/>
                <a:buChar char="•"/>
              </a:pPr>
              <a:r>
                <a:rPr lang="en-US" sz="1200" kern="0" dirty="0" err="1">
                  <a:gradFill>
                    <a:gsLst>
                      <a:gs pos="73267">
                        <a:schemeClr val="tx1"/>
                      </a:gs>
                      <a:gs pos="46000">
                        <a:schemeClr val="tx1"/>
                      </a:gs>
                    </a:gsLst>
                    <a:lin ang="5400000" scaled="0"/>
                  </a:gradFill>
                  <a:cs typeface="Segoe UI Semibold" panose="020B0702040204020203" pitchFamily="34" charset="0"/>
                </a:rPr>
                <a:t>Rapida</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escalabilidad</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en</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respuesta</a:t>
              </a:r>
              <a:r>
                <a:rPr lang="en-US" sz="1200" kern="0" dirty="0">
                  <a:gradFill>
                    <a:gsLst>
                      <a:gs pos="73267">
                        <a:schemeClr val="tx1"/>
                      </a:gs>
                      <a:gs pos="46000">
                        <a:schemeClr val="tx1"/>
                      </a:gs>
                    </a:gsLst>
                    <a:lin ang="5400000" scaled="0"/>
                  </a:gradFill>
                  <a:cs typeface="Segoe UI Semibold" panose="020B0702040204020203" pitchFamily="34" charset="0"/>
                </a:rPr>
                <a:t> a </a:t>
              </a:r>
              <a:r>
                <a:rPr lang="en-US" sz="1200" kern="0" dirty="0" err="1">
                  <a:gradFill>
                    <a:gsLst>
                      <a:gs pos="73267">
                        <a:schemeClr val="tx1"/>
                      </a:gs>
                      <a:gs pos="46000">
                        <a:schemeClr val="tx1"/>
                      </a:gs>
                    </a:gsLst>
                    <a:lin ang="5400000" scaled="0"/>
                  </a:gradFill>
                  <a:cs typeface="Segoe UI Semibold" panose="020B0702040204020203" pitchFamily="34" charset="0"/>
                </a:rPr>
                <a:t>cambios</a:t>
              </a:r>
              <a:r>
                <a:rPr lang="en-US" sz="1200" kern="0" dirty="0">
                  <a:gradFill>
                    <a:gsLst>
                      <a:gs pos="73267">
                        <a:schemeClr val="tx1"/>
                      </a:gs>
                      <a:gs pos="46000">
                        <a:schemeClr val="tx1"/>
                      </a:gs>
                    </a:gsLst>
                    <a:lin ang="5400000" scaled="0"/>
                  </a:gradFill>
                  <a:cs typeface="Segoe UI Semibold" panose="020B0702040204020203" pitchFamily="34" charset="0"/>
                </a:rPr>
                <a:t> </a:t>
              </a:r>
              <a:r>
                <a:rPr lang="en-US" sz="1200" kern="0" dirty="0" err="1">
                  <a:gradFill>
                    <a:gsLst>
                      <a:gs pos="73267">
                        <a:schemeClr val="tx1"/>
                      </a:gs>
                      <a:gs pos="46000">
                        <a:schemeClr val="tx1"/>
                      </a:gs>
                    </a:gsLst>
                    <a:lin ang="5400000" scaled="0"/>
                  </a:gradFill>
                  <a:cs typeface="Segoe UI Semibold" panose="020B0702040204020203" pitchFamily="34" charset="0"/>
                </a:rPr>
                <a:t>en</a:t>
              </a:r>
              <a:r>
                <a:rPr lang="en-US" sz="1200" kern="0" dirty="0">
                  <a:gradFill>
                    <a:gsLst>
                      <a:gs pos="73267">
                        <a:schemeClr val="tx1"/>
                      </a:gs>
                      <a:gs pos="46000">
                        <a:schemeClr val="tx1"/>
                      </a:gs>
                    </a:gsLst>
                    <a:lin ang="5400000" scaled="0"/>
                  </a:gradFill>
                  <a:cs typeface="Segoe UI Semibold" panose="020B0702040204020203" pitchFamily="34" charset="0"/>
                </a:rPr>
                <a:t> las </a:t>
              </a:r>
              <a:r>
                <a:rPr lang="en-US" sz="1200" kern="0" dirty="0" err="1">
                  <a:gradFill>
                    <a:gsLst>
                      <a:gs pos="73267">
                        <a:schemeClr val="tx1"/>
                      </a:gs>
                      <a:gs pos="46000">
                        <a:schemeClr val="tx1"/>
                      </a:gs>
                    </a:gsLst>
                    <a:lin ang="5400000" scaled="0"/>
                  </a:gradFill>
                  <a:cs typeface="Segoe UI Semibold" panose="020B0702040204020203" pitchFamily="34" charset="0"/>
                </a:rPr>
                <a:t>necesidades</a:t>
              </a:r>
              <a:r>
                <a:rPr lang="en-US" sz="1200" kern="0" dirty="0">
                  <a:gradFill>
                    <a:gsLst>
                      <a:gs pos="73267">
                        <a:schemeClr val="tx1"/>
                      </a:gs>
                      <a:gs pos="46000">
                        <a:schemeClr val="tx1"/>
                      </a:gs>
                    </a:gsLst>
                    <a:lin ang="5400000" scaled="0"/>
                  </a:gradFill>
                  <a:cs typeface="Segoe UI Semibold" panose="020B0702040204020203" pitchFamily="34" charset="0"/>
                </a:rPr>
                <a:t> de </a:t>
              </a:r>
              <a:r>
                <a:rPr lang="en-US" sz="1200" kern="0" dirty="0" err="1">
                  <a:gradFill>
                    <a:gsLst>
                      <a:gs pos="73267">
                        <a:schemeClr val="tx1"/>
                      </a:gs>
                      <a:gs pos="46000">
                        <a:schemeClr val="tx1"/>
                      </a:gs>
                    </a:gsLst>
                    <a:lin ang="5400000" scaled="0"/>
                  </a:gradFill>
                  <a:cs typeface="Segoe UI Semibold" panose="020B0702040204020203" pitchFamily="34" charset="0"/>
                </a:rPr>
                <a:t>negocio</a:t>
              </a:r>
              <a:r>
                <a:rPr lang="en-US" sz="1200" kern="0" dirty="0">
                  <a:gradFill>
                    <a:gsLst>
                      <a:gs pos="73267">
                        <a:schemeClr val="tx1"/>
                      </a:gs>
                      <a:gs pos="46000">
                        <a:schemeClr val="tx1"/>
                      </a:gs>
                    </a:gsLst>
                    <a:lin ang="5400000" scaled="0"/>
                  </a:gradFill>
                  <a:cs typeface="Segoe UI Semibold" panose="020B0702040204020203" pitchFamily="34" charset="0"/>
                </a:rPr>
                <a:t>.</a:t>
              </a:r>
            </a:p>
          </p:txBody>
        </p:sp>
        <p:sp>
          <p:nvSpPr>
            <p:cNvPr id="17" name="Rectangle 16"/>
            <p:cNvSpPr>
              <a:spLocks noChangeArrowheads="1"/>
            </p:cNvSpPr>
            <p:nvPr/>
          </p:nvSpPr>
          <p:spPr bwMode="auto">
            <a:xfrm>
              <a:off x="274638" y="4420525"/>
              <a:ext cx="1828800" cy="2194560"/>
            </a:xfrm>
            <a:prstGeom prst="rect">
              <a:avLst/>
            </a:prstGeom>
            <a:solidFill>
              <a:schemeClr val="accent2"/>
            </a:solidFill>
            <a:ln>
              <a:noFill/>
            </a:ln>
          </p:spPr>
          <p:txBody>
            <a:bodyPr vert="horz" wrap="square" lIns="91427" tIns="45713" rIns="91427" bIns="45713"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07965" fontAlgn="base">
                <a:lnSpc>
                  <a:spcPct val="90000"/>
                </a:lnSpc>
                <a:spcBef>
                  <a:spcPct val="0"/>
                </a:spcBef>
                <a:spcAft>
                  <a:spcPct val="0"/>
                </a:spcAft>
                <a:defRPr/>
              </a:pPr>
              <a:endParaRPr lang="en-US" sz="2400" b="1" kern="0" dirty="0">
                <a:solidFill>
                  <a:srgbClr val="505050"/>
                </a:solidFill>
                <a:latin typeface="Segoe UI Light"/>
              </a:endParaRPr>
            </a:p>
          </p:txBody>
        </p:sp>
        <p:sp>
          <p:nvSpPr>
            <p:cNvPr id="18" name="Freeform 17"/>
            <p:cNvSpPr>
              <a:spLocks noEditPoints="1"/>
            </p:cNvSpPr>
            <p:nvPr/>
          </p:nvSpPr>
          <p:spPr bwMode="auto">
            <a:xfrm>
              <a:off x="882005" y="5186375"/>
              <a:ext cx="614067" cy="66286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pPr>
              <a:endParaRPr lang="en-US">
                <a:solidFill>
                  <a:srgbClr val="505050"/>
                </a:solidFill>
                <a:latin typeface="Segoe UI"/>
              </a:endParaRPr>
            </a:p>
          </p:txBody>
        </p:sp>
      </p:grpSp>
      <p:grpSp>
        <p:nvGrpSpPr>
          <p:cNvPr id="10" name="Group 9"/>
          <p:cNvGrpSpPr/>
          <p:nvPr/>
        </p:nvGrpSpPr>
        <p:grpSpPr>
          <a:xfrm>
            <a:off x="6993890" y="3293936"/>
            <a:ext cx="5396547" cy="2022092"/>
            <a:chOff x="6766878" y="3363759"/>
            <a:chExt cx="5396547" cy="2022092"/>
          </a:xfrm>
        </p:grpSpPr>
        <p:sp>
          <p:nvSpPr>
            <p:cNvPr id="13" name="TextBox 43"/>
            <p:cNvSpPr txBox="1"/>
            <p:nvPr/>
          </p:nvSpPr>
          <p:spPr>
            <a:xfrm>
              <a:off x="8689270" y="3363759"/>
              <a:ext cx="3474155" cy="2022092"/>
            </a:xfrm>
            <a:prstGeom prst="rect">
              <a:avLst/>
            </a:prstGeom>
            <a:solidFill>
              <a:schemeClr val="bg1">
                <a:lumMod val="95000"/>
              </a:schemeClr>
            </a:solidFill>
          </p:spPr>
          <p:txBody>
            <a:bodyPr wrap="square" lIns="182880" tIns="146304" rIns="182880" bIns="146304" rtlCol="0" anchor="t" anchorCtr="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07965" fontAlgn="base">
                <a:lnSpc>
                  <a:spcPct val="90000"/>
                </a:lnSpc>
                <a:spcBef>
                  <a:spcPts val="600"/>
                </a:spcBef>
                <a:defRPr/>
              </a:pPr>
              <a:r>
                <a:rPr lang="en-US" sz="2400" b="1" kern="0" dirty="0">
                  <a:gradFill>
                    <a:gsLst>
                      <a:gs pos="52475">
                        <a:schemeClr val="accent2"/>
                      </a:gs>
                      <a:gs pos="40000">
                        <a:schemeClr val="accent2"/>
                      </a:gs>
                    </a:gsLst>
                    <a:lin ang="5400000" scaled="0"/>
                  </a:gradFill>
                  <a:latin typeface="+mj-lt"/>
                  <a:cs typeface="Segoe UI Semibold" panose="020B0702040204020203" pitchFamily="34" charset="0"/>
                </a:rPr>
                <a:t>DevOps</a:t>
              </a:r>
            </a:p>
            <a:p>
              <a:pPr marL="171450" indent="-171450" defTabSz="932563" fontAlgn="base">
                <a:lnSpc>
                  <a:spcPct val="90000"/>
                </a:lnSpc>
                <a:spcBef>
                  <a:spcPts val="600"/>
                </a:spcBef>
                <a:buFont typeface="Arial" panose="020B0604020202020204" pitchFamily="34" charset="0"/>
                <a:buChar char="•"/>
              </a:pPr>
              <a:r>
                <a:rPr lang="en-US" sz="1200" kern="0" dirty="0" err="1">
                  <a:gradFill>
                    <a:gsLst>
                      <a:gs pos="7921">
                        <a:schemeClr val="tx1"/>
                      </a:gs>
                      <a:gs pos="30693">
                        <a:schemeClr val="tx1"/>
                      </a:gs>
                    </a:gsLst>
                    <a:lin ang="5400000" scaled="0"/>
                  </a:gradFill>
                  <a:cs typeface="Segoe UI Semibold" panose="020B0702040204020203" pitchFamily="34" charset="0"/>
                </a:rPr>
                <a:t>Integran</a:t>
              </a:r>
              <a:r>
                <a:rPr lang="en-US" sz="1200" kern="0" dirty="0">
                  <a:gradFill>
                    <a:gsLst>
                      <a:gs pos="7921">
                        <a:schemeClr val="tx1"/>
                      </a:gs>
                      <a:gs pos="30693">
                        <a:schemeClr val="tx1"/>
                      </a:gs>
                    </a:gsLst>
                    <a:lin ang="5400000" scaled="0"/>
                  </a:gradFill>
                  <a:cs typeface="Segoe UI Semibold" panose="020B0702040204020203" pitchFamily="34" charset="0"/>
                </a:rPr>
                <a:t> y </a:t>
              </a:r>
              <a:r>
                <a:rPr lang="en-US" sz="1200" kern="0" dirty="0" err="1">
                  <a:gradFill>
                    <a:gsLst>
                      <a:gs pos="7921">
                        <a:schemeClr val="tx1"/>
                      </a:gs>
                      <a:gs pos="30693">
                        <a:schemeClr val="tx1"/>
                      </a:gs>
                    </a:gsLst>
                    <a:lin ang="5400000" scaled="0"/>
                  </a:gradFill>
                  <a:cs typeface="Segoe UI Semibold" panose="020B0702040204020203" pitchFamily="34" charset="0"/>
                </a:rPr>
                <a:t>optimizan</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gente</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procesos</a:t>
              </a:r>
              <a:r>
                <a:rPr lang="en-US" sz="1200" kern="0" dirty="0">
                  <a:gradFill>
                    <a:gsLst>
                      <a:gs pos="7921">
                        <a:schemeClr val="tx1"/>
                      </a:gs>
                      <a:gs pos="30693">
                        <a:schemeClr val="tx1"/>
                      </a:gs>
                    </a:gsLst>
                    <a:lin ang="5400000" scaled="0"/>
                  </a:gradFill>
                  <a:cs typeface="Segoe UI Semibold" panose="020B0702040204020203" pitchFamily="34" charset="0"/>
                </a:rPr>
                <a:t>, y </a:t>
              </a:r>
              <a:r>
                <a:rPr lang="en-US" sz="1200" kern="0" dirty="0" err="1">
                  <a:gradFill>
                    <a:gsLst>
                      <a:gs pos="7921">
                        <a:schemeClr val="tx1"/>
                      </a:gs>
                      <a:gs pos="30693">
                        <a:schemeClr val="tx1"/>
                      </a:gs>
                    </a:gsLst>
                    <a:lin ang="5400000" scaled="0"/>
                  </a:gradFill>
                  <a:cs typeface="Segoe UI Semibold" panose="020B0702040204020203" pitchFamily="34" charset="0"/>
                </a:rPr>
                <a:t>herramientas</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en</a:t>
              </a:r>
              <a:r>
                <a:rPr lang="en-US" sz="1200" kern="0" dirty="0">
                  <a:gradFill>
                    <a:gsLst>
                      <a:gs pos="7921">
                        <a:schemeClr val="tx1"/>
                      </a:gs>
                      <a:gs pos="30693">
                        <a:schemeClr val="tx1"/>
                      </a:gs>
                    </a:gsLst>
                    <a:lin ang="5400000" scaled="0"/>
                  </a:gradFill>
                  <a:cs typeface="Segoe UI Semibold" panose="020B0702040204020203" pitchFamily="34" charset="0"/>
                </a:rPr>
                <a:t> el </a:t>
              </a:r>
              <a:r>
                <a:rPr lang="en-US" sz="1200" kern="0" dirty="0" err="1">
                  <a:gradFill>
                    <a:gsLst>
                      <a:gs pos="7921">
                        <a:schemeClr val="tx1"/>
                      </a:gs>
                      <a:gs pos="30693">
                        <a:schemeClr val="tx1"/>
                      </a:gs>
                    </a:gsLst>
                    <a:lin ang="5400000" scaled="0"/>
                  </a:gradFill>
                  <a:cs typeface="Segoe UI Semibold" panose="020B0702040204020203" pitchFamily="34" charset="0"/>
                </a:rPr>
                <a:t>proceso</a:t>
              </a:r>
              <a:r>
                <a:rPr lang="en-US" sz="1200" kern="0" dirty="0">
                  <a:gradFill>
                    <a:gsLst>
                      <a:gs pos="7921">
                        <a:schemeClr val="tx1"/>
                      </a:gs>
                      <a:gs pos="30693">
                        <a:schemeClr val="tx1"/>
                      </a:gs>
                    </a:gsLst>
                    <a:lin ang="5400000" scaled="0"/>
                  </a:gradFill>
                  <a:cs typeface="Segoe UI Semibold" panose="020B0702040204020203" pitchFamily="34" charset="0"/>
                </a:rPr>
                <a:t> de </a:t>
              </a:r>
              <a:r>
                <a:rPr lang="en-US" sz="1200" kern="0" dirty="0" err="1">
                  <a:gradFill>
                    <a:gsLst>
                      <a:gs pos="7921">
                        <a:schemeClr val="tx1"/>
                      </a:gs>
                      <a:gs pos="30693">
                        <a:schemeClr val="tx1"/>
                      </a:gs>
                    </a:gsLst>
                    <a:lin ang="5400000" scaled="0"/>
                  </a:gradFill>
                  <a:cs typeface="Segoe UI Semibold" panose="020B0702040204020203" pitchFamily="34" charset="0"/>
                </a:rPr>
                <a:t>desarrollo</a:t>
              </a:r>
              <a:r>
                <a:rPr lang="en-US" sz="1200" kern="0" dirty="0">
                  <a:gradFill>
                    <a:gsLst>
                      <a:gs pos="7921">
                        <a:schemeClr val="tx1"/>
                      </a:gs>
                      <a:gs pos="30693">
                        <a:schemeClr val="tx1"/>
                      </a:gs>
                    </a:gsLst>
                    <a:lin ang="5400000" scaled="0"/>
                  </a:gradFill>
                  <a:cs typeface="Segoe UI Semibold" panose="020B0702040204020203" pitchFamily="34" charset="0"/>
                </a:rPr>
                <a:t> de </a:t>
              </a:r>
              <a:r>
                <a:rPr lang="en-US" sz="1200" kern="0" dirty="0" err="1">
                  <a:gradFill>
                    <a:gsLst>
                      <a:gs pos="7921">
                        <a:schemeClr val="tx1"/>
                      </a:gs>
                      <a:gs pos="30693">
                        <a:schemeClr val="tx1"/>
                      </a:gs>
                    </a:gsLst>
                    <a:lin ang="5400000" scaled="0"/>
                  </a:gradFill>
                  <a:cs typeface="Segoe UI Semibold" panose="020B0702040204020203" pitchFamily="34" charset="0"/>
                </a:rPr>
                <a:t>aplicaciones</a:t>
              </a:r>
              <a:r>
                <a:rPr lang="en-US" sz="1200" kern="0" dirty="0">
                  <a:gradFill>
                    <a:gsLst>
                      <a:gs pos="7921">
                        <a:schemeClr val="tx1"/>
                      </a:gs>
                      <a:gs pos="30693">
                        <a:schemeClr val="tx1"/>
                      </a:gs>
                    </a:gsLst>
                    <a:lin ang="5400000" scaled="0"/>
                  </a:gradFill>
                  <a:cs typeface="Segoe UI Semibold" panose="020B0702040204020203" pitchFamily="34" charset="0"/>
                </a:rPr>
                <a:t>.</a:t>
              </a:r>
            </a:p>
            <a:p>
              <a:pPr marL="171450" indent="-171450" defTabSz="932563" fontAlgn="base">
                <a:lnSpc>
                  <a:spcPct val="90000"/>
                </a:lnSpc>
                <a:spcBef>
                  <a:spcPts val="600"/>
                </a:spcBef>
                <a:buFont typeface="Arial" panose="020B0604020202020204" pitchFamily="34" charset="0"/>
                <a:buChar char="•"/>
              </a:pPr>
              <a:r>
                <a:rPr lang="en-US" sz="1200" kern="0" dirty="0" err="1">
                  <a:gradFill>
                    <a:gsLst>
                      <a:gs pos="7921">
                        <a:schemeClr val="tx1"/>
                      </a:gs>
                      <a:gs pos="30693">
                        <a:schemeClr val="tx1"/>
                      </a:gs>
                    </a:gsLst>
                    <a:lin ang="5400000" scaled="0"/>
                  </a:gradFill>
                  <a:cs typeface="Segoe UI Semibold" panose="020B0702040204020203" pitchFamily="34" charset="0"/>
                </a:rPr>
                <a:t>Operaciones</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centradas</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en</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una</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infraestructura</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estandarizada</a:t>
              </a:r>
              <a:r>
                <a:rPr lang="en-US" sz="1200" kern="0" dirty="0">
                  <a:gradFill>
                    <a:gsLst>
                      <a:gs pos="7921">
                        <a:schemeClr val="tx1"/>
                      </a:gs>
                      <a:gs pos="30693">
                        <a:schemeClr val="tx1"/>
                      </a:gs>
                    </a:gsLst>
                    <a:lin ang="5400000" scaled="0"/>
                  </a:gradFill>
                  <a:cs typeface="Segoe UI Semibold" panose="020B0702040204020203" pitchFamily="34" charset="0"/>
                </a:rPr>
                <a:t>.</a:t>
              </a:r>
            </a:p>
            <a:p>
              <a:pPr marL="171450" indent="-171450" defTabSz="932563" fontAlgn="base">
                <a:lnSpc>
                  <a:spcPct val="90000"/>
                </a:lnSpc>
                <a:spcBef>
                  <a:spcPts val="600"/>
                </a:spcBef>
                <a:buFont typeface="Arial" panose="020B0604020202020204" pitchFamily="34" charset="0"/>
                <a:buChar char="•"/>
              </a:pPr>
              <a:r>
                <a:rPr lang="en-US" sz="1200" kern="0" dirty="0" err="1">
                  <a:gradFill>
                    <a:gsLst>
                      <a:gs pos="7921">
                        <a:schemeClr val="tx1"/>
                      </a:gs>
                      <a:gs pos="30693">
                        <a:schemeClr val="tx1"/>
                      </a:gs>
                    </a:gsLst>
                    <a:lin ang="5400000" scaled="0"/>
                  </a:gradFill>
                  <a:cs typeface="Segoe UI Semibold" panose="020B0702040204020203" pitchFamily="34" charset="0"/>
                </a:rPr>
                <a:t>Desarrolladores</a:t>
              </a:r>
              <a:r>
                <a:rPr lang="en-US" sz="1200" kern="0" dirty="0">
                  <a:gradFill>
                    <a:gsLst>
                      <a:gs pos="7921">
                        <a:schemeClr val="tx1"/>
                      </a:gs>
                      <a:gs pos="30693">
                        <a:schemeClr val="tx1"/>
                      </a:gs>
                    </a:gsLst>
                    <a:lin ang="5400000" scaled="0"/>
                  </a:gradFill>
                  <a:cs typeface="Segoe UI Semibold" panose="020B0702040204020203" pitchFamily="34" charset="0"/>
                </a:rPr>
                <a:t> se </a:t>
              </a:r>
              <a:r>
                <a:rPr lang="en-US" sz="1200" kern="0" dirty="0" err="1">
                  <a:gradFill>
                    <a:gsLst>
                      <a:gs pos="7921">
                        <a:schemeClr val="tx1"/>
                      </a:gs>
                      <a:gs pos="30693">
                        <a:schemeClr val="tx1"/>
                      </a:gs>
                    </a:gsLst>
                    <a:lin ang="5400000" scaled="0"/>
                  </a:gradFill>
                  <a:cs typeface="Segoe UI Semibold" panose="020B0702040204020203" pitchFamily="34" charset="0"/>
                </a:rPr>
                <a:t>centran</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en</a:t>
              </a:r>
              <a:r>
                <a:rPr lang="en-US" sz="1200" kern="0" dirty="0">
                  <a:gradFill>
                    <a:gsLst>
                      <a:gs pos="7921">
                        <a:schemeClr val="tx1"/>
                      </a:gs>
                      <a:gs pos="30693">
                        <a:schemeClr val="tx1"/>
                      </a:gs>
                    </a:gsLst>
                    <a:lin ang="5400000" scaled="0"/>
                  </a:gradFill>
                  <a:cs typeface="Segoe UI Semibold" panose="020B0702040204020203" pitchFamily="34" charset="0"/>
                </a:rPr>
                <a:t> construer, </a:t>
              </a:r>
              <a:r>
                <a:rPr lang="en-US" sz="1200" kern="0" dirty="0" err="1">
                  <a:gradFill>
                    <a:gsLst>
                      <a:gs pos="7921">
                        <a:schemeClr val="tx1"/>
                      </a:gs>
                      <a:gs pos="30693">
                        <a:schemeClr val="tx1"/>
                      </a:gs>
                    </a:gsLst>
                    <a:lin ang="5400000" scaled="0"/>
                  </a:gradFill>
                  <a:cs typeface="Segoe UI Semibold" panose="020B0702040204020203" pitchFamily="34" charset="0"/>
                </a:rPr>
                <a:t>implementar</a:t>
              </a:r>
              <a:r>
                <a:rPr lang="en-US" sz="1200" kern="0" dirty="0">
                  <a:gradFill>
                    <a:gsLst>
                      <a:gs pos="7921">
                        <a:schemeClr val="tx1"/>
                      </a:gs>
                      <a:gs pos="30693">
                        <a:schemeClr val="tx1"/>
                      </a:gs>
                    </a:gsLst>
                    <a:lin ang="5400000" scaled="0"/>
                  </a:gradFill>
                  <a:cs typeface="Segoe UI Semibold" panose="020B0702040204020203" pitchFamily="34" charset="0"/>
                </a:rPr>
                <a:t> y </a:t>
              </a:r>
              <a:r>
                <a:rPr lang="en-US" sz="1200" kern="0" dirty="0" err="1">
                  <a:gradFill>
                    <a:gsLst>
                      <a:gs pos="7921">
                        <a:schemeClr val="tx1"/>
                      </a:gs>
                      <a:gs pos="30693">
                        <a:schemeClr val="tx1"/>
                      </a:gs>
                    </a:gsLst>
                    <a:lin ang="5400000" scaled="0"/>
                  </a:gradFill>
                  <a:cs typeface="Segoe UI Semibold" panose="020B0702040204020203" pitchFamily="34" charset="0"/>
                </a:rPr>
                <a:t>testar</a:t>
              </a:r>
              <a:r>
                <a:rPr lang="en-US" sz="1200" kern="0" dirty="0">
                  <a:gradFill>
                    <a:gsLst>
                      <a:gs pos="7921">
                        <a:schemeClr val="tx1"/>
                      </a:gs>
                      <a:gs pos="30693">
                        <a:schemeClr val="tx1"/>
                      </a:gs>
                    </a:gsLst>
                    <a:lin ang="5400000" scaled="0"/>
                  </a:gradFill>
                  <a:cs typeface="Segoe UI Semibold" panose="020B0702040204020203" pitchFamily="34" charset="0"/>
                </a:rPr>
                <a:t> </a:t>
              </a:r>
              <a:r>
                <a:rPr lang="en-US" sz="1200" kern="0" dirty="0" err="1">
                  <a:gradFill>
                    <a:gsLst>
                      <a:gs pos="7921">
                        <a:schemeClr val="tx1"/>
                      </a:gs>
                      <a:gs pos="30693">
                        <a:schemeClr val="tx1"/>
                      </a:gs>
                    </a:gsLst>
                    <a:lin ang="5400000" scaled="0"/>
                  </a:gradFill>
                  <a:cs typeface="Segoe UI Semibold" panose="020B0702040204020203" pitchFamily="34" charset="0"/>
                </a:rPr>
                <a:t>aplicaciones</a:t>
              </a:r>
              <a:r>
                <a:rPr lang="en-US" sz="1200" kern="0" dirty="0">
                  <a:gradFill>
                    <a:gsLst>
                      <a:gs pos="7921">
                        <a:schemeClr val="tx1"/>
                      </a:gs>
                      <a:gs pos="30693">
                        <a:schemeClr val="tx1"/>
                      </a:gs>
                    </a:gsLst>
                    <a:lin ang="5400000" scaled="0"/>
                  </a:gradFill>
                  <a:cs typeface="Segoe UI Semibold" panose="020B0702040204020203" pitchFamily="34" charset="0"/>
                </a:rPr>
                <a:t>.</a:t>
              </a:r>
            </a:p>
          </p:txBody>
        </p:sp>
        <p:sp>
          <p:nvSpPr>
            <p:cNvPr id="14" name="Rectangle 13"/>
            <p:cNvSpPr>
              <a:spLocks noChangeArrowheads="1"/>
            </p:cNvSpPr>
            <p:nvPr/>
          </p:nvSpPr>
          <p:spPr bwMode="auto">
            <a:xfrm>
              <a:off x="6766878" y="3367339"/>
              <a:ext cx="1922392" cy="2018512"/>
            </a:xfrm>
            <a:prstGeom prst="rect">
              <a:avLst/>
            </a:prstGeom>
            <a:solidFill>
              <a:schemeClr val="accent2"/>
            </a:solidFill>
            <a:ln>
              <a:noFill/>
            </a:ln>
          </p:spPr>
          <p:txBody>
            <a:bodyPr vert="horz" wrap="square" lIns="75730" tIns="37833" rIns="75730" bIns="37833"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07965" fontAlgn="base">
                <a:lnSpc>
                  <a:spcPct val="90000"/>
                </a:lnSpc>
                <a:spcBef>
                  <a:spcPct val="0"/>
                </a:spcBef>
                <a:spcAft>
                  <a:spcPct val="0"/>
                </a:spcAft>
                <a:defRPr/>
              </a:pPr>
              <a:endParaRPr lang="en-US" sz="2400" b="1" kern="0" dirty="0">
                <a:solidFill>
                  <a:srgbClr val="505050"/>
                </a:solidFill>
                <a:latin typeface="Segoe UI Light"/>
              </a:endParaRPr>
            </a:p>
          </p:txBody>
        </p:sp>
        <p:sp>
          <p:nvSpPr>
            <p:cNvPr id="15" name="Freeform 14"/>
            <p:cNvSpPr>
              <a:spLocks noChangeAspect="1" noEditPoints="1"/>
            </p:cNvSpPr>
            <p:nvPr/>
          </p:nvSpPr>
          <p:spPr bwMode="auto">
            <a:xfrm>
              <a:off x="7165086" y="4096563"/>
              <a:ext cx="1125976" cy="560064"/>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pPr>
              <a:endParaRPr lang="en-US">
                <a:solidFill>
                  <a:schemeClr val="accent2"/>
                </a:solidFill>
                <a:latin typeface="Segoe UI"/>
              </a:endParaRPr>
            </a:p>
          </p:txBody>
        </p:sp>
      </p:grpSp>
      <p:cxnSp>
        <p:nvCxnSpPr>
          <p:cNvPr id="11" name="Straight Arrow Connector 48"/>
          <p:cNvCxnSpPr/>
          <p:nvPr/>
        </p:nvCxnSpPr>
        <p:spPr>
          <a:xfrm rot="16200000" flipV="1">
            <a:off x="7960535" y="1608819"/>
            <a:ext cx="627035" cy="2743200"/>
          </a:xfrm>
          <a:prstGeom prst="bentConnector2">
            <a:avLst/>
          </a:prstGeom>
          <a:noFill/>
          <a:ln w="31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cxnSp>
        <p:nvCxnSpPr>
          <p:cNvPr id="12" name="Straight Arrow Connector 48"/>
          <p:cNvCxnSpPr/>
          <p:nvPr/>
        </p:nvCxnSpPr>
        <p:spPr>
          <a:xfrm rot="5400000">
            <a:off x="7960535" y="4257946"/>
            <a:ext cx="627035" cy="2743200"/>
          </a:xfrm>
          <a:prstGeom prst="bentConnector2">
            <a:avLst/>
          </a:prstGeom>
          <a:noFill/>
          <a:ln w="31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22" name="Text Placeholder 1"/>
          <p:cNvSpPr>
            <a:spLocks noGrp="1"/>
          </p:cNvSpPr>
          <p:nvPr/>
        </p:nvSpPr>
        <p:spPr>
          <a:xfrm>
            <a:off x="427037" y="1439862"/>
            <a:ext cx="11887200" cy="572464"/>
          </a:xfrm>
          <a:prstGeom prst="rect">
            <a:avLst/>
          </a:prstGeom>
        </p:spPr>
        <p:txBody>
          <a:bodyPr vert="horz" wrap="square" lIns="146304" tIns="91440" rIns="146304" bIns="91440" rtlCol="0">
            <a:spAutoFit/>
          </a:bodyPr>
          <a:lstStyle>
            <a:lvl1pPr marL="342900" indent="-342900" algn="l" defTabSz="931863" rtl="0" eaLnBrk="1" fontAlgn="base" hangingPunct="1">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eaLnBrk="1" fontAlgn="base" hangingPunct="1">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eaLnBrk="1" fontAlgn="base" hangingPunct="1">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800" dirty="0" smtClean="0"/>
              <a:t>¿Porque Contenedores?</a:t>
            </a:r>
            <a:endParaRPr lang="es-ES" sz="2800" dirty="0"/>
          </a:p>
        </p:txBody>
      </p:sp>
    </p:spTree>
    <p:extLst>
      <p:ext uri="{BB962C8B-B14F-4D97-AF65-F5344CB8AC3E}">
        <p14:creationId xmlns:p14="http://schemas.microsoft.com/office/powerpoint/2010/main" val="21570442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pic>
        <p:nvPicPr>
          <p:cNvPr id="6" name="Picture 5"/>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78622" y="3052413"/>
            <a:ext cx="2783082" cy="1023377"/>
          </a:xfrm>
          <a:prstGeom prst="rect">
            <a:avLst/>
          </a:prstGeom>
          <a:noFill/>
          <a:ln>
            <a:noFill/>
          </a:ln>
        </p:spPr>
      </p:pic>
      <p:sp>
        <p:nvSpPr>
          <p:cNvPr id="8" name="Freeform 7"/>
          <p:cNvSpPr>
            <a:spLocks noChangeAspect="1" noEditPoints="1"/>
          </p:cNvSpPr>
          <p:nvPr/>
        </p:nvSpPr>
        <p:spPr bwMode="auto">
          <a:xfrm>
            <a:off x="1014984" y="4782192"/>
            <a:ext cx="8042275" cy="2144070"/>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9" name="Rectangle 8"/>
          <p:cNvSpPr/>
          <p:nvPr/>
        </p:nvSpPr>
        <p:spPr bwMode="auto">
          <a:xfrm>
            <a:off x="1014982" y="3052413"/>
            <a:ext cx="5175504" cy="10241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Sistema </a:t>
            </a:r>
            <a:r>
              <a:rPr lang="en-US" sz="2000" b="1" dirty="0" err="1">
                <a:gradFill>
                  <a:gsLst>
                    <a:gs pos="0">
                      <a:srgbClr val="FFFFFF"/>
                    </a:gs>
                    <a:gs pos="100000">
                      <a:srgbClr val="FFFFFF"/>
                    </a:gs>
                  </a:gsLst>
                  <a:lin ang="5400000" scaled="0"/>
                </a:gradFill>
                <a:latin typeface="+mj-lt"/>
                <a:ea typeface="Segoe UI" pitchFamily="34" charset="0"/>
                <a:cs typeface="Segoe UI" pitchFamily="34" charset="0"/>
              </a:rPr>
              <a:t>Operativo</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 Host </a:t>
            </a:r>
            <a:br>
              <a:rPr lang="en-US" sz="2000" b="1" dirty="0">
                <a:gradFill>
                  <a:gsLst>
                    <a:gs pos="0">
                      <a:srgbClr val="FFFFFF"/>
                    </a:gs>
                    <a:gs pos="100000">
                      <a:srgbClr val="FFFFFF"/>
                    </a:gs>
                  </a:gsLst>
                  <a:lin ang="5400000" scaled="0"/>
                </a:gradFill>
                <a:latin typeface="+mj-lt"/>
                <a:ea typeface="Segoe UI" pitchFamily="34" charset="0"/>
                <a:cs typeface="Segoe UI" pitchFamily="34" charset="0"/>
              </a:rPr>
            </a:br>
            <a:endParaRPr lang="en-US" sz="2000" b="1" dirty="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0" name="Straight Connector 9"/>
          <p:cNvCxnSpPr/>
          <p:nvPr/>
        </p:nvCxnSpPr>
        <p:spPr>
          <a:xfrm>
            <a:off x="1106422" y="3255282"/>
            <a:ext cx="4992624"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9258092" y="2105367"/>
            <a:ext cx="2209169" cy="627822"/>
            <a:chOff x="8704521" y="1712133"/>
            <a:chExt cx="2209169" cy="627822"/>
          </a:xfrm>
        </p:grpSpPr>
        <p:sp>
          <p:nvSpPr>
            <p:cNvPr id="63" name="TextBox 100"/>
            <p:cNvSpPr txBox="1"/>
            <p:nvPr/>
          </p:nvSpPr>
          <p:spPr>
            <a:xfrm>
              <a:off x="9101708" y="1712133"/>
              <a:ext cx="1811982" cy="627822"/>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Aft>
                  <a:spcPts val="600"/>
                </a:spcAft>
              </a:pPr>
              <a:r>
                <a:rPr lang="en-US" sz="2400" b="1" dirty="0">
                  <a:gradFill>
                    <a:gsLst>
                      <a:gs pos="72277">
                        <a:schemeClr val="tx1"/>
                      </a:gs>
                      <a:gs pos="51000">
                        <a:schemeClr val="tx1"/>
                      </a:gs>
                    </a:gsLst>
                    <a:lin ang="5400000" scaled="0"/>
                  </a:gradFill>
                  <a:latin typeface="+mj-lt"/>
                </a:rPr>
                <a:t>Imagen SO</a:t>
              </a:r>
            </a:p>
          </p:txBody>
        </p:sp>
        <p:sp>
          <p:nvSpPr>
            <p:cNvPr id="64" name="Freeform 63"/>
            <p:cNvSpPr>
              <a:spLocks noChangeAspect="1"/>
            </p:cNvSpPr>
            <p:nvPr/>
          </p:nvSpPr>
          <p:spPr bwMode="auto">
            <a:xfrm rot="16200000">
              <a:off x="8706467" y="1827451"/>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grpSp>
      <p:sp>
        <p:nvSpPr>
          <p:cNvPr id="12" name="Rectangle 11"/>
          <p:cNvSpPr/>
          <p:nvPr/>
        </p:nvSpPr>
        <p:spPr bwMode="auto">
          <a:xfrm>
            <a:off x="1014984" y="4142760"/>
            <a:ext cx="8046720"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Hardware Virtualization</a:t>
            </a:r>
          </a:p>
        </p:txBody>
      </p:sp>
      <p:grpSp>
        <p:nvGrpSpPr>
          <p:cNvPr id="13" name="Group 12"/>
          <p:cNvGrpSpPr/>
          <p:nvPr/>
        </p:nvGrpSpPr>
        <p:grpSpPr>
          <a:xfrm>
            <a:off x="9258093" y="3029564"/>
            <a:ext cx="3208544" cy="676756"/>
            <a:chOff x="8704522" y="2618402"/>
            <a:chExt cx="3208544" cy="676756"/>
          </a:xfrm>
        </p:grpSpPr>
        <p:sp>
          <p:nvSpPr>
            <p:cNvPr id="61" name="TextBox 121"/>
            <p:cNvSpPr txBox="1"/>
            <p:nvPr/>
          </p:nvSpPr>
          <p:spPr>
            <a:xfrm>
              <a:off x="9101708" y="2618402"/>
              <a:ext cx="2811358" cy="627822"/>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Aft>
                  <a:spcPts val="600"/>
                </a:spcAft>
              </a:pPr>
              <a:r>
                <a:rPr lang="es-ES" sz="2400" b="1" dirty="0">
                  <a:gradFill>
                    <a:gsLst>
                      <a:gs pos="72277">
                        <a:schemeClr val="tx1"/>
                      </a:gs>
                      <a:gs pos="51000">
                        <a:schemeClr val="tx1"/>
                      </a:gs>
                    </a:gsLst>
                    <a:lin ang="5400000" scaled="0"/>
                  </a:gradFill>
                  <a:latin typeface="+mj-lt"/>
                </a:rPr>
                <a:t>Maquinas Virtuales</a:t>
              </a:r>
            </a:p>
          </p:txBody>
        </p:sp>
        <p:sp>
          <p:nvSpPr>
            <p:cNvPr id="62" name="Freeform 61"/>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grpSp>
      <p:sp>
        <p:nvSpPr>
          <p:cNvPr id="14" name="Rectangle 13"/>
          <p:cNvSpPr/>
          <p:nvPr/>
        </p:nvSpPr>
        <p:spPr bwMode="auto">
          <a:xfrm>
            <a:off x="6281928" y="1948044"/>
            <a:ext cx="2779776" cy="10241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293" fontAlgn="base">
              <a:lnSpc>
                <a:spcPct val="90000"/>
              </a:lnSpc>
              <a:spcBef>
                <a:spcPct val="0"/>
              </a:spcBef>
              <a:spcAft>
                <a:spcPct val="0"/>
              </a:spcAft>
            </a:pPr>
            <a:r>
              <a:rPr lang="en-US" sz="2000" b="1" dirty="0" err="1">
                <a:gradFill>
                  <a:gsLst>
                    <a:gs pos="0">
                      <a:srgbClr val="FFFFFF"/>
                    </a:gs>
                    <a:gs pos="100000">
                      <a:srgbClr val="FFFFFF"/>
                    </a:gs>
                  </a:gsLst>
                  <a:lin ang="5400000" scaled="0"/>
                </a:gradFill>
                <a:latin typeface="+mj-lt"/>
                <a:ea typeface="Segoe UI" pitchFamily="34" charset="0"/>
                <a:cs typeface="Segoe UI" pitchFamily="34" charset="0"/>
              </a:rPr>
              <a:t>Invitado</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
            </a:r>
            <a:br>
              <a:rPr lang="en-US" sz="2000" b="1" dirty="0">
                <a:gradFill>
                  <a:gsLst>
                    <a:gs pos="0">
                      <a:srgbClr val="FFFFFF"/>
                    </a:gs>
                    <a:gs pos="100000">
                      <a:srgbClr val="FFFFFF"/>
                    </a:gs>
                  </a:gsLst>
                  <a:lin ang="5400000" scaled="0"/>
                </a:gradFill>
                <a:latin typeface="+mj-lt"/>
                <a:ea typeface="Segoe UI" pitchFamily="34" charset="0"/>
                <a:cs typeface="Segoe UI" pitchFamily="34" charset="0"/>
              </a:rPr>
            </a:br>
            <a:r>
              <a:rPr lang="en-US" sz="2000" b="1" dirty="0">
                <a:gradFill>
                  <a:gsLst>
                    <a:gs pos="0">
                      <a:srgbClr val="FFFFFF"/>
                    </a:gs>
                    <a:gs pos="100000">
                      <a:srgbClr val="FFFFFF"/>
                    </a:gs>
                  </a:gsLst>
                  <a:lin ang="5400000" scaled="0"/>
                </a:gradFill>
                <a:latin typeface="+mj-lt"/>
                <a:ea typeface="Segoe UI" pitchFamily="34" charset="0"/>
                <a:cs typeface="Segoe UI" pitchFamily="34" charset="0"/>
              </a:rPr>
              <a:t>Sistema </a:t>
            </a:r>
            <a:r>
              <a:rPr lang="en-US" sz="2000" b="1" dirty="0" err="1">
                <a:gradFill>
                  <a:gsLst>
                    <a:gs pos="0">
                      <a:srgbClr val="FFFFFF"/>
                    </a:gs>
                    <a:gs pos="100000">
                      <a:srgbClr val="FFFFFF"/>
                    </a:gs>
                  </a:gsLst>
                  <a:lin ang="5400000" scaled="0"/>
                </a:gradFill>
                <a:latin typeface="+mj-lt"/>
                <a:ea typeface="Segoe UI" pitchFamily="34" charset="0"/>
                <a:cs typeface="Segoe UI" pitchFamily="34" charset="0"/>
              </a:rPr>
              <a:t>Operativo</a:t>
            </a:r>
            <a:endParaRPr lang="en-US" sz="2000" b="1"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5" name="Group 14"/>
          <p:cNvGrpSpPr>
            <a:grpSpLocks noChangeAspect="1"/>
          </p:cNvGrpSpPr>
          <p:nvPr/>
        </p:nvGrpSpPr>
        <p:grpSpPr>
          <a:xfrm>
            <a:off x="6377625" y="1668965"/>
            <a:ext cx="829183" cy="371473"/>
            <a:chOff x="472774" y="3243714"/>
            <a:chExt cx="1167510" cy="523044"/>
          </a:xfrm>
        </p:grpSpPr>
        <p:sp>
          <p:nvSpPr>
            <p:cNvPr id="57" name="Freeform 56"/>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nvGrpSpPr>
            <p:cNvPr id="58" name="Group 57"/>
            <p:cNvGrpSpPr/>
            <p:nvPr/>
          </p:nvGrpSpPr>
          <p:grpSpPr>
            <a:xfrm>
              <a:off x="874646" y="3374563"/>
              <a:ext cx="363766" cy="261346"/>
              <a:chOff x="7433821" y="3915205"/>
              <a:chExt cx="154272" cy="110836"/>
            </a:xfrm>
            <a:solidFill>
              <a:schemeClr val="bg1"/>
            </a:solidFill>
          </p:grpSpPr>
          <p:sp>
            <p:nvSpPr>
              <p:cNvPr id="59" name="Freeform 58"/>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60" name="Freeform 5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grpSp>
        <p:nvGrpSpPr>
          <p:cNvPr id="16" name="Group 15"/>
          <p:cNvGrpSpPr>
            <a:grpSpLocks noChangeAspect="1"/>
          </p:cNvGrpSpPr>
          <p:nvPr/>
        </p:nvGrpSpPr>
        <p:grpSpPr>
          <a:xfrm>
            <a:off x="7257224" y="1668965"/>
            <a:ext cx="829183" cy="371473"/>
            <a:chOff x="472774" y="3243714"/>
            <a:chExt cx="1167510" cy="523044"/>
          </a:xfrm>
        </p:grpSpPr>
        <p:sp>
          <p:nvSpPr>
            <p:cNvPr id="53" name="Freeform 52"/>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nvGrpSpPr>
            <p:cNvPr id="54" name="Group 53"/>
            <p:cNvGrpSpPr/>
            <p:nvPr/>
          </p:nvGrpSpPr>
          <p:grpSpPr>
            <a:xfrm>
              <a:off x="874646" y="3374563"/>
              <a:ext cx="363766" cy="261346"/>
              <a:chOff x="7433821" y="3915205"/>
              <a:chExt cx="154272" cy="110836"/>
            </a:xfrm>
            <a:solidFill>
              <a:schemeClr val="bg1"/>
            </a:solidFill>
          </p:grpSpPr>
          <p:sp>
            <p:nvSpPr>
              <p:cNvPr id="55" name="Freeform 54"/>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56" name="Freeform 55"/>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grpSp>
        <p:nvGrpSpPr>
          <p:cNvPr id="17" name="Group 16"/>
          <p:cNvGrpSpPr>
            <a:grpSpLocks noChangeAspect="1"/>
          </p:cNvGrpSpPr>
          <p:nvPr/>
        </p:nvGrpSpPr>
        <p:grpSpPr>
          <a:xfrm>
            <a:off x="8136824" y="1668965"/>
            <a:ext cx="829183" cy="371473"/>
            <a:chOff x="472774" y="3243714"/>
            <a:chExt cx="1167510" cy="523044"/>
          </a:xfrm>
        </p:grpSpPr>
        <p:sp>
          <p:nvSpPr>
            <p:cNvPr id="49" name="Freeform 48"/>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nvGrpSpPr>
            <p:cNvPr id="50" name="Group 49"/>
            <p:cNvGrpSpPr/>
            <p:nvPr/>
          </p:nvGrpSpPr>
          <p:grpSpPr>
            <a:xfrm>
              <a:off x="874646" y="3374563"/>
              <a:ext cx="363766" cy="261346"/>
              <a:chOff x="7433821" y="3915205"/>
              <a:chExt cx="154272" cy="110836"/>
            </a:xfrm>
            <a:solidFill>
              <a:schemeClr val="bg1"/>
            </a:solidFill>
          </p:grpSpPr>
          <p:sp>
            <p:nvSpPr>
              <p:cNvPr id="51" name="Freeform 50"/>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52" name="Freeform 51"/>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cxnSp>
        <p:nvCxnSpPr>
          <p:cNvPr id="18" name="Straight Connector 17"/>
          <p:cNvCxnSpPr/>
          <p:nvPr/>
        </p:nvCxnSpPr>
        <p:spPr>
          <a:xfrm>
            <a:off x="6373368" y="2150914"/>
            <a:ext cx="2596896"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a:grpSpLocks noChangeAspect="1"/>
          </p:cNvGrpSpPr>
          <p:nvPr/>
        </p:nvGrpSpPr>
        <p:grpSpPr>
          <a:xfrm>
            <a:off x="1386412" y="2773333"/>
            <a:ext cx="829183" cy="371473"/>
            <a:chOff x="472774" y="3243714"/>
            <a:chExt cx="1167510" cy="523044"/>
          </a:xfrm>
        </p:grpSpPr>
        <p:sp>
          <p:nvSpPr>
            <p:cNvPr id="45" name="Freeform 44"/>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nvGrpSpPr>
            <p:cNvPr id="46" name="Group 45"/>
            <p:cNvGrpSpPr/>
            <p:nvPr/>
          </p:nvGrpSpPr>
          <p:grpSpPr>
            <a:xfrm>
              <a:off x="874646" y="3374563"/>
              <a:ext cx="363766" cy="261346"/>
              <a:chOff x="7433821" y="3915205"/>
              <a:chExt cx="154272" cy="110836"/>
            </a:xfrm>
            <a:solidFill>
              <a:schemeClr val="bg1"/>
            </a:solidFill>
          </p:grpSpPr>
          <p:sp>
            <p:nvSpPr>
              <p:cNvPr id="47" name="Freeform 46"/>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48" name="Freeform 47"/>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grpSp>
        <p:nvGrpSpPr>
          <p:cNvPr id="20" name="Group 19"/>
          <p:cNvGrpSpPr>
            <a:grpSpLocks noChangeAspect="1"/>
          </p:cNvGrpSpPr>
          <p:nvPr/>
        </p:nvGrpSpPr>
        <p:grpSpPr>
          <a:xfrm>
            <a:off x="2287277" y="2773333"/>
            <a:ext cx="829183" cy="371473"/>
            <a:chOff x="472774" y="3243714"/>
            <a:chExt cx="1167510" cy="523044"/>
          </a:xfrm>
        </p:grpSpPr>
        <p:sp>
          <p:nvSpPr>
            <p:cNvPr id="41" name="Freeform 40"/>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nvGrpSpPr>
            <p:cNvPr id="42" name="Group 41"/>
            <p:cNvGrpSpPr/>
            <p:nvPr/>
          </p:nvGrpSpPr>
          <p:grpSpPr>
            <a:xfrm>
              <a:off x="874646" y="3374563"/>
              <a:ext cx="363766" cy="261346"/>
              <a:chOff x="7433821" y="3915205"/>
              <a:chExt cx="154272" cy="110836"/>
            </a:xfrm>
            <a:solidFill>
              <a:schemeClr val="bg1"/>
            </a:solidFill>
          </p:grpSpPr>
          <p:sp>
            <p:nvSpPr>
              <p:cNvPr id="43" name="Freeform 42"/>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44" name="Freeform 43"/>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grpSp>
        <p:nvGrpSpPr>
          <p:cNvPr id="21" name="Group 20"/>
          <p:cNvGrpSpPr>
            <a:grpSpLocks noChangeAspect="1"/>
          </p:cNvGrpSpPr>
          <p:nvPr/>
        </p:nvGrpSpPr>
        <p:grpSpPr>
          <a:xfrm>
            <a:off x="3188143" y="2773333"/>
            <a:ext cx="829183" cy="371473"/>
            <a:chOff x="472774" y="3243714"/>
            <a:chExt cx="1167510" cy="523044"/>
          </a:xfrm>
        </p:grpSpPr>
        <p:sp>
          <p:nvSpPr>
            <p:cNvPr id="37" name="Freeform 36"/>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nvGrpSpPr>
            <p:cNvPr id="38" name="Group 37"/>
            <p:cNvGrpSpPr/>
            <p:nvPr/>
          </p:nvGrpSpPr>
          <p:grpSpPr>
            <a:xfrm>
              <a:off x="874646" y="3374563"/>
              <a:ext cx="363766" cy="261346"/>
              <a:chOff x="7433821" y="3915205"/>
              <a:chExt cx="154272" cy="110836"/>
            </a:xfrm>
            <a:solidFill>
              <a:schemeClr val="bg1"/>
            </a:solidFill>
          </p:grpSpPr>
          <p:sp>
            <p:nvSpPr>
              <p:cNvPr id="39" name="Freeform 38"/>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40" name="Freeform 39"/>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grpSp>
        <p:nvGrpSpPr>
          <p:cNvPr id="22" name="Group 21"/>
          <p:cNvGrpSpPr>
            <a:grpSpLocks noChangeAspect="1"/>
          </p:cNvGrpSpPr>
          <p:nvPr/>
        </p:nvGrpSpPr>
        <p:grpSpPr>
          <a:xfrm>
            <a:off x="4089008" y="2773333"/>
            <a:ext cx="829183" cy="371473"/>
            <a:chOff x="472774" y="3243714"/>
            <a:chExt cx="1167510" cy="523044"/>
          </a:xfrm>
        </p:grpSpPr>
        <p:sp>
          <p:nvSpPr>
            <p:cNvPr id="33" name="Freeform 32"/>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nvGrpSpPr>
            <p:cNvPr id="34" name="Group 33"/>
            <p:cNvGrpSpPr/>
            <p:nvPr/>
          </p:nvGrpSpPr>
          <p:grpSpPr>
            <a:xfrm>
              <a:off x="874646" y="3374563"/>
              <a:ext cx="363766" cy="261346"/>
              <a:chOff x="7433821" y="3915205"/>
              <a:chExt cx="154272" cy="110836"/>
            </a:xfrm>
            <a:solidFill>
              <a:schemeClr val="bg1"/>
            </a:solidFill>
          </p:grpSpPr>
          <p:sp>
            <p:nvSpPr>
              <p:cNvPr id="35" name="Freeform 34"/>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grpSp>
        <p:nvGrpSpPr>
          <p:cNvPr id="23" name="Group 22"/>
          <p:cNvGrpSpPr>
            <a:grpSpLocks noChangeAspect="1"/>
          </p:cNvGrpSpPr>
          <p:nvPr/>
        </p:nvGrpSpPr>
        <p:grpSpPr>
          <a:xfrm>
            <a:off x="4989874" y="2773333"/>
            <a:ext cx="829183" cy="371473"/>
            <a:chOff x="472774" y="3243714"/>
            <a:chExt cx="1167510" cy="523044"/>
          </a:xfrm>
        </p:grpSpPr>
        <p:sp>
          <p:nvSpPr>
            <p:cNvPr id="29" name="Freeform 28"/>
            <p:cNvSpPr>
              <a:spLocks noChangeAspect="1" noEditPoints="1"/>
            </p:cNvSpPr>
            <p:nvPr/>
          </p:nvSpPr>
          <p:spPr bwMode="auto">
            <a:xfrm>
              <a:off x="472774" y="3243714"/>
              <a:ext cx="1167510" cy="523044"/>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nvGrpSpPr>
            <p:cNvPr id="30" name="Group 29"/>
            <p:cNvGrpSpPr/>
            <p:nvPr/>
          </p:nvGrpSpPr>
          <p:grpSpPr>
            <a:xfrm>
              <a:off x="874646" y="3374563"/>
              <a:ext cx="363766" cy="261346"/>
              <a:chOff x="7433821" y="3915205"/>
              <a:chExt cx="154272" cy="110836"/>
            </a:xfrm>
            <a:solidFill>
              <a:schemeClr val="bg1"/>
            </a:solidFill>
          </p:grpSpPr>
          <p:sp>
            <p:nvSpPr>
              <p:cNvPr id="31" name="Freeform 30"/>
              <p:cNvSpPr>
                <a:spLocks noChangeAspect="1" noEditPoints="1"/>
              </p:cNvSpPr>
              <p:nvPr/>
            </p:nvSpPr>
            <p:spPr bwMode="auto">
              <a:xfrm>
                <a:off x="7433821" y="3915205"/>
                <a:ext cx="154272" cy="110836"/>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noChangeAspect="1" noEditPoints="1"/>
              </p:cNvSpPr>
              <p:nvPr/>
            </p:nvSpPr>
            <p:spPr bwMode="auto">
              <a:xfrm>
                <a:off x="7483524" y="3949616"/>
                <a:ext cx="54866" cy="53029"/>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grpSp>
      <p:sp>
        <p:nvSpPr>
          <p:cNvPr id="24" name="Freeform 23"/>
          <p:cNvSpPr>
            <a:spLocks noChangeAspect="1"/>
          </p:cNvSpPr>
          <p:nvPr/>
        </p:nvSpPr>
        <p:spPr bwMode="auto">
          <a:xfrm rot="5400000" flipH="1">
            <a:off x="5795247" y="1709852"/>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grpSp>
        <p:nvGrpSpPr>
          <p:cNvPr id="25" name="Group 24"/>
          <p:cNvGrpSpPr/>
          <p:nvPr/>
        </p:nvGrpSpPr>
        <p:grpSpPr>
          <a:xfrm>
            <a:off x="3753237" y="1594534"/>
            <a:ext cx="2182533" cy="1023061"/>
            <a:chOff x="3516469" y="1183372"/>
            <a:chExt cx="2182533" cy="1023061"/>
          </a:xfrm>
        </p:grpSpPr>
        <p:sp>
          <p:nvSpPr>
            <p:cNvPr id="27" name="TextBox 185"/>
            <p:cNvSpPr txBox="1"/>
            <p:nvPr/>
          </p:nvSpPr>
          <p:spPr>
            <a:xfrm>
              <a:off x="3516469" y="1183372"/>
              <a:ext cx="2182533" cy="627822"/>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lnSpc>
                  <a:spcPct val="90000"/>
                </a:lnSpc>
                <a:spcAft>
                  <a:spcPts val="600"/>
                </a:spcAft>
              </a:pPr>
              <a:r>
                <a:rPr lang="en-US" sz="2400" b="1" dirty="0" err="1">
                  <a:gradFill>
                    <a:gsLst>
                      <a:gs pos="72277">
                        <a:schemeClr val="tx1"/>
                      </a:gs>
                      <a:gs pos="51000">
                        <a:schemeClr val="tx1"/>
                      </a:gs>
                    </a:gsLst>
                    <a:lin ang="5400000" scaled="0"/>
                  </a:gradFill>
                  <a:latin typeface="+mj-lt"/>
                </a:rPr>
                <a:t>Contenedores</a:t>
              </a:r>
              <a:endParaRPr lang="en-US" sz="2400" b="1" dirty="0">
                <a:gradFill>
                  <a:gsLst>
                    <a:gs pos="72277">
                      <a:schemeClr val="tx1"/>
                    </a:gs>
                    <a:gs pos="51000">
                      <a:schemeClr val="tx1"/>
                    </a:gs>
                  </a:gsLst>
                  <a:lin ang="5400000" scaled="0"/>
                </a:gradFill>
                <a:latin typeface="+mj-lt"/>
              </a:endParaRPr>
            </a:p>
          </p:txBody>
        </p:sp>
        <p:sp>
          <p:nvSpPr>
            <p:cNvPr id="28" name="Freeform 27"/>
            <p:cNvSpPr>
              <a:spLocks noChangeAspect="1"/>
            </p:cNvSpPr>
            <p:nvPr/>
          </p:nvSpPr>
          <p:spPr bwMode="auto">
            <a:xfrm rot="10800000" flipH="1">
              <a:off x="3709386" y="1809247"/>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p>
          </p:txBody>
        </p:sp>
      </p:grpSp>
      <p:sp>
        <p:nvSpPr>
          <p:cNvPr id="26" name="CuadroTexto 144"/>
          <p:cNvSpPr txBox="1"/>
          <p:nvPr/>
        </p:nvSpPr>
        <p:spPr>
          <a:xfrm>
            <a:off x="866090" y="1352726"/>
            <a:ext cx="2284921" cy="683264"/>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800" b="1" dirty="0"/>
              <a:t>WS 2016 …</a:t>
            </a:r>
            <a:endParaRPr lang="es-ES" sz="2800" b="1" dirty="0" err="1"/>
          </a:p>
        </p:txBody>
      </p:sp>
    </p:spTree>
    <p:extLst>
      <p:ext uri="{BB962C8B-B14F-4D97-AF65-F5344CB8AC3E}">
        <p14:creationId xmlns:p14="http://schemas.microsoft.com/office/powerpoint/2010/main" val="38902123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
        <p:nvSpPr>
          <p:cNvPr id="6" name="TextBox 19"/>
          <p:cNvSpPr txBox="1"/>
          <p:nvPr/>
        </p:nvSpPr>
        <p:spPr>
          <a:xfrm>
            <a:off x="9542472" y="1511597"/>
            <a:ext cx="2078145" cy="461665"/>
          </a:xfrm>
          <a:prstGeom prst="rect">
            <a:avLst/>
          </a:prstGeom>
          <a:noFill/>
        </p:spPr>
        <p:txBody>
          <a:bodyPr wrap="none" lIns="182854" tIns="91440" rIns="182854" bIns="91440" rtlCol="0">
            <a:spAutoFit/>
          </a:bodyPr>
          <a:lstStyle/>
          <a:p>
            <a:pPr algn="ctr" defTabSz="932563">
              <a:lnSpc>
                <a:spcPct val="90000"/>
              </a:lnSpc>
              <a:spcAft>
                <a:spcPts val="600"/>
              </a:spcAft>
            </a:pPr>
            <a:r>
              <a:rPr lang="es-ES" sz="2000" b="1" dirty="0">
                <a:gradFill>
                  <a:gsLst>
                    <a:gs pos="5941">
                      <a:schemeClr val="accent2"/>
                    </a:gs>
                    <a:gs pos="17699">
                      <a:schemeClr val="accent2"/>
                    </a:gs>
                  </a:gsLst>
                  <a:lin ang="5400000" scaled="0"/>
                </a:gradFill>
                <a:latin typeface="+mj-lt"/>
                <a:ea typeface="MS PGothic" pitchFamily="34" charset="-128"/>
                <a:cs typeface="Segoe UI" pitchFamily="34" charset="0"/>
              </a:rPr>
              <a:t>Maquina Virtual</a:t>
            </a:r>
          </a:p>
        </p:txBody>
      </p:sp>
      <p:sp>
        <p:nvSpPr>
          <p:cNvPr id="8" name="Rectangle 22"/>
          <p:cNvSpPr/>
          <p:nvPr/>
        </p:nvSpPr>
        <p:spPr bwMode="auto">
          <a:xfrm>
            <a:off x="6675438" y="2156142"/>
            <a:ext cx="5303520" cy="43891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23"/>
          <p:cNvSpPr/>
          <p:nvPr/>
        </p:nvSpPr>
        <p:spPr bwMode="auto">
          <a:xfrm>
            <a:off x="6856562" y="2342595"/>
            <a:ext cx="2423160" cy="11612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0">
                      <a:srgbClr val="FFFFFF"/>
                    </a:gs>
                    <a:gs pos="100000">
                      <a:srgbClr val="FFFFFF"/>
                    </a:gs>
                  </a:gsLst>
                  <a:lin ang="5400000" scaled="0"/>
                </a:gradFill>
                <a:latin typeface="+mj-lt"/>
                <a:ea typeface="Segoe UI" pitchFamily="34" charset="0"/>
                <a:cs typeface="Segoe UI" pitchFamily="34" charset="0"/>
              </a:rPr>
              <a:t>App A</a:t>
            </a:r>
            <a:br>
              <a:rPr lang="en-US" sz="2800" dirty="0">
                <a:gradFill>
                  <a:gsLst>
                    <a:gs pos="0">
                      <a:srgbClr val="FFFFFF"/>
                    </a:gs>
                    <a:gs pos="100000">
                      <a:srgbClr val="FFFFFF"/>
                    </a:gs>
                  </a:gsLst>
                  <a:lin ang="5400000" scaled="0"/>
                </a:gradFill>
                <a:latin typeface="+mj-lt"/>
                <a:ea typeface="Segoe UI" pitchFamily="34" charset="0"/>
                <a:cs typeface="Segoe UI" pitchFamily="34" charset="0"/>
              </a:rPr>
            </a:br>
            <a:r>
              <a:rPr lang="en-US" sz="2000" b="1" dirty="0">
                <a:gradFill>
                  <a:gsLst>
                    <a:gs pos="0">
                      <a:srgbClr val="FFFFFF"/>
                    </a:gs>
                    <a:gs pos="100000">
                      <a:srgbClr val="FFFFFF"/>
                    </a:gs>
                  </a:gsLst>
                  <a:lin ang="5400000" scaled="0"/>
                </a:gradFill>
                <a:latin typeface="+mj-lt"/>
                <a:ea typeface="Segoe UI" pitchFamily="34" charset="0"/>
                <a:cs typeface="Segoe UI" pitchFamily="34" charset="0"/>
              </a:rPr>
              <a:t>Bins/Libraries</a:t>
            </a:r>
          </a:p>
        </p:txBody>
      </p:sp>
      <p:sp>
        <p:nvSpPr>
          <p:cNvPr id="10" name="Rectangle 29"/>
          <p:cNvSpPr/>
          <p:nvPr/>
        </p:nvSpPr>
        <p:spPr bwMode="auto">
          <a:xfrm>
            <a:off x="9371163" y="2342595"/>
            <a:ext cx="2423160" cy="1161288"/>
          </a:xfrm>
          <a:prstGeom prst="rect">
            <a:avLst/>
          </a:prstGeom>
          <a:solidFill>
            <a:schemeClr val="bg2"/>
          </a:solidFill>
          <a:ln w="444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45545">
                      <a:schemeClr val="tx1"/>
                    </a:gs>
                    <a:gs pos="63000">
                      <a:schemeClr val="tx1"/>
                    </a:gs>
                  </a:gsLst>
                  <a:lin ang="5400000" scaled="0"/>
                </a:gradFill>
                <a:latin typeface="+mj-lt"/>
                <a:ea typeface="Segoe UI" pitchFamily="34" charset="0"/>
                <a:cs typeface="Segoe UI" pitchFamily="34" charset="0"/>
              </a:rPr>
              <a:t>App B</a:t>
            </a:r>
            <a:br>
              <a:rPr lang="en-US" sz="2800" dirty="0">
                <a:gradFill>
                  <a:gsLst>
                    <a:gs pos="45545">
                      <a:schemeClr val="tx1"/>
                    </a:gs>
                    <a:gs pos="63000">
                      <a:schemeClr val="tx1"/>
                    </a:gs>
                  </a:gsLst>
                  <a:lin ang="5400000" scaled="0"/>
                </a:gradFill>
                <a:latin typeface="+mj-lt"/>
                <a:ea typeface="Segoe UI" pitchFamily="34" charset="0"/>
                <a:cs typeface="Segoe UI" pitchFamily="34" charset="0"/>
              </a:rPr>
            </a:br>
            <a:r>
              <a:rPr lang="en-US" sz="2000" b="1" dirty="0">
                <a:gradFill>
                  <a:gsLst>
                    <a:gs pos="45545">
                      <a:schemeClr val="tx1"/>
                    </a:gs>
                    <a:gs pos="63000">
                      <a:schemeClr val="tx1"/>
                    </a:gs>
                  </a:gsLst>
                  <a:lin ang="5400000" scaled="0"/>
                </a:gradFill>
                <a:latin typeface="+mj-lt"/>
                <a:ea typeface="Segoe UI" pitchFamily="34" charset="0"/>
                <a:cs typeface="Segoe UI" pitchFamily="34" charset="0"/>
              </a:rPr>
              <a:t>Bins/Libraries</a:t>
            </a:r>
          </a:p>
        </p:txBody>
      </p:sp>
      <p:sp>
        <p:nvSpPr>
          <p:cNvPr id="11" name="Rectangle 30"/>
          <p:cNvSpPr/>
          <p:nvPr/>
        </p:nvSpPr>
        <p:spPr bwMode="auto">
          <a:xfrm>
            <a:off x="6856563" y="4262835"/>
            <a:ext cx="4937760"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Hypervisor</a:t>
            </a:r>
          </a:p>
        </p:txBody>
      </p:sp>
      <p:sp>
        <p:nvSpPr>
          <p:cNvPr id="12" name="Rectangle 32"/>
          <p:cNvSpPr/>
          <p:nvPr/>
        </p:nvSpPr>
        <p:spPr bwMode="auto">
          <a:xfrm>
            <a:off x="6858318" y="5722302"/>
            <a:ext cx="4937760" cy="640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Server</a:t>
            </a:r>
          </a:p>
        </p:txBody>
      </p:sp>
      <p:sp>
        <p:nvSpPr>
          <p:cNvPr id="13" name="Freeform 5"/>
          <p:cNvSpPr>
            <a:spLocks/>
          </p:cNvSpPr>
          <p:nvPr/>
        </p:nvSpPr>
        <p:spPr bwMode="auto">
          <a:xfrm rot="16200000" flipH="1">
            <a:off x="10503370" y="889251"/>
            <a:ext cx="158750" cy="2423161"/>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31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14" name="Rectangle 34"/>
          <p:cNvSpPr/>
          <p:nvPr/>
        </p:nvSpPr>
        <p:spPr bwMode="auto">
          <a:xfrm>
            <a:off x="9371163" y="3598931"/>
            <a:ext cx="2423160" cy="572464"/>
          </a:xfrm>
          <a:prstGeom prst="rect">
            <a:avLst/>
          </a:prstGeom>
          <a:solidFill>
            <a:schemeClr val="bg2"/>
          </a:solidFill>
          <a:ln w="444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000" b="1" dirty="0">
                <a:gradFill>
                  <a:gsLst>
                    <a:gs pos="45545">
                      <a:schemeClr val="tx1"/>
                    </a:gs>
                    <a:gs pos="63000">
                      <a:schemeClr val="tx1"/>
                    </a:gs>
                  </a:gsLst>
                  <a:lin ang="5400000" scaled="0"/>
                </a:gradFill>
                <a:latin typeface="+mj-lt"/>
                <a:ea typeface="Segoe UI" pitchFamily="34" charset="0"/>
                <a:cs typeface="Segoe UI" pitchFamily="34" charset="0"/>
              </a:rPr>
              <a:t>Guest OS</a:t>
            </a:r>
            <a:endParaRPr lang="en-US" sz="1600" b="1" dirty="0">
              <a:gradFill>
                <a:gsLst>
                  <a:gs pos="45545">
                    <a:schemeClr val="tx1"/>
                  </a:gs>
                  <a:gs pos="63000">
                    <a:schemeClr val="tx1"/>
                  </a:gs>
                </a:gsLst>
                <a:lin ang="5400000" scaled="0"/>
              </a:gradFill>
              <a:latin typeface="+mj-lt"/>
              <a:ea typeface="Segoe UI" pitchFamily="34" charset="0"/>
              <a:cs typeface="Segoe UI" pitchFamily="34" charset="0"/>
            </a:endParaRPr>
          </a:p>
        </p:txBody>
      </p:sp>
      <p:sp>
        <p:nvSpPr>
          <p:cNvPr id="15" name="Rectangle 35"/>
          <p:cNvSpPr/>
          <p:nvPr/>
        </p:nvSpPr>
        <p:spPr bwMode="auto">
          <a:xfrm>
            <a:off x="6856562" y="3598931"/>
            <a:ext cx="2423160" cy="5724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Guest OS</a:t>
            </a:r>
            <a:endParaRPr lang="en-US" sz="16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36"/>
          <p:cNvSpPr/>
          <p:nvPr/>
        </p:nvSpPr>
        <p:spPr bwMode="auto">
          <a:xfrm>
            <a:off x="9371163" y="2342595"/>
            <a:ext cx="2423160" cy="1828800"/>
          </a:xfrm>
          <a:prstGeom prst="rect">
            <a:avLst/>
          </a:prstGeom>
          <a:noFill/>
          <a:ln w="444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dirty="0">
              <a:gradFill>
                <a:gsLst>
                  <a:gs pos="45545">
                    <a:schemeClr val="tx1"/>
                  </a:gs>
                  <a:gs pos="63000">
                    <a:schemeClr val="tx1"/>
                  </a:gs>
                </a:gsLst>
                <a:lin ang="5400000" scaled="0"/>
              </a:gradFill>
              <a:latin typeface="+mj-lt"/>
              <a:ea typeface="Segoe UI" pitchFamily="34" charset="0"/>
              <a:cs typeface="Segoe UI" pitchFamily="34" charset="0"/>
            </a:endParaRPr>
          </a:p>
        </p:txBody>
      </p:sp>
      <p:sp>
        <p:nvSpPr>
          <p:cNvPr id="17" name="Rectangle 16"/>
          <p:cNvSpPr/>
          <p:nvPr/>
        </p:nvSpPr>
        <p:spPr>
          <a:xfrm>
            <a:off x="3551238" y="2811462"/>
            <a:ext cx="2743199" cy="2835648"/>
          </a:xfrm>
          <a:prstGeom prst="rect">
            <a:avLst/>
          </a:prstGeom>
          <a:noFill/>
          <a:ln w="12700" cap="flat" cmpd="sng" algn="ctr">
            <a:noFill/>
            <a:prstDash val="solid"/>
            <a:miter lim="800000"/>
          </a:ln>
          <a:effectLst/>
        </p:spPr>
        <p:txBody>
          <a:bodyPr wrap="square" lIns="182880" tIns="146304" rIns="182880" bIns="146304" rtlCol="0" anchor="t">
            <a:spAutoFit/>
          </a:bodyPr>
          <a:lstStyle/>
          <a:p>
            <a:pPr marL="0" lvl="1" defTabSz="471494">
              <a:lnSpc>
                <a:spcPct val="90000"/>
              </a:lnSpc>
              <a:spcBef>
                <a:spcPts val="2400"/>
              </a:spcBef>
              <a:buClr>
                <a:srgbClr val="EFEFEF"/>
              </a:buClr>
            </a:pPr>
            <a:r>
              <a:rPr lang="es-ES" sz="2400" b="1" dirty="0">
                <a:gradFill>
                  <a:gsLst>
                    <a:gs pos="87129">
                      <a:schemeClr val="accent2"/>
                    </a:gs>
                    <a:gs pos="75248">
                      <a:schemeClr val="accent2"/>
                    </a:gs>
                  </a:gsLst>
                  <a:lin ang="5400000" scaled="0"/>
                </a:gradFill>
                <a:latin typeface="+mj-lt"/>
                <a:cs typeface="Segoe UI" pitchFamily="34" charset="0"/>
              </a:rPr>
              <a:t>Flexible</a:t>
            </a:r>
          </a:p>
          <a:p>
            <a:pPr marL="0" lvl="1" defTabSz="471494">
              <a:lnSpc>
                <a:spcPct val="90000"/>
              </a:lnSpc>
              <a:spcBef>
                <a:spcPts val="200"/>
              </a:spcBef>
              <a:buClr>
                <a:srgbClr val="EFEFEF"/>
              </a:buClr>
            </a:pPr>
            <a:r>
              <a:rPr lang="es-ES" sz="1600" dirty="0">
                <a:gradFill>
                  <a:gsLst>
                    <a:gs pos="75248">
                      <a:schemeClr val="tx1"/>
                    </a:gs>
                    <a:gs pos="52475">
                      <a:schemeClr val="tx1"/>
                    </a:gs>
                  </a:gsLst>
                  <a:lin ang="5400000" scaled="0"/>
                </a:gradFill>
                <a:latin typeface="Segoe UI"/>
                <a:cs typeface="Segoe UI" pitchFamily="34" charset="0"/>
              </a:rPr>
              <a:t>Las VM pueden ser migrada entre hosts para balancear recursos y por mantenimientos.</a:t>
            </a:r>
          </a:p>
          <a:p>
            <a:pPr marL="0" lvl="1" defTabSz="471494">
              <a:lnSpc>
                <a:spcPct val="90000"/>
              </a:lnSpc>
              <a:spcBef>
                <a:spcPts val="200"/>
              </a:spcBef>
              <a:buClr>
                <a:srgbClr val="EFEFEF"/>
              </a:buClr>
            </a:pPr>
            <a:endParaRPr lang="es-ES" sz="1600" dirty="0">
              <a:gradFill>
                <a:gsLst>
                  <a:gs pos="75248">
                    <a:schemeClr val="tx1"/>
                  </a:gs>
                  <a:gs pos="52475">
                    <a:schemeClr val="tx1"/>
                  </a:gs>
                </a:gsLst>
                <a:lin ang="5400000" scaled="0"/>
              </a:gradFill>
              <a:latin typeface="Segoe UI"/>
              <a:cs typeface="Segoe UI" pitchFamily="34" charset="0"/>
            </a:endParaRPr>
          </a:p>
          <a:p>
            <a:pPr marL="0" lvl="1" defTabSz="471494">
              <a:lnSpc>
                <a:spcPct val="90000"/>
              </a:lnSpc>
              <a:spcBef>
                <a:spcPts val="200"/>
              </a:spcBef>
              <a:buClr>
                <a:srgbClr val="EFEFEF"/>
              </a:buClr>
            </a:pPr>
            <a:r>
              <a:rPr lang="es-ES" sz="2400" b="1" dirty="0">
                <a:gradFill>
                  <a:gsLst>
                    <a:gs pos="87129">
                      <a:schemeClr val="accent2"/>
                    </a:gs>
                    <a:gs pos="75248">
                      <a:schemeClr val="accent2"/>
                    </a:gs>
                  </a:gsLst>
                  <a:lin ang="5400000" scaled="0"/>
                </a:gradFill>
                <a:latin typeface="+mj-lt"/>
                <a:cs typeface="Segoe UI" pitchFamily="34" charset="0"/>
              </a:rPr>
              <a:t>Seguro</a:t>
            </a:r>
          </a:p>
          <a:p>
            <a:pPr marL="0" lvl="1" defTabSz="471494">
              <a:lnSpc>
                <a:spcPct val="90000"/>
              </a:lnSpc>
              <a:spcBef>
                <a:spcPts val="200"/>
              </a:spcBef>
              <a:buClr>
                <a:srgbClr val="EFEFEF"/>
              </a:buClr>
            </a:pPr>
            <a:r>
              <a:rPr lang="es-ES" sz="1600" dirty="0">
                <a:gradFill>
                  <a:gsLst>
                    <a:gs pos="75248">
                      <a:schemeClr val="tx1"/>
                    </a:gs>
                    <a:gs pos="52475">
                      <a:schemeClr val="tx1"/>
                    </a:gs>
                  </a:gsLst>
                  <a:lin ang="5400000" scaled="0"/>
                </a:gradFill>
                <a:latin typeface="Segoe UI"/>
                <a:cs typeface="Segoe UI" pitchFamily="34" charset="0"/>
              </a:rPr>
              <a:t>Altos niveles de aislamiento de recursos y seguridad.</a:t>
            </a:r>
          </a:p>
        </p:txBody>
      </p:sp>
      <p:sp>
        <p:nvSpPr>
          <p:cNvPr id="18" name="Rectangle 644"/>
          <p:cNvSpPr/>
          <p:nvPr/>
        </p:nvSpPr>
        <p:spPr>
          <a:xfrm>
            <a:off x="350045" y="2811462"/>
            <a:ext cx="2743199" cy="3535327"/>
          </a:xfrm>
          <a:prstGeom prst="rect">
            <a:avLst/>
          </a:prstGeom>
          <a:noFill/>
          <a:ln w="12700" cap="flat" cmpd="sng" algn="ctr">
            <a:noFill/>
            <a:prstDash val="solid"/>
            <a:miter lim="800000"/>
          </a:ln>
          <a:effectLst/>
        </p:spPr>
        <p:txBody>
          <a:bodyPr wrap="square" lIns="182880" tIns="146304" rIns="182880" bIns="146304" rtlCol="0" anchor="t">
            <a:spAutoFit/>
          </a:bodyPr>
          <a:lstStyle/>
          <a:p>
            <a:pPr marL="0" lvl="1" defTabSz="471494">
              <a:lnSpc>
                <a:spcPct val="90000"/>
              </a:lnSpc>
              <a:spcBef>
                <a:spcPts val="2400"/>
              </a:spcBef>
              <a:buClr>
                <a:srgbClr val="EFEFEF"/>
              </a:buClr>
            </a:pPr>
            <a:r>
              <a:rPr lang="es-ES" sz="2400" b="1" dirty="0">
                <a:gradFill>
                  <a:gsLst>
                    <a:gs pos="87129">
                      <a:schemeClr val="accent2"/>
                    </a:gs>
                    <a:gs pos="75248">
                      <a:schemeClr val="accent2"/>
                    </a:gs>
                  </a:gsLst>
                  <a:lin ang="5400000" scaled="0"/>
                </a:gradFill>
                <a:latin typeface="+mj-lt"/>
                <a:cs typeface="Segoe UI" pitchFamily="34" charset="0"/>
              </a:rPr>
              <a:t>Dependencias</a:t>
            </a:r>
          </a:p>
          <a:p>
            <a:pPr marL="0" lvl="1" defTabSz="471494">
              <a:lnSpc>
                <a:spcPct val="90000"/>
              </a:lnSpc>
              <a:spcBef>
                <a:spcPts val="200"/>
              </a:spcBef>
              <a:buClr>
                <a:srgbClr val="EFEFEF"/>
              </a:buClr>
            </a:pPr>
            <a:r>
              <a:rPr lang="es-ES" sz="1600" dirty="0">
                <a:gradFill>
                  <a:gsLst>
                    <a:gs pos="75248">
                      <a:schemeClr val="tx1"/>
                    </a:gs>
                    <a:gs pos="52475">
                      <a:schemeClr val="tx1"/>
                    </a:gs>
                  </a:gsLst>
                  <a:lin ang="5400000" scaled="0"/>
                </a:gradFill>
                <a:latin typeface="Segoe UI"/>
                <a:cs typeface="Segoe UI" pitchFamily="34" charset="0"/>
              </a:rPr>
              <a:t>Cada aplicación </a:t>
            </a:r>
            <a:r>
              <a:rPr lang="es-ES" sz="1600" dirty="0" err="1">
                <a:gradFill>
                  <a:gsLst>
                    <a:gs pos="75248">
                      <a:schemeClr val="tx1"/>
                    </a:gs>
                    <a:gs pos="52475">
                      <a:schemeClr val="tx1"/>
                    </a:gs>
                  </a:gsLst>
                  <a:lin ang="5400000" scaled="0"/>
                </a:gradFill>
                <a:latin typeface="Segoe UI"/>
                <a:cs typeface="Segoe UI" pitchFamily="34" charset="0"/>
              </a:rPr>
              <a:t>virtualizada</a:t>
            </a:r>
            <a:r>
              <a:rPr lang="es-ES" sz="1600" dirty="0">
                <a:gradFill>
                  <a:gsLst>
                    <a:gs pos="75248">
                      <a:schemeClr val="tx1"/>
                    </a:gs>
                    <a:gs pos="52475">
                      <a:schemeClr val="tx1"/>
                    </a:gs>
                  </a:gsLst>
                  <a:lin ang="5400000" scaled="0"/>
                </a:gradFill>
                <a:latin typeface="Segoe UI"/>
                <a:cs typeface="Segoe UI" pitchFamily="34" charset="0"/>
              </a:rPr>
              <a:t> incluye la aplicación en si, la librerías y binarios requeridos y un SO invitado, el cual consiste en múltiples GB de datos.</a:t>
            </a:r>
          </a:p>
          <a:p>
            <a:pPr marL="0" lvl="1" defTabSz="471494">
              <a:lnSpc>
                <a:spcPct val="90000"/>
              </a:lnSpc>
              <a:spcBef>
                <a:spcPts val="2400"/>
              </a:spcBef>
              <a:buClr>
                <a:srgbClr val="EFEFEF"/>
              </a:buClr>
            </a:pPr>
            <a:r>
              <a:rPr lang="es-ES" sz="2400" b="1" dirty="0">
                <a:gradFill>
                  <a:gsLst>
                    <a:gs pos="87129">
                      <a:schemeClr val="accent2"/>
                    </a:gs>
                    <a:gs pos="75248">
                      <a:schemeClr val="accent2"/>
                    </a:gs>
                  </a:gsLst>
                  <a:lin ang="5400000" scaled="0"/>
                </a:gradFill>
                <a:latin typeface="+mj-lt"/>
                <a:cs typeface="Segoe UI" pitchFamily="34" charset="0"/>
              </a:rPr>
              <a:t>Independiente OS</a:t>
            </a:r>
          </a:p>
          <a:p>
            <a:pPr marL="0" lvl="1" defTabSz="471494">
              <a:lnSpc>
                <a:spcPct val="90000"/>
              </a:lnSpc>
              <a:spcBef>
                <a:spcPts val="200"/>
              </a:spcBef>
              <a:buClr>
                <a:srgbClr val="EFEFEF"/>
              </a:buClr>
            </a:pPr>
            <a:r>
              <a:rPr lang="es-ES" sz="1600" dirty="0">
                <a:gradFill>
                  <a:gsLst>
                    <a:gs pos="75248">
                      <a:schemeClr val="tx1"/>
                    </a:gs>
                    <a:gs pos="52475">
                      <a:schemeClr val="tx1"/>
                    </a:gs>
                  </a:gsLst>
                  <a:lin ang="5400000" scaled="0"/>
                </a:gradFill>
                <a:latin typeface="Segoe UI"/>
                <a:cs typeface="Segoe UI" pitchFamily="34" charset="0"/>
              </a:rPr>
              <a:t>Cada VM puede tener un SO diferente, diferente incluso del host físico.</a:t>
            </a:r>
          </a:p>
        </p:txBody>
      </p:sp>
      <p:sp>
        <p:nvSpPr>
          <p:cNvPr id="19" name="Text Placeholder 1"/>
          <p:cNvSpPr>
            <a:spLocks noGrp="1"/>
          </p:cNvSpPr>
          <p:nvPr/>
        </p:nvSpPr>
        <p:spPr>
          <a:xfrm>
            <a:off x="427037" y="1470199"/>
            <a:ext cx="5181600" cy="960263"/>
          </a:xfrm>
          <a:prstGeom prst="rect">
            <a:avLst/>
          </a:prstGeom>
        </p:spPr>
        <p:txBody>
          <a:bodyPr vert="horz" wrap="square" lIns="146304" tIns="91440" rIns="146304" bIns="91440" rtlCol="0">
            <a:spAutoFit/>
          </a:bodyPr>
          <a:lstStyle>
            <a:lvl1pPr marL="342900" indent="-342900" algn="l" defTabSz="931863" rtl="0" eaLnBrk="1" fontAlgn="base" hangingPunct="1">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eaLnBrk="1" fontAlgn="base" hangingPunct="1">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eaLnBrk="1" fontAlgn="base" hangingPunct="1">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800" dirty="0" smtClean="0"/>
              <a:t>¿En que se diferencian de las máquinas Virtuales?</a:t>
            </a:r>
            <a:endParaRPr lang="es-ES" sz="2800" dirty="0"/>
          </a:p>
        </p:txBody>
      </p:sp>
    </p:spTree>
    <p:extLst>
      <p:ext uri="{BB962C8B-B14F-4D97-AF65-F5344CB8AC3E}">
        <p14:creationId xmlns:p14="http://schemas.microsoft.com/office/powerpoint/2010/main" val="806436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
        <p:nvSpPr>
          <p:cNvPr id="39" name="Rectangle 73"/>
          <p:cNvSpPr/>
          <p:nvPr/>
        </p:nvSpPr>
        <p:spPr bwMode="auto">
          <a:xfrm>
            <a:off x="9677717" y="2582862"/>
            <a:ext cx="256032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304" rIns="182854" bIns="146304" numCol="1" spcCol="0" rtlCol="0" fromWordArt="0" anchor="b" anchorCtr="0" forceAA="0" compatLnSpc="1">
            <a:prstTxWarp prst="textNoShape">
              <a:avLst/>
            </a:prstTxWarp>
            <a:noAutofit/>
          </a:bodyPr>
          <a:lstStyle/>
          <a:p>
            <a:pPr defTabSz="932563">
              <a:lnSpc>
                <a:spcPct val="90000"/>
              </a:lnSpc>
              <a:spcAft>
                <a:spcPts val="600"/>
              </a:spcAft>
            </a:pPr>
            <a:r>
              <a:rPr lang="en-US" b="1" dirty="0">
                <a:gradFill>
                  <a:gsLst>
                    <a:gs pos="67327">
                      <a:schemeClr val="tx1"/>
                    </a:gs>
                    <a:gs pos="44000">
                      <a:schemeClr val="tx1"/>
                    </a:gs>
                  </a:gsLst>
                  <a:lin ang="5400000" scaled="1"/>
                </a:gradFill>
                <a:latin typeface="+mj-lt"/>
              </a:rPr>
              <a:t>Vista </a:t>
            </a:r>
            <a:r>
              <a:rPr lang="en-US" b="1" dirty="0" err="1">
                <a:gradFill>
                  <a:gsLst>
                    <a:gs pos="67327">
                      <a:schemeClr val="tx1"/>
                    </a:gs>
                    <a:gs pos="44000">
                      <a:schemeClr val="tx1"/>
                    </a:gs>
                  </a:gsLst>
                  <a:lin ang="5400000" scaled="1"/>
                </a:gradFill>
                <a:latin typeface="+mj-lt"/>
              </a:rPr>
              <a:t>Contenedor</a:t>
            </a:r>
            <a:r>
              <a:rPr lang="en-US" b="1" dirty="0">
                <a:gradFill>
                  <a:gsLst>
                    <a:gs pos="67327">
                      <a:schemeClr val="tx1"/>
                    </a:gs>
                    <a:gs pos="44000">
                      <a:schemeClr val="tx1"/>
                    </a:gs>
                  </a:gsLst>
                  <a:lin ang="5400000" scaled="1"/>
                </a:gradFill>
                <a:latin typeface="+mj-lt"/>
              </a:rPr>
              <a:t> </a:t>
            </a:r>
          </a:p>
        </p:txBody>
      </p:sp>
      <p:sp>
        <p:nvSpPr>
          <p:cNvPr id="40" name="Rectangle 84"/>
          <p:cNvSpPr/>
          <p:nvPr/>
        </p:nvSpPr>
        <p:spPr bwMode="auto">
          <a:xfrm>
            <a:off x="349250" y="2582862"/>
            <a:ext cx="2560320" cy="36576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304" rIns="182854" bIns="146304" numCol="1" spcCol="0" rtlCol="0" fromWordArt="0" anchor="b" anchorCtr="0" forceAA="0" compatLnSpc="1">
            <a:prstTxWarp prst="textNoShape">
              <a:avLst/>
            </a:prstTxWarp>
            <a:noAutofit/>
          </a:bodyPr>
          <a:lstStyle/>
          <a:p>
            <a:pPr defTabSz="932563">
              <a:lnSpc>
                <a:spcPct val="90000"/>
              </a:lnSpc>
              <a:spcAft>
                <a:spcPts val="600"/>
              </a:spcAft>
            </a:pPr>
            <a:r>
              <a:rPr lang="en-US" b="1" dirty="0" err="1">
                <a:gradFill>
                  <a:gsLst>
                    <a:gs pos="67327">
                      <a:schemeClr val="tx1"/>
                    </a:gs>
                    <a:gs pos="44000">
                      <a:schemeClr val="tx1"/>
                    </a:gs>
                  </a:gsLst>
                  <a:lin ang="5400000" scaled="1"/>
                </a:gradFill>
                <a:latin typeface="+mj-lt"/>
              </a:rPr>
              <a:t>Repositorio</a:t>
            </a:r>
            <a:r>
              <a:rPr lang="en-US" b="1" dirty="0">
                <a:gradFill>
                  <a:gsLst>
                    <a:gs pos="67327">
                      <a:schemeClr val="tx1"/>
                    </a:gs>
                    <a:gs pos="44000">
                      <a:schemeClr val="tx1"/>
                    </a:gs>
                  </a:gsLst>
                  <a:lin ang="5400000" scaled="1"/>
                </a:gradFill>
                <a:latin typeface="+mj-lt"/>
              </a:rPr>
              <a:t> Local</a:t>
            </a:r>
          </a:p>
        </p:txBody>
      </p:sp>
      <p:sp>
        <p:nvSpPr>
          <p:cNvPr id="41" name="Trapezoid 40"/>
          <p:cNvSpPr/>
          <p:nvPr/>
        </p:nvSpPr>
        <p:spPr bwMode="auto">
          <a:xfrm rot="16200000">
            <a:off x="852169" y="4183060"/>
            <a:ext cx="4572001" cy="457199"/>
          </a:xfrm>
          <a:prstGeom prst="trapezoid">
            <a:avLst>
              <a:gd name="adj" fmla="val 100915"/>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lnSpc>
                <a:spcPct val="90000"/>
              </a:lnSpc>
              <a:spcBef>
                <a:spcPct val="0"/>
              </a:spcBef>
              <a:spcAft>
                <a:spcPct val="0"/>
              </a:spcAft>
            </a:pPr>
            <a:endParaRPr lang="en-US" sz="2000" dirty="0">
              <a:gradFill>
                <a:gsLst>
                  <a:gs pos="16814">
                    <a:srgbClr val="FFFFFF"/>
                  </a:gs>
                  <a:gs pos="46000">
                    <a:srgbClr val="FFFFFF"/>
                  </a:gs>
                </a:gsLst>
                <a:lin ang="5400000" scaled="0"/>
              </a:gradFill>
              <a:latin typeface="Segoe UI"/>
            </a:endParaRPr>
          </a:p>
        </p:txBody>
      </p:sp>
      <p:sp>
        <p:nvSpPr>
          <p:cNvPr id="42" name="Rectangle 41"/>
          <p:cNvSpPr/>
          <p:nvPr/>
        </p:nvSpPr>
        <p:spPr bwMode="auto">
          <a:xfrm>
            <a:off x="3366769" y="2125662"/>
            <a:ext cx="5852160" cy="45720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304" rIns="182854" bIns="146304" numCol="1" spcCol="0" rtlCol="0" fromWordArt="0" anchor="b" anchorCtr="0" forceAA="0" compatLnSpc="1">
            <a:prstTxWarp prst="textNoShape">
              <a:avLst/>
            </a:prstTxWarp>
            <a:noAutofit/>
          </a:bodyPr>
          <a:lstStyle/>
          <a:p>
            <a:pPr defTabSz="932563">
              <a:lnSpc>
                <a:spcPct val="90000"/>
              </a:lnSpc>
              <a:spcAft>
                <a:spcPts val="600"/>
              </a:spcAft>
            </a:pPr>
            <a:endParaRPr lang="en-US" b="1" dirty="0">
              <a:gradFill>
                <a:gsLst>
                  <a:gs pos="67327">
                    <a:schemeClr val="tx1"/>
                  </a:gs>
                  <a:gs pos="44000">
                    <a:schemeClr val="tx1"/>
                  </a:gs>
                </a:gsLst>
                <a:lin ang="5400000" scaled="1"/>
              </a:gradFill>
              <a:latin typeface="+mj-lt"/>
            </a:endParaRPr>
          </a:p>
        </p:txBody>
      </p:sp>
      <p:sp>
        <p:nvSpPr>
          <p:cNvPr id="43" name="Rectangle 42"/>
          <p:cNvSpPr/>
          <p:nvPr/>
        </p:nvSpPr>
        <p:spPr bwMode="auto">
          <a:xfrm>
            <a:off x="6563837" y="5530694"/>
            <a:ext cx="2377440" cy="5724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spAutoFit/>
          </a:bodyPr>
          <a:lstStyle/>
          <a:p>
            <a:pPr defTabSz="932219" fontAlgn="base">
              <a:lnSpc>
                <a:spcPct val="90000"/>
              </a:lnSpc>
              <a:spcBef>
                <a:spcPct val="0"/>
              </a:spcBef>
              <a:spcAft>
                <a:spcPct val="0"/>
              </a:spcAft>
            </a:pPr>
            <a:r>
              <a:rPr lang="en-US" sz="2000" b="1" dirty="0">
                <a:gradFill>
                  <a:gsLst>
                    <a:gs pos="16814">
                      <a:srgbClr val="FFFFFF"/>
                    </a:gs>
                    <a:gs pos="46000">
                      <a:srgbClr val="FFFFFF"/>
                    </a:gs>
                  </a:gsLst>
                  <a:lin ang="5400000" scaled="0"/>
                </a:gradFill>
                <a:latin typeface="+mj-lt"/>
              </a:rPr>
              <a:t>C:\Windows\*</a:t>
            </a:r>
          </a:p>
        </p:txBody>
      </p:sp>
      <p:sp>
        <p:nvSpPr>
          <p:cNvPr id="44" name="Rectangle 43"/>
          <p:cNvSpPr/>
          <p:nvPr/>
        </p:nvSpPr>
        <p:spPr bwMode="auto">
          <a:xfrm>
            <a:off x="6563837" y="4132581"/>
            <a:ext cx="2377440" cy="5724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spAutoFit/>
          </a:bodyPr>
          <a:lstStyle/>
          <a:p>
            <a:pPr defTabSz="932219" fontAlgn="base">
              <a:lnSpc>
                <a:spcPct val="90000"/>
              </a:lnSpc>
              <a:spcBef>
                <a:spcPct val="0"/>
              </a:spcBef>
              <a:spcAft>
                <a:spcPct val="0"/>
              </a:spcAft>
            </a:pPr>
            <a:r>
              <a:rPr lang="en-US" sz="2000" b="1" dirty="0">
                <a:gradFill>
                  <a:gsLst>
                    <a:gs pos="16814">
                      <a:srgbClr val="FFFFFF"/>
                    </a:gs>
                    <a:gs pos="46000">
                      <a:srgbClr val="FFFFFF"/>
                    </a:gs>
                  </a:gsLst>
                  <a:lin ang="5400000" scaled="0"/>
                </a:gradFill>
                <a:latin typeface="+mj-lt"/>
              </a:rPr>
              <a:t>C:\nodeJs</a:t>
            </a:r>
          </a:p>
        </p:txBody>
      </p:sp>
      <p:sp>
        <p:nvSpPr>
          <p:cNvPr id="45" name="Rectangle 44"/>
          <p:cNvSpPr/>
          <p:nvPr/>
        </p:nvSpPr>
        <p:spPr bwMode="auto">
          <a:xfrm>
            <a:off x="6563837" y="2734469"/>
            <a:ext cx="2377440" cy="57246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spAutoFit/>
          </a:bodyPr>
          <a:lstStyle/>
          <a:p>
            <a:pPr defTabSz="932219" fontAlgn="base">
              <a:lnSpc>
                <a:spcPct val="90000"/>
              </a:lnSpc>
              <a:spcBef>
                <a:spcPct val="0"/>
              </a:spcBef>
              <a:spcAft>
                <a:spcPct val="0"/>
              </a:spcAft>
            </a:pPr>
            <a:r>
              <a:rPr lang="en-US" sz="2000" b="1" dirty="0">
                <a:gradFill>
                  <a:gsLst>
                    <a:gs pos="16814">
                      <a:srgbClr val="FFFFFF"/>
                    </a:gs>
                    <a:gs pos="46000">
                      <a:srgbClr val="FFFFFF"/>
                    </a:gs>
                  </a:gsLst>
                  <a:lin ang="5400000" scaled="0"/>
                </a:gradFill>
                <a:latin typeface="+mj-lt"/>
              </a:rPr>
              <a:t>C:\myApp</a:t>
            </a:r>
          </a:p>
        </p:txBody>
      </p:sp>
      <p:sp>
        <p:nvSpPr>
          <p:cNvPr id="46" name="Freeform 9"/>
          <p:cNvSpPr>
            <a:spLocks noChangeAspect="1" noEditPoints="1"/>
          </p:cNvSpPr>
          <p:nvPr/>
        </p:nvSpPr>
        <p:spPr bwMode="auto">
          <a:xfrm>
            <a:off x="9952037" y="2843916"/>
            <a:ext cx="2011680" cy="896112"/>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
          <p:cNvSpPr>
            <a:spLocks noChangeAspect="1" noEditPoints="1"/>
          </p:cNvSpPr>
          <p:nvPr/>
        </p:nvSpPr>
        <p:spPr bwMode="auto">
          <a:xfrm>
            <a:off x="623570" y="3813721"/>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600" b="1" dirty="0">
                <a:gradFill>
                  <a:gsLst>
                    <a:gs pos="77228">
                      <a:schemeClr val="bg1"/>
                    </a:gs>
                    <a:gs pos="67327">
                      <a:schemeClr val="bg1"/>
                    </a:gs>
                  </a:gsLst>
                  <a:lin ang="5400000" scaled="1"/>
                </a:gradFill>
                <a:latin typeface="+mj-lt"/>
              </a:rPr>
              <a:t>Application </a:t>
            </a:r>
            <a:br>
              <a:rPr lang="en-US" sz="1600" b="1" dirty="0">
                <a:gradFill>
                  <a:gsLst>
                    <a:gs pos="77228">
                      <a:schemeClr val="bg1"/>
                    </a:gs>
                    <a:gs pos="67327">
                      <a:schemeClr val="bg1"/>
                    </a:gs>
                  </a:gsLst>
                  <a:lin ang="5400000" scaled="1"/>
                </a:gradFill>
                <a:latin typeface="+mj-lt"/>
              </a:rPr>
            </a:br>
            <a:r>
              <a:rPr lang="en-US" sz="1600" b="1" dirty="0">
                <a:gradFill>
                  <a:gsLst>
                    <a:gs pos="77228">
                      <a:schemeClr val="bg1"/>
                    </a:gs>
                    <a:gs pos="67327">
                      <a:schemeClr val="bg1"/>
                    </a:gs>
                  </a:gsLst>
                  <a:lin ang="5400000" scaled="1"/>
                </a:gradFill>
                <a:latin typeface="+mj-lt"/>
              </a:rPr>
              <a:t>Framework</a:t>
            </a:r>
          </a:p>
        </p:txBody>
      </p:sp>
      <p:grpSp>
        <p:nvGrpSpPr>
          <p:cNvPr id="48" name="Group 47"/>
          <p:cNvGrpSpPr/>
          <p:nvPr/>
        </p:nvGrpSpPr>
        <p:grpSpPr>
          <a:xfrm>
            <a:off x="623570" y="2855313"/>
            <a:ext cx="2011680" cy="899777"/>
            <a:chOff x="548958" y="2398114"/>
            <a:chExt cx="2011680" cy="899777"/>
          </a:xfrm>
        </p:grpSpPr>
        <p:sp>
          <p:nvSpPr>
            <p:cNvPr id="49" name="Freeform 13"/>
            <p:cNvSpPr>
              <a:spLocks noChangeAspect="1" noEditPoints="1"/>
            </p:cNvSpPr>
            <p:nvPr/>
          </p:nvSpPr>
          <p:spPr bwMode="auto">
            <a:xfrm>
              <a:off x="548958" y="239811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dirty="0"/>
            </a:p>
          </p:txBody>
        </p:sp>
        <p:grpSp>
          <p:nvGrpSpPr>
            <p:cNvPr id="50" name="Group 49"/>
            <p:cNvGrpSpPr/>
            <p:nvPr/>
          </p:nvGrpSpPr>
          <p:grpSpPr>
            <a:xfrm>
              <a:off x="1293831" y="2571334"/>
              <a:ext cx="521935" cy="553337"/>
              <a:chOff x="1293831" y="2571334"/>
              <a:chExt cx="521935" cy="553337"/>
            </a:xfrm>
          </p:grpSpPr>
          <p:sp>
            <p:nvSpPr>
              <p:cNvPr id="51" name="Freeform 9"/>
              <p:cNvSpPr>
                <a:spLocks noChangeAspect="1" noEditPoints="1"/>
              </p:cNvSpPr>
              <p:nvPr/>
            </p:nvSpPr>
            <p:spPr bwMode="auto">
              <a:xfrm>
                <a:off x="1293831" y="2571334"/>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grpSp>
            <p:nvGrpSpPr>
              <p:cNvPr id="52" name="Group 51"/>
              <p:cNvGrpSpPr>
                <a:grpSpLocks noChangeAspect="1"/>
              </p:cNvGrpSpPr>
              <p:nvPr/>
            </p:nvGrpSpPr>
            <p:grpSpPr>
              <a:xfrm>
                <a:off x="1482264" y="2640039"/>
                <a:ext cx="145068" cy="104224"/>
                <a:chOff x="3418752" y="1930601"/>
                <a:chExt cx="378369" cy="287480"/>
              </a:xfrm>
              <a:solidFill>
                <a:schemeClr val="tx1"/>
              </a:solidFill>
            </p:grpSpPr>
            <p:sp>
              <p:nvSpPr>
                <p:cNvPr id="59"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60"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90000"/>
                    </a:lnSpc>
                  </a:pPr>
                  <a:endParaRPr lang="en-US"/>
                </a:p>
              </p:txBody>
            </p:sp>
          </p:grpSp>
          <p:grpSp>
            <p:nvGrpSpPr>
              <p:cNvPr id="53" name="Group 52"/>
              <p:cNvGrpSpPr>
                <a:grpSpLocks noChangeAspect="1"/>
              </p:cNvGrpSpPr>
              <p:nvPr/>
            </p:nvGrpSpPr>
            <p:grpSpPr>
              <a:xfrm>
                <a:off x="1335755" y="2883043"/>
                <a:ext cx="145068" cy="104224"/>
                <a:chOff x="3418752" y="1930601"/>
                <a:chExt cx="378369" cy="287480"/>
              </a:xfrm>
              <a:solidFill>
                <a:schemeClr val="tx1"/>
              </a:solidFill>
            </p:grpSpPr>
            <p:sp>
              <p:nvSpPr>
                <p:cNvPr id="57"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58"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90000"/>
                    </a:lnSpc>
                  </a:pPr>
                  <a:endParaRPr lang="en-US"/>
                </a:p>
              </p:txBody>
            </p:sp>
          </p:grpSp>
          <p:grpSp>
            <p:nvGrpSpPr>
              <p:cNvPr id="54" name="Group 53"/>
              <p:cNvGrpSpPr>
                <a:grpSpLocks noChangeAspect="1"/>
              </p:cNvGrpSpPr>
              <p:nvPr/>
            </p:nvGrpSpPr>
            <p:grpSpPr>
              <a:xfrm>
                <a:off x="1628774" y="2883043"/>
                <a:ext cx="145068" cy="104224"/>
                <a:chOff x="3418752" y="1930601"/>
                <a:chExt cx="378369" cy="287480"/>
              </a:xfrm>
              <a:solidFill>
                <a:schemeClr val="tx1"/>
              </a:solidFill>
            </p:grpSpPr>
            <p:sp>
              <p:nvSpPr>
                <p:cNvPr id="55" name="Freeform 6"/>
                <p:cNvSpPr>
                  <a:spLocks noChangeAspect="1" noEditPoints="1"/>
                </p:cNvSpPr>
                <p:nvPr/>
              </p:nvSpPr>
              <p:spPr bwMode="auto">
                <a:xfrm>
                  <a:off x="3418752" y="1930601"/>
                  <a:ext cx="378369" cy="287480"/>
                </a:xfrm>
                <a:custGeom>
                  <a:avLst/>
                  <a:gdLst>
                    <a:gd name="T0" fmla="*/ 235 w 238"/>
                    <a:gd name="T1" fmla="*/ 27 h 181"/>
                    <a:gd name="T2" fmla="*/ 3 w 238"/>
                    <a:gd name="T3" fmla="*/ 27 h 181"/>
                    <a:gd name="T4" fmla="*/ 0 w 238"/>
                    <a:gd name="T5" fmla="*/ 31 h 181"/>
                    <a:gd name="T6" fmla="*/ 0 w 238"/>
                    <a:gd name="T7" fmla="*/ 177 h 181"/>
                    <a:gd name="T8" fmla="*/ 3 w 238"/>
                    <a:gd name="T9" fmla="*/ 181 h 181"/>
                    <a:gd name="T10" fmla="*/ 235 w 238"/>
                    <a:gd name="T11" fmla="*/ 181 h 181"/>
                    <a:gd name="T12" fmla="*/ 238 w 238"/>
                    <a:gd name="T13" fmla="*/ 177 h 181"/>
                    <a:gd name="T14" fmla="*/ 238 w 238"/>
                    <a:gd name="T15" fmla="*/ 31 h 181"/>
                    <a:gd name="T16" fmla="*/ 235 w 238"/>
                    <a:gd name="T17" fmla="*/ 27 h 181"/>
                    <a:gd name="T18" fmla="*/ 229 w 238"/>
                    <a:gd name="T19" fmla="*/ 172 h 181"/>
                    <a:gd name="T20" fmla="*/ 9 w 238"/>
                    <a:gd name="T21" fmla="*/ 172 h 181"/>
                    <a:gd name="T22" fmla="*/ 9 w 238"/>
                    <a:gd name="T23" fmla="*/ 37 h 181"/>
                    <a:gd name="T24" fmla="*/ 229 w 238"/>
                    <a:gd name="T25" fmla="*/ 37 h 181"/>
                    <a:gd name="T26" fmla="*/ 229 w 238"/>
                    <a:gd name="T27" fmla="*/ 172 h 181"/>
                    <a:gd name="T28" fmla="*/ 229 w 238"/>
                    <a:gd name="T29" fmla="*/ 172 h 181"/>
                    <a:gd name="T30" fmla="*/ 202 w 238"/>
                    <a:gd name="T31" fmla="*/ 14 h 181"/>
                    <a:gd name="T32" fmla="*/ 197 w 238"/>
                    <a:gd name="T33" fmla="*/ 14 h 181"/>
                    <a:gd name="T34" fmla="*/ 197 w 238"/>
                    <a:gd name="T35" fmla="*/ 9 h 181"/>
                    <a:gd name="T36" fmla="*/ 202 w 238"/>
                    <a:gd name="T37" fmla="*/ 9 h 181"/>
                    <a:gd name="T38" fmla="*/ 202 w 238"/>
                    <a:gd name="T39" fmla="*/ 14 h 181"/>
                    <a:gd name="T40" fmla="*/ 202 w 238"/>
                    <a:gd name="T41" fmla="*/ 14 h 181"/>
                    <a:gd name="T42" fmla="*/ 235 w 238"/>
                    <a:gd name="T43" fmla="*/ 0 h 181"/>
                    <a:gd name="T44" fmla="*/ 3 w 238"/>
                    <a:gd name="T45" fmla="*/ 0 h 181"/>
                    <a:gd name="T46" fmla="*/ 0 w 238"/>
                    <a:gd name="T47" fmla="*/ 3 h 181"/>
                    <a:gd name="T48" fmla="*/ 0 w 238"/>
                    <a:gd name="T49" fmla="*/ 20 h 181"/>
                    <a:gd name="T50" fmla="*/ 3 w 238"/>
                    <a:gd name="T51" fmla="*/ 23 h 181"/>
                    <a:gd name="T52" fmla="*/ 235 w 238"/>
                    <a:gd name="T53" fmla="*/ 23 h 181"/>
                    <a:gd name="T54" fmla="*/ 238 w 238"/>
                    <a:gd name="T55" fmla="*/ 20 h 181"/>
                    <a:gd name="T56" fmla="*/ 238 w 238"/>
                    <a:gd name="T57" fmla="*/ 3 h 181"/>
                    <a:gd name="T58" fmla="*/ 235 w 238"/>
                    <a:gd name="T59" fmla="*/ 0 h 181"/>
                    <a:gd name="T60" fmla="*/ 189 w 238"/>
                    <a:gd name="T61" fmla="*/ 16 h 181"/>
                    <a:gd name="T62" fmla="*/ 178 w 238"/>
                    <a:gd name="T63" fmla="*/ 16 h 181"/>
                    <a:gd name="T64" fmla="*/ 178 w 238"/>
                    <a:gd name="T65" fmla="*/ 14 h 181"/>
                    <a:gd name="T66" fmla="*/ 189 w 238"/>
                    <a:gd name="T67" fmla="*/ 14 h 181"/>
                    <a:gd name="T68" fmla="*/ 189 w 238"/>
                    <a:gd name="T69" fmla="*/ 16 h 181"/>
                    <a:gd name="T70" fmla="*/ 189 w 238"/>
                    <a:gd name="T71" fmla="*/ 16 h 181"/>
                    <a:gd name="T72" fmla="*/ 203 w 238"/>
                    <a:gd name="T73" fmla="*/ 16 h 181"/>
                    <a:gd name="T74" fmla="*/ 195 w 238"/>
                    <a:gd name="T75" fmla="*/ 16 h 181"/>
                    <a:gd name="T76" fmla="*/ 195 w 238"/>
                    <a:gd name="T77" fmla="*/ 7 h 181"/>
                    <a:gd name="T78" fmla="*/ 203 w 238"/>
                    <a:gd name="T79" fmla="*/ 7 h 181"/>
                    <a:gd name="T80" fmla="*/ 203 w 238"/>
                    <a:gd name="T81" fmla="*/ 16 h 181"/>
                    <a:gd name="T82" fmla="*/ 203 w 238"/>
                    <a:gd name="T83" fmla="*/ 16 h 181"/>
                    <a:gd name="T84" fmla="*/ 223 w 238"/>
                    <a:gd name="T85" fmla="*/ 16 h 181"/>
                    <a:gd name="T86" fmla="*/ 220 w 238"/>
                    <a:gd name="T87" fmla="*/ 16 h 181"/>
                    <a:gd name="T88" fmla="*/ 218 w 238"/>
                    <a:gd name="T89" fmla="*/ 14 h 181"/>
                    <a:gd name="T90" fmla="*/ 217 w 238"/>
                    <a:gd name="T91" fmla="*/ 13 h 181"/>
                    <a:gd name="T92" fmla="*/ 214 w 238"/>
                    <a:gd name="T93" fmla="*/ 16 h 181"/>
                    <a:gd name="T94" fmla="*/ 214 w 238"/>
                    <a:gd name="T95" fmla="*/ 16 h 181"/>
                    <a:gd name="T96" fmla="*/ 211 w 238"/>
                    <a:gd name="T97" fmla="*/ 16 h 181"/>
                    <a:gd name="T98" fmla="*/ 215 w 238"/>
                    <a:gd name="T99" fmla="*/ 11 h 181"/>
                    <a:gd name="T100" fmla="*/ 211 w 238"/>
                    <a:gd name="T101" fmla="*/ 7 h 181"/>
                    <a:gd name="T102" fmla="*/ 214 w 238"/>
                    <a:gd name="T103" fmla="*/ 7 h 181"/>
                    <a:gd name="T104" fmla="*/ 217 w 238"/>
                    <a:gd name="T105" fmla="*/ 10 h 181"/>
                    <a:gd name="T106" fmla="*/ 220 w 238"/>
                    <a:gd name="T107" fmla="*/ 7 h 181"/>
                    <a:gd name="T108" fmla="*/ 223 w 238"/>
                    <a:gd name="T109" fmla="*/ 7 h 181"/>
                    <a:gd name="T110" fmla="*/ 218 w 238"/>
                    <a:gd name="T111" fmla="*/ 11 h 181"/>
                    <a:gd name="T112" fmla="*/ 223 w 238"/>
                    <a:gd name="T113" fmla="*/ 16 h 181"/>
                    <a:gd name="T114" fmla="*/ 223 w 238"/>
                    <a:gd name="T115" fmla="*/ 1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81">
                      <a:moveTo>
                        <a:pt x="235" y="27"/>
                      </a:moveTo>
                      <a:cubicBezTo>
                        <a:pt x="3" y="27"/>
                        <a:pt x="3" y="27"/>
                        <a:pt x="3" y="27"/>
                      </a:cubicBezTo>
                      <a:cubicBezTo>
                        <a:pt x="1" y="27"/>
                        <a:pt x="0" y="29"/>
                        <a:pt x="0" y="31"/>
                      </a:cubicBezTo>
                      <a:cubicBezTo>
                        <a:pt x="0" y="177"/>
                        <a:pt x="0" y="177"/>
                        <a:pt x="0" y="177"/>
                      </a:cubicBezTo>
                      <a:cubicBezTo>
                        <a:pt x="0" y="179"/>
                        <a:pt x="1" y="181"/>
                        <a:pt x="3" y="181"/>
                      </a:cubicBezTo>
                      <a:cubicBezTo>
                        <a:pt x="235" y="181"/>
                        <a:pt x="235" y="181"/>
                        <a:pt x="235" y="181"/>
                      </a:cubicBezTo>
                      <a:cubicBezTo>
                        <a:pt x="237" y="181"/>
                        <a:pt x="238" y="179"/>
                        <a:pt x="238" y="177"/>
                      </a:cubicBezTo>
                      <a:cubicBezTo>
                        <a:pt x="238" y="31"/>
                        <a:pt x="238" y="31"/>
                        <a:pt x="238" y="31"/>
                      </a:cubicBezTo>
                      <a:cubicBezTo>
                        <a:pt x="238" y="29"/>
                        <a:pt x="237" y="27"/>
                        <a:pt x="235" y="27"/>
                      </a:cubicBezTo>
                      <a:close/>
                      <a:moveTo>
                        <a:pt x="229" y="172"/>
                      </a:moveTo>
                      <a:cubicBezTo>
                        <a:pt x="9" y="172"/>
                        <a:pt x="9" y="172"/>
                        <a:pt x="9" y="172"/>
                      </a:cubicBezTo>
                      <a:cubicBezTo>
                        <a:pt x="9" y="37"/>
                        <a:pt x="9" y="37"/>
                        <a:pt x="9" y="37"/>
                      </a:cubicBezTo>
                      <a:cubicBezTo>
                        <a:pt x="229" y="37"/>
                        <a:pt x="229" y="37"/>
                        <a:pt x="229" y="37"/>
                      </a:cubicBezTo>
                      <a:cubicBezTo>
                        <a:pt x="229" y="172"/>
                        <a:pt x="229" y="172"/>
                        <a:pt x="229" y="172"/>
                      </a:cubicBezTo>
                      <a:cubicBezTo>
                        <a:pt x="229" y="172"/>
                        <a:pt x="229" y="172"/>
                        <a:pt x="229" y="172"/>
                      </a:cubicBezTo>
                      <a:close/>
                      <a:moveTo>
                        <a:pt x="202" y="14"/>
                      </a:moveTo>
                      <a:cubicBezTo>
                        <a:pt x="197" y="14"/>
                        <a:pt x="197" y="14"/>
                        <a:pt x="197" y="14"/>
                      </a:cubicBezTo>
                      <a:cubicBezTo>
                        <a:pt x="197" y="9"/>
                        <a:pt x="197" y="9"/>
                        <a:pt x="197" y="9"/>
                      </a:cubicBezTo>
                      <a:cubicBezTo>
                        <a:pt x="202" y="9"/>
                        <a:pt x="202" y="9"/>
                        <a:pt x="202" y="9"/>
                      </a:cubicBezTo>
                      <a:cubicBezTo>
                        <a:pt x="202" y="14"/>
                        <a:pt x="202" y="14"/>
                        <a:pt x="202" y="14"/>
                      </a:cubicBezTo>
                      <a:cubicBezTo>
                        <a:pt x="202" y="14"/>
                        <a:pt x="202" y="14"/>
                        <a:pt x="202" y="14"/>
                      </a:cubicBezTo>
                      <a:close/>
                      <a:moveTo>
                        <a:pt x="235" y="0"/>
                      </a:moveTo>
                      <a:cubicBezTo>
                        <a:pt x="3" y="0"/>
                        <a:pt x="3" y="0"/>
                        <a:pt x="3" y="0"/>
                      </a:cubicBezTo>
                      <a:cubicBezTo>
                        <a:pt x="1" y="0"/>
                        <a:pt x="0" y="1"/>
                        <a:pt x="0" y="3"/>
                      </a:cubicBezTo>
                      <a:cubicBezTo>
                        <a:pt x="0" y="20"/>
                        <a:pt x="0" y="20"/>
                        <a:pt x="0" y="20"/>
                      </a:cubicBezTo>
                      <a:cubicBezTo>
                        <a:pt x="0" y="22"/>
                        <a:pt x="1" y="23"/>
                        <a:pt x="3" y="23"/>
                      </a:cubicBezTo>
                      <a:cubicBezTo>
                        <a:pt x="235" y="23"/>
                        <a:pt x="235" y="23"/>
                        <a:pt x="235" y="23"/>
                      </a:cubicBezTo>
                      <a:cubicBezTo>
                        <a:pt x="237" y="23"/>
                        <a:pt x="238" y="22"/>
                        <a:pt x="238" y="20"/>
                      </a:cubicBezTo>
                      <a:cubicBezTo>
                        <a:pt x="238" y="3"/>
                        <a:pt x="238" y="3"/>
                        <a:pt x="238" y="3"/>
                      </a:cubicBezTo>
                      <a:cubicBezTo>
                        <a:pt x="238" y="1"/>
                        <a:pt x="237" y="0"/>
                        <a:pt x="235" y="0"/>
                      </a:cubicBezTo>
                      <a:close/>
                      <a:moveTo>
                        <a:pt x="189" y="16"/>
                      </a:moveTo>
                      <a:cubicBezTo>
                        <a:pt x="178" y="16"/>
                        <a:pt x="178" y="16"/>
                        <a:pt x="178" y="16"/>
                      </a:cubicBezTo>
                      <a:cubicBezTo>
                        <a:pt x="178" y="14"/>
                        <a:pt x="178" y="14"/>
                        <a:pt x="178" y="14"/>
                      </a:cubicBezTo>
                      <a:cubicBezTo>
                        <a:pt x="189" y="14"/>
                        <a:pt x="189" y="14"/>
                        <a:pt x="189" y="14"/>
                      </a:cubicBezTo>
                      <a:cubicBezTo>
                        <a:pt x="189" y="16"/>
                        <a:pt x="189" y="16"/>
                        <a:pt x="189" y="16"/>
                      </a:cubicBezTo>
                      <a:cubicBezTo>
                        <a:pt x="189" y="16"/>
                        <a:pt x="189" y="16"/>
                        <a:pt x="189" y="16"/>
                      </a:cubicBezTo>
                      <a:close/>
                      <a:moveTo>
                        <a:pt x="203" y="16"/>
                      </a:moveTo>
                      <a:cubicBezTo>
                        <a:pt x="195" y="16"/>
                        <a:pt x="195" y="16"/>
                        <a:pt x="195" y="16"/>
                      </a:cubicBezTo>
                      <a:cubicBezTo>
                        <a:pt x="195" y="7"/>
                        <a:pt x="195" y="7"/>
                        <a:pt x="195" y="7"/>
                      </a:cubicBezTo>
                      <a:cubicBezTo>
                        <a:pt x="203" y="7"/>
                        <a:pt x="203" y="7"/>
                        <a:pt x="203" y="7"/>
                      </a:cubicBezTo>
                      <a:cubicBezTo>
                        <a:pt x="203" y="16"/>
                        <a:pt x="203" y="16"/>
                        <a:pt x="203" y="16"/>
                      </a:cubicBezTo>
                      <a:cubicBezTo>
                        <a:pt x="203" y="16"/>
                        <a:pt x="203" y="16"/>
                        <a:pt x="203" y="16"/>
                      </a:cubicBezTo>
                      <a:close/>
                      <a:moveTo>
                        <a:pt x="223" y="16"/>
                      </a:moveTo>
                      <a:cubicBezTo>
                        <a:pt x="220" y="16"/>
                        <a:pt x="220" y="16"/>
                        <a:pt x="220" y="16"/>
                      </a:cubicBezTo>
                      <a:cubicBezTo>
                        <a:pt x="218" y="14"/>
                        <a:pt x="218" y="14"/>
                        <a:pt x="218" y="14"/>
                      </a:cubicBezTo>
                      <a:cubicBezTo>
                        <a:pt x="217" y="13"/>
                        <a:pt x="217" y="13"/>
                        <a:pt x="217" y="13"/>
                      </a:cubicBezTo>
                      <a:cubicBezTo>
                        <a:pt x="214" y="16"/>
                        <a:pt x="214" y="16"/>
                        <a:pt x="214" y="16"/>
                      </a:cubicBezTo>
                      <a:cubicBezTo>
                        <a:pt x="214" y="16"/>
                        <a:pt x="214" y="16"/>
                        <a:pt x="214" y="16"/>
                      </a:cubicBezTo>
                      <a:cubicBezTo>
                        <a:pt x="211" y="16"/>
                        <a:pt x="211" y="16"/>
                        <a:pt x="211" y="16"/>
                      </a:cubicBezTo>
                      <a:cubicBezTo>
                        <a:pt x="215" y="11"/>
                        <a:pt x="215" y="11"/>
                        <a:pt x="215" y="11"/>
                      </a:cubicBezTo>
                      <a:cubicBezTo>
                        <a:pt x="211" y="7"/>
                        <a:pt x="211" y="7"/>
                        <a:pt x="211" y="7"/>
                      </a:cubicBezTo>
                      <a:cubicBezTo>
                        <a:pt x="214" y="7"/>
                        <a:pt x="214" y="7"/>
                        <a:pt x="214" y="7"/>
                      </a:cubicBezTo>
                      <a:cubicBezTo>
                        <a:pt x="217" y="10"/>
                        <a:pt x="217" y="10"/>
                        <a:pt x="217" y="10"/>
                      </a:cubicBezTo>
                      <a:cubicBezTo>
                        <a:pt x="220" y="7"/>
                        <a:pt x="220" y="7"/>
                        <a:pt x="220" y="7"/>
                      </a:cubicBezTo>
                      <a:cubicBezTo>
                        <a:pt x="223" y="7"/>
                        <a:pt x="223" y="7"/>
                        <a:pt x="223" y="7"/>
                      </a:cubicBezTo>
                      <a:cubicBezTo>
                        <a:pt x="218" y="11"/>
                        <a:pt x="218" y="11"/>
                        <a:pt x="218" y="11"/>
                      </a:cubicBezTo>
                      <a:cubicBezTo>
                        <a:pt x="223" y="16"/>
                        <a:pt x="223" y="16"/>
                        <a:pt x="223" y="16"/>
                      </a:cubicBezTo>
                      <a:cubicBezTo>
                        <a:pt x="223" y="16"/>
                        <a:pt x="223" y="16"/>
                        <a:pt x="22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56" name="Freeform 29"/>
                <p:cNvSpPr>
                  <a:spLocks noChangeAspect="1" noEditPoints="1"/>
                </p:cNvSpPr>
                <p:nvPr/>
              </p:nvSpPr>
              <p:spPr bwMode="auto">
                <a:xfrm>
                  <a:off x="3540655" y="2019856"/>
                  <a:ext cx="134566" cy="137542"/>
                </a:xfrm>
                <a:custGeom>
                  <a:avLst/>
                  <a:gdLst>
                    <a:gd name="T0" fmla="*/ 87 w 95"/>
                    <a:gd name="T1" fmla="*/ 53 h 95"/>
                    <a:gd name="T2" fmla="*/ 84 w 95"/>
                    <a:gd name="T3" fmla="*/ 45 h 95"/>
                    <a:gd name="T4" fmla="*/ 71 w 95"/>
                    <a:gd name="T5" fmla="*/ 44 h 95"/>
                    <a:gd name="T6" fmla="*/ 63 w 95"/>
                    <a:gd name="T7" fmla="*/ 39 h 95"/>
                    <a:gd name="T8" fmla="*/ 53 w 95"/>
                    <a:gd name="T9" fmla="*/ 48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5 h 95"/>
                    <a:gd name="T48" fmla="*/ 0 w 95"/>
                    <a:gd name="T49" fmla="*/ 20 h 95"/>
                    <a:gd name="T50" fmla="*/ 4 w 95"/>
                    <a:gd name="T51" fmla="*/ 33 h 95"/>
                    <a:gd name="T52" fmla="*/ 3 w 95"/>
                    <a:gd name="T53" fmla="*/ 42 h 95"/>
                    <a:gd name="T54" fmla="*/ 14 w 95"/>
                    <a:gd name="T55" fmla="*/ 48 h 95"/>
                    <a:gd name="T56" fmla="*/ 20 w 95"/>
                    <a:gd name="T57" fmla="*/ 55 h 95"/>
                    <a:gd name="T58" fmla="*/ 32 w 95"/>
                    <a:gd name="T59" fmla="*/ 51 h 95"/>
                    <a:gd name="T60" fmla="*/ 41 w 95"/>
                    <a:gd name="T61" fmla="*/ 52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3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60"/>
                        <a:pt x="89" y="56"/>
                        <a:pt x="87" y="53"/>
                      </a:cubicBezTo>
                      <a:cubicBezTo>
                        <a:pt x="90" y="50"/>
                        <a:pt x="90" y="50"/>
                        <a:pt x="90" y="50"/>
                      </a:cubicBezTo>
                      <a:cubicBezTo>
                        <a:pt x="84" y="45"/>
                        <a:pt x="84" y="45"/>
                        <a:pt x="84" y="45"/>
                      </a:cubicBezTo>
                      <a:cubicBezTo>
                        <a:pt x="81" y="48"/>
                        <a:pt x="81" y="48"/>
                        <a:pt x="81" y="48"/>
                      </a:cubicBezTo>
                      <a:cubicBezTo>
                        <a:pt x="78" y="46"/>
                        <a:pt x="75" y="44"/>
                        <a:pt x="71" y="44"/>
                      </a:cubicBezTo>
                      <a:cubicBezTo>
                        <a:pt x="71" y="39"/>
                        <a:pt x="71" y="39"/>
                        <a:pt x="71" y="39"/>
                      </a:cubicBezTo>
                      <a:cubicBezTo>
                        <a:pt x="63" y="39"/>
                        <a:pt x="63" y="39"/>
                        <a:pt x="63" y="39"/>
                      </a:cubicBezTo>
                      <a:cubicBezTo>
                        <a:pt x="63" y="44"/>
                        <a:pt x="63" y="44"/>
                        <a:pt x="63" y="44"/>
                      </a:cubicBezTo>
                      <a:cubicBezTo>
                        <a:pt x="59" y="44"/>
                        <a:pt x="56" y="46"/>
                        <a:pt x="53" y="48"/>
                      </a:cubicBezTo>
                      <a:cubicBezTo>
                        <a:pt x="50" y="45"/>
                        <a:pt x="50" y="45"/>
                        <a:pt x="50" y="45"/>
                      </a:cubicBezTo>
                      <a:cubicBezTo>
                        <a:pt x="44" y="50"/>
                        <a:pt x="44" y="50"/>
                        <a:pt x="44" y="50"/>
                      </a:cubicBezTo>
                      <a:cubicBezTo>
                        <a:pt x="47" y="53"/>
                        <a:pt x="47" y="53"/>
                        <a:pt x="47" y="53"/>
                      </a:cubicBezTo>
                      <a:cubicBezTo>
                        <a:pt x="45" y="56"/>
                        <a:pt x="44" y="60"/>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9"/>
                        <a:pt x="58" y="51"/>
                        <a:pt x="67" y="51"/>
                      </a:cubicBezTo>
                      <a:cubicBezTo>
                        <a:pt x="76" y="51"/>
                        <a:pt x="83" y="59"/>
                        <a:pt x="83" y="67"/>
                      </a:cubicBezTo>
                      <a:cubicBezTo>
                        <a:pt x="83" y="76"/>
                        <a:pt x="76" y="83"/>
                        <a:pt x="67" y="83"/>
                      </a:cubicBezTo>
                      <a:close/>
                      <a:moveTo>
                        <a:pt x="47" y="15"/>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2"/>
                        <a:pt x="29" y="52"/>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cubicBezTo>
                        <a:pt x="50" y="33"/>
                        <a:pt x="50" y="33"/>
                        <a:pt x="50" y="33"/>
                      </a:cubicBezTo>
                      <a:cubicBezTo>
                        <a:pt x="51" y="29"/>
                        <a:pt x="51" y="26"/>
                        <a:pt x="50" y="22"/>
                      </a:cubicBezTo>
                      <a:cubicBezTo>
                        <a:pt x="54" y="20"/>
                        <a:pt x="54" y="20"/>
                        <a:pt x="54" y="20"/>
                      </a:cubicBezTo>
                      <a:cubicBezTo>
                        <a:pt x="51" y="13"/>
                        <a:pt x="51" y="13"/>
                        <a:pt x="51" y="13"/>
                      </a:cubicBezTo>
                      <a:lnTo>
                        <a:pt x="47" y="15"/>
                      </a:lnTo>
                      <a:close/>
                      <a:moveTo>
                        <a:pt x="33" y="42"/>
                      </a:moveTo>
                      <a:cubicBezTo>
                        <a:pt x="25" y="46"/>
                        <a:pt x="16" y="42"/>
                        <a:pt x="12" y="33"/>
                      </a:cubicBezTo>
                      <a:cubicBezTo>
                        <a:pt x="9" y="25"/>
                        <a:pt x="13" y="16"/>
                        <a:pt x="21" y="13"/>
                      </a:cubicBezTo>
                      <a:cubicBezTo>
                        <a:pt x="29" y="9"/>
                        <a:pt x="38" y="13"/>
                        <a:pt x="42" y="21"/>
                      </a:cubicBezTo>
                      <a:cubicBezTo>
                        <a:pt x="45" y="29"/>
                        <a:pt x="41" y="39"/>
                        <a:pt x="33" y="42"/>
                      </a:cubicBezTo>
                      <a:close/>
                    </a:path>
                  </a:pathLst>
                </a:custGeom>
                <a:grpFill/>
                <a:ln>
                  <a:noFill/>
                </a:ln>
              </p:spPr>
              <p:txBody>
                <a:bodyPr vert="horz" wrap="square" lIns="91440" tIns="45720" rIns="91440" bIns="45720" numCol="1" anchor="t" anchorCtr="0" compatLnSpc="1">
                  <a:prstTxWarp prst="textNoShape">
                    <a:avLst/>
                  </a:prstTxWarp>
                </a:bodyPr>
                <a:lstStyle/>
                <a:p>
                  <a:pPr>
                    <a:lnSpc>
                      <a:spcPct val="90000"/>
                    </a:lnSpc>
                  </a:pPr>
                  <a:endParaRPr lang="en-US"/>
                </a:p>
              </p:txBody>
            </p:sp>
          </p:grpSp>
        </p:grpSp>
      </p:grpSp>
      <p:grpSp>
        <p:nvGrpSpPr>
          <p:cNvPr id="61" name="Group 60"/>
          <p:cNvGrpSpPr/>
          <p:nvPr/>
        </p:nvGrpSpPr>
        <p:grpSpPr>
          <a:xfrm>
            <a:off x="623570" y="4772130"/>
            <a:ext cx="2011680" cy="899777"/>
            <a:chOff x="639367" y="4244161"/>
            <a:chExt cx="1607290" cy="718903"/>
          </a:xfrm>
        </p:grpSpPr>
        <p:sp>
          <p:nvSpPr>
            <p:cNvPr id="62"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63"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grpSp>
      <p:grpSp>
        <p:nvGrpSpPr>
          <p:cNvPr id="64" name="Group 63"/>
          <p:cNvGrpSpPr/>
          <p:nvPr/>
        </p:nvGrpSpPr>
        <p:grpSpPr>
          <a:xfrm>
            <a:off x="3649865" y="2407217"/>
            <a:ext cx="2743200" cy="4023194"/>
            <a:chOff x="3292158" y="1950018"/>
            <a:chExt cx="2743200" cy="4023194"/>
          </a:xfrm>
        </p:grpSpPr>
        <p:sp>
          <p:nvSpPr>
            <p:cNvPr id="65" name="Freeform 13"/>
            <p:cNvSpPr>
              <a:spLocks noChangeAspect="1" noEditPoints="1"/>
            </p:cNvSpPr>
            <p:nvPr/>
          </p:nvSpPr>
          <p:spPr bwMode="auto">
            <a:xfrm>
              <a:off x="3292158" y="3348130"/>
              <a:ext cx="2743200" cy="122696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2000" b="1" dirty="0">
                  <a:gradFill>
                    <a:gsLst>
                      <a:gs pos="77228">
                        <a:schemeClr val="bg1"/>
                      </a:gs>
                      <a:gs pos="67327">
                        <a:schemeClr val="bg1"/>
                      </a:gs>
                    </a:gsLst>
                    <a:lin ang="5400000" scaled="1"/>
                  </a:gradFill>
                  <a:latin typeface="+mj-lt"/>
                </a:rPr>
                <a:t>Application </a:t>
              </a:r>
              <a:br>
                <a:rPr lang="en-US" sz="2000" b="1" dirty="0">
                  <a:gradFill>
                    <a:gsLst>
                      <a:gs pos="77228">
                        <a:schemeClr val="bg1"/>
                      </a:gs>
                      <a:gs pos="67327">
                        <a:schemeClr val="bg1"/>
                      </a:gs>
                    </a:gsLst>
                    <a:lin ang="5400000" scaled="1"/>
                  </a:gradFill>
                  <a:latin typeface="+mj-lt"/>
                </a:rPr>
              </a:br>
              <a:r>
                <a:rPr lang="en-US" sz="2000" b="1" dirty="0">
                  <a:gradFill>
                    <a:gsLst>
                      <a:gs pos="77228">
                        <a:schemeClr val="bg1"/>
                      </a:gs>
                      <a:gs pos="67327">
                        <a:schemeClr val="bg1"/>
                      </a:gs>
                    </a:gsLst>
                    <a:lin ang="5400000" scaled="1"/>
                  </a:gradFill>
                  <a:latin typeface="+mj-lt"/>
                </a:rPr>
                <a:t>Framework</a:t>
              </a:r>
            </a:p>
          </p:txBody>
        </p:sp>
        <p:sp>
          <p:nvSpPr>
            <p:cNvPr id="66" name="Freeform 13"/>
            <p:cNvSpPr>
              <a:spLocks noChangeAspect="1" noEditPoints="1"/>
            </p:cNvSpPr>
            <p:nvPr/>
          </p:nvSpPr>
          <p:spPr bwMode="auto">
            <a:xfrm>
              <a:off x="3292158" y="1950018"/>
              <a:ext cx="2743200" cy="1226969"/>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2000" b="1" dirty="0">
                  <a:gradFill>
                    <a:gsLst>
                      <a:gs pos="77228">
                        <a:schemeClr val="bg1"/>
                      </a:gs>
                      <a:gs pos="67327">
                        <a:schemeClr val="bg1"/>
                      </a:gs>
                    </a:gsLst>
                    <a:lin ang="5400000" scaled="1"/>
                  </a:gradFill>
                  <a:latin typeface="+mj-lt"/>
                </a:rPr>
                <a:t>Application </a:t>
              </a:r>
              <a:br>
                <a:rPr lang="en-US" sz="2000" b="1" dirty="0">
                  <a:gradFill>
                    <a:gsLst>
                      <a:gs pos="77228">
                        <a:schemeClr val="bg1"/>
                      </a:gs>
                      <a:gs pos="67327">
                        <a:schemeClr val="bg1"/>
                      </a:gs>
                    </a:gsLst>
                    <a:lin ang="5400000" scaled="1"/>
                  </a:gradFill>
                  <a:latin typeface="+mj-lt"/>
                </a:rPr>
              </a:br>
              <a:r>
                <a:rPr lang="en-US" sz="2000" b="1" dirty="0">
                  <a:gradFill>
                    <a:gsLst>
                      <a:gs pos="77228">
                        <a:schemeClr val="bg1"/>
                      </a:gs>
                      <a:gs pos="67327">
                        <a:schemeClr val="bg1"/>
                      </a:gs>
                    </a:gsLst>
                    <a:lin ang="5400000" scaled="1"/>
                  </a:gradFill>
                  <a:latin typeface="+mj-lt"/>
                </a:rPr>
                <a:t>Image</a:t>
              </a:r>
            </a:p>
          </p:txBody>
        </p:sp>
        <p:grpSp>
          <p:nvGrpSpPr>
            <p:cNvPr id="67" name="Group 66"/>
            <p:cNvGrpSpPr>
              <a:grpSpLocks noChangeAspect="1"/>
            </p:cNvGrpSpPr>
            <p:nvPr/>
          </p:nvGrpSpPr>
          <p:grpSpPr>
            <a:xfrm>
              <a:off x="3292158" y="4746243"/>
              <a:ext cx="2743200" cy="1226969"/>
              <a:chOff x="3292158" y="4476731"/>
              <a:chExt cx="2651760" cy="1186070"/>
            </a:xfrm>
          </p:grpSpPr>
          <p:sp>
            <p:nvSpPr>
              <p:cNvPr id="68" name="Freeform 13"/>
              <p:cNvSpPr>
                <a:spLocks noChangeAspect="1" noEditPoints="1"/>
              </p:cNvSpPr>
              <p:nvPr/>
            </p:nvSpPr>
            <p:spPr bwMode="auto">
              <a:xfrm>
                <a:off x="3292158" y="4476731"/>
                <a:ext cx="2651760" cy="1186070"/>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2000" b="1" dirty="0">
                    <a:gradFill>
                      <a:gsLst>
                        <a:gs pos="77228">
                          <a:schemeClr val="bg1"/>
                        </a:gs>
                        <a:gs pos="67327">
                          <a:schemeClr val="bg1"/>
                        </a:gs>
                      </a:gsLst>
                      <a:lin ang="5400000" scaled="1"/>
                    </a:gradFill>
                    <a:latin typeface="+mj-lt"/>
                  </a:rPr>
                  <a:t>Container OS Image</a:t>
                </a:r>
                <a:br>
                  <a:rPr lang="en-US" sz="2000" b="1" dirty="0">
                    <a:gradFill>
                      <a:gsLst>
                        <a:gs pos="77228">
                          <a:schemeClr val="bg1"/>
                        </a:gs>
                        <a:gs pos="67327">
                          <a:schemeClr val="bg1"/>
                        </a:gs>
                      </a:gsLst>
                      <a:lin ang="5400000" scaled="1"/>
                    </a:gradFill>
                    <a:latin typeface="+mj-lt"/>
                  </a:rPr>
                </a:br>
                <a:endParaRPr lang="en-US" sz="2000" b="1" dirty="0">
                  <a:gradFill>
                    <a:gsLst>
                      <a:gs pos="77228">
                        <a:schemeClr val="bg1"/>
                      </a:gs>
                      <a:gs pos="67327">
                        <a:schemeClr val="bg1"/>
                      </a:gs>
                    </a:gsLst>
                    <a:lin ang="5400000" scaled="1"/>
                  </a:gradFill>
                  <a:latin typeface="+mj-lt"/>
                </a:endParaRPr>
              </a:p>
            </p:txBody>
          </p:sp>
          <p:sp>
            <p:nvSpPr>
              <p:cNvPr id="69" name="Freeform 22"/>
              <p:cNvSpPr>
                <a:spLocks noChangeAspect="1" noEditPoints="1"/>
              </p:cNvSpPr>
              <p:nvPr/>
            </p:nvSpPr>
            <p:spPr bwMode="auto">
              <a:xfrm>
                <a:off x="3828447" y="5129721"/>
                <a:ext cx="1579183" cy="22627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cxnSp>
        <p:nvCxnSpPr>
          <p:cNvPr id="70" name="Straight Arrow Connector 48"/>
          <p:cNvCxnSpPr/>
          <p:nvPr/>
        </p:nvCxnSpPr>
        <p:spPr>
          <a:xfrm flipV="1">
            <a:off x="2635250" y="3028534"/>
            <a:ext cx="1014615" cy="311709"/>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sp>
        <p:nvSpPr>
          <p:cNvPr id="71" name="Text Placeholder 1"/>
          <p:cNvSpPr>
            <a:spLocks noGrp="1"/>
          </p:cNvSpPr>
          <p:nvPr/>
        </p:nvSpPr>
        <p:spPr>
          <a:xfrm>
            <a:off x="274637" y="1470199"/>
            <a:ext cx="10896600" cy="572464"/>
          </a:xfrm>
          <a:prstGeom prst="rect">
            <a:avLst/>
          </a:prstGeom>
        </p:spPr>
        <p:txBody>
          <a:bodyPr vert="horz" wrap="square" lIns="146304" tIns="91440" rIns="146304" bIns="91440" rtlCol="0">
            <a:spAutoFit/>
          </a:bodyPr>
          <a:lstStyle>
            <a:lvl1pPr marL="342900" indent="-342900" algn="l" defTabSz="931863" rtl="0" eaLnBrk="1" fontAlgn="base" hangingPunct="1">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eaLnBrk="1" fontAlgn="base" hangingPunct="1">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eaLnBrk="1" fontAlgn="base" hangingPunct="1">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800" dirty="0" smtClean="0"/>
              <a:t>Creación de Imágenes</a:t>
            </a:r>
            <a:endParaRPr lang="es-ES" sz="2800" dirty="0"/>
          </a:p>
        </p:txBody>
      </p:sp>
    </p:spTree>
    <p:extLst>
      <p:ext uri="{BB962C8B-B14F-4D97-AF65-F5344CB8AC3E}">
        <p14:creationId xmlns:p14="http://schemas.microsoft.com/office/powerpoint/2010/main" val="22565880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err="1" smtClean="0"/>
              <a:t>Casos</a:t>
            </a:r>
            <a:r>
              <a:rPr lang="en-US" sz="7200" dirty="0" smtClean="0"/>
              <a:t> de </a:t>
            </a:r>
            <a:r>
              <a:rPr lang="en-US" sz="7200" dirty="0" err="1" smtClean="0"/>
              <a:t>Uso</a:t>
            </a:r>
            <a:r>
              <a:rPr lang="en-US" sz="7200" dirty="0" smtClean="0"/>
              <a:t> </a:t>
            </a:r>
            <a:r>
              <a:rPr lang="en-US" sz="7200" dirty="0" err="1" smtClean="0"/>
              <a:t>Contenedores</a:t>
            </a:r>
            <a:endParaRPr lang="en-US" sz="7200" dirty="0"/>
          </a:p>
        </p:txBody>
      </p:sp>
    </p:spTree>
    <p:extLst>
      <p:ext uri="{BB962C8B-B14F-4D97-AF65-F5344CB8AC3E}">
        <p14:creationId xmlns:p14="http://schemas.microsoft.com/office/powerpoint/2010/main" val="229585667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Casos</a:t>
            </a:r>
            <a:r>
              <a:rPr lang="en-US" sz="3200" dirty="0" smtClean="0">
                <a:solidFill>
                  <a:srgbClr val="FFFFFF"/>
                </a:solidFill>
              </a:rPr>
              <a:t> de </a:t>
            </a:r>
            <a:r>
              <a:rPr lang="en-US" sz="3200" dirty="0" err="1" smtClean="0">
                <a:solidFill>
                  <a:srgbClr val="FFFFFF"/>
                </a:solidFill>
              </a:rPr>
              <a:t>Uso</a:t>
            </a:r>
            <a:r>
              <a:rPr lang="en-US" sz="3200" dirty="0" smtClean="0">
                <a:solidFill>
                  <a:srgbClr val="FFFFFF"/>
                </a:solidFill>
              </a:rPr>
              <a:t> </a:t>
            </a:r>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3166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
        <p:nvSpPr>
          <p:cNvPr id="6" name="Text Placeholder 2"/>
          <p:cNvSpPr txBox="1">
            <a:spLocks/>
          </p:cNvSpPr>
          <p:nvPr/>
        </p:nvSpPr>
        <p:spPr>
          <a:xfrm>
            <a:off x="274637" y="1685900"/>
            <a:ext cx="5329112" cy="2051844"/>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800"/>
              </a:spcBef>
            </a:pPr>
            <a:r>
              <a:rPr lang="es-ES" sz="2800" smtClean="0">
                <a:gradFill>
                  <a:gsLst>
                    <a:gs pos="30693">
                      <a:schemeClr val="accent2"/>
                    </a:gs>
                    <a:gs pos="57000">
                      <a:schemeClr val="accent2"/>
                    </a:gs>
                  </a:gsLst>
                  <a:lin ang="5400000" scaled="0"/>
                </a:gradFill>
              </a:rPr>
              <a:t>Características carga de trabajo</a:t>
            </a:r>
          </a:p>
          <a:p>
            <a:pPr lvl="1">
              <a:spcBef>
                <a:spcPts val="400"/>
              </a:spcBef>
            </a:pPr>
            <a:r>
              <a:rPr lang="es-ES" sz="1600" smtClean="0"/>
              <a:t>Crecimiento horizontal</a:t>
            </a:r>
          </a:p>
          <a:p>
            <a:pPr lvl="1">
              <a:spcBef>
                <a:spcPts val="400"/>
              </a:spcBef>
            </a:pPr>
            <a:r>
              <a:rPr lang="es-ES" sz="1600" smtClean="0"/>
              <a:t>Distribuido</a:t>
            </a:r>
          </a:p>
          <a:p>
            <a:pPr lvl="1">
              <a:spcBef>
                <a:spcPts val="400"/>
              </a:spcBef>
            </a:pPr>
            <a:r>
              <a:rPr lang="es-ES" sz="1600" smtClean="0"/>
              <a:t>Estado separado</a:t>
            </a:r>
          </a:p>
          <a:p>
            <a:pPr lvl="1">
              <a:spcBef>
                <a:spcPts val="400"/>
              </a:spcBef>
            </a:pPr>
            <a:r>
              <a:rPr lang="es-ES" sz="1600" smtClean="0"/>
              <a:t>Rápido (re)inicio</a:t>
            </a:r>
            <a:endParaRPr lang="es-ES" sz="1600" dirty="0"/>
          </a:p>
        </p:txBody>
      </p:sp>
      <p:grpSp>
        <p:nvGrpSpPr>
          <p:cNvPr id="8" name="Group 7"/>
          <p:cNvGrpSpPr/>
          <p:nvPr/>
        </p:nvGrpSpPr>
        <p:grpSpPr>
          <a:xfrm>
            <a:off x="3269295" y="4244022"/>
            <a:ext cx="1965960" cy="1920240"/>
            <a:chOff x="2286316" y="3954463"/>
            <a:chExt cx="1965960" cy="1920240"/>
          </a:xfrm>
        </p:grpSpPr>
        <p:sp>
          <p:nvSpPr>
            <p:cNvPr id="9" name="Rectangle 8"/>
            <p:cNvSpPr/>
            <p:nvPr/>
          </p:nvSpPr>
          <p:spPr bwMode="auto">
            <a:xfrm>
              <a:off x="2286316"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35644">
                        <a:schemeClr val="tx1"/>
                      </a:gs>
                      <a:gs pos="57000">
                        <a:schemeClr val="tx1"/>
                      </a:gs>
                    </a:gsLst>
                    <a:lin ang="5400000" scaled="0"/>
                  </a:gradFill>
                  <a:latin typeface="+mj-lt"/>
                </a:rPr>
                <a:t>Databases</a:t>
              </a:r>
              <a:endParaRPr lang="en-US" sz="2400" dirty="0">
                <a:gradFill>
                  <a:gsLst>
                    <a:gs pos="35644">
                      <a:schemeClr val="tx1"/>
                    </a:gs>
                    <a:gs pos="57000">
                      <a:schemeClr val="tx1"/>
                    </a:gs>
                  </a:gsLst>
                  <a:lin ang="5400000" scaled="0"/>
                </a:gradFill>
                <a:latin typeface="+mj-lt"/>
              </a:endParaRPr>
            </a:p>
          </p:txBody>
        </p:sp>
        <p:sp>
          <p:nvSpPr>
            <p:cNvPr id="10" name="Freeform 9"/>
            <p:cNvSpPr>
              <a:spLocks noChangeAspect="1"/>
            </p:cNvSpPr>
            <p:nvPr/>
          </p:nvSpPr>
          <p:spPr bwMode="black">
            <a:xfrm>
              <a:off x="2448241" y="5019207"/>
              <a:ext cx="914084" cy="6380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442359"/>
                </a:solidFill>
                <a:latin typeface="Segoe UI"/>
                <a:ea typeface="Segoe UI" pitchFamily="34" charset="0"/>
                <a:cs typeface="Segoe UI" pitchFamily="34" charset="0"/>
              </a:endParaRPr>
            </a:p>
          </p:txBody>
        </p:sp>
      </p:grpSp>
      <p:grpSp>
        <p:nvGrpSpPr>
          <p:cNvPr id="11" name="Group 10"/>
          <p:cNvGrpSpPr/>
          <p:nvPr/>
        </p:nvGrpSpPr>
        <p:grpSpPr>
          <a:xfrm>
            <a:off x="5280975" y="4244022"/>
            <a:ext cx="1965960" cy="1920240"/>
            <a:chOff x="4297996" y="3954463"/>
            <a:chExt cx="1965960" cy="1920240"/>
          </a:xfrm>
        </p:grpSpPr>
        <p:sp>
          <p:nvSpPr>
            <p:cNvPr id="12" name="Rectangle 11"/>
            <p:cNvSpPr/>
            <p:nvPr/>
          </p:nvSpPr>
          <p:spPr bwMode="auto">
            <a:xfrm>
              <a:off x="4297996"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35644">
                        <a:schemeClr val="tx1"/>
                      </a:gs>
                      <a:gs pos="57000">
                        <a:schemeClr val="tx1"/>
                      </a:gs>
                    </a:gsLst>
                    <a:lin ang="5400000" scaled="0"/>
                  </a:gradFill>
                  <a:latin typeface="+mj-lt"/>
                </a:rPr>
                <a:t>Web</a:t>
              </a:r>
              <a:endParaRPr lang="en-US" sz="2400" dirty="0">
                <a:gradFill>
                  <a:gsLst>
                    <a:gs pos="35644">
                      <a:schemeClr val="tx1"/>
                    </a:gs>
                    <a:gs pos="57000">
                      <a:schemeClr val="tx1"/>
                    </a:gs>
                  </a:gsLst>
                  <a:lin ang="5400000" scaled="0"/>
                </a:gradFill>
                <a:latin typeface="+mj-lt"/>
              </a:endParaRPr>
            </a:p>
          </p:txBody>
        </p:sp>
        <p:grpSp>
          <p:nvGrpSpPr>
            <p:cNvPr id="13" name="Group 12"/>
            <p:cNvGrpSpPr/>
            <p:nvPr/>
          </p:nvGrpSpPr>
          <p:grpSpPr>
            <a:xfrm>
              <a:off x="4410709" y="5022359"/>
              <a:ext cx="693406" cy="634848"/>
              <a:chOff x="7589837" y="5094544"/>
              <a:chExt cx="1005769" cy="920831"/>
            </a:xfrm>
          </p:grpSpPr>
          <p:sp>
            <p:nvSpPr>
              <p:cNvPr id="14"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15"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2"/>
              </a:solidFill>
              <a:ln>
                <a:noFill/>
              </a:ln>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16"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17"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18"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19"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20"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21"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22"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23"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24"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sp>
            <p:nvSpPr>
              <p:cNvPr id="25"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50">
                  <a:lnSpc>
                    <a:spcPct val="90000"/>
                  </a:lnSpc>
                </a:pPr>
                <a:endParaRPr lang="en-US">
                  <a:solidFill>
                    <a:srgbClr val="442359"/>
                  </a:solidFill>
                  <a:latin typeface="Segoe UI"/>
                </a:endParaRPr>
              </a:p>
            </p:txBody>
          </p:sp>
        </p:grpSp>
      </p:grpSp>
      <p:grpSp>
        <p:nvGrpSpPr>
          <p:cNvPr id="26" name="Group 25"/>
          <p:cNvGrpSpPr/>
          <p:nvPr/>
        </p:nvGrpSpPr>
        <p:grpSpPr>
          <a:xfrm>
            <a:off x="7292654" y="4244022"/>
            <a:ext cx="1965960" cy="1920240"/>
            <a:chOff x="6309675" y="3954463"/>
            <a:chExt cx="1965960" cy="1920240"/>
          </a:xfrm>
        </p:grpSpPr>
        <p:sp>
          <p:nvSpPr>
            <p:cNvPr id="27" name="Rectangle 26"/>
            <p:cNvSpPr/>
            <p:nvPr/>
          </p:nvSpPr>
          <p:spPr bwMode="auto">
            <a:xfrm>
              <a:off x="6309675"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35644">
                        <a:schemeClr val="tx1"/>
                      </a:gs>
                      <a:gs pos="57000">
                        <a:schemeClr val="tx1"/>
                      </a:gs>
                    </a:gsLst>
                    <a:lin ang="5400000" scaled="0"/>
                  </a:gradFill>
                  <a:latin typeface="+mj-lt"/>
                </a:rPr>
                <a:t>Tasks</a:t>
              </a:r>
              <a:endParaRPr lang="en-US" sz="2400" dirty="0">
                <a:gradFill>
                  <a:gsLst>
                    <a:gs pos="35644">
                      <a:schemeClr val="tx1"/>
                    </a:gs>
                    <a:gs pos="57000">
                      <a:schemeClr val="tx1"/>
                    </a:gs>
                  </a:gsLst>
                  <a:lin ang="5400000" scaled="0"/>
                </a:gradFill>
                <a:latin typeface="+mj-lt"/>
              </a:endParaRPr>
            </a:p>
          </p:txBody>
        </p:sp>
        <p:sp>
          <p:nvSpPr>
            <p:cNvPr id="28" name="Freeform 27"/>
            <p:cNvSpPr>
              <a:spLocks noChangeAspect="1"/>
            </p:cNvSpPr>
            <p:nvPr/>
          </p:nvSpPr>
          <p:spPr bwMode="black">
            <a:xfrm>
              <a:off x="6471600" y="5019207"/>
              <a:ext cx="602654" cy="638000"/>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5" dirty="0">
                <a:solidFill>
                  <a:srgbClr val="442359"/>
                </a:solidFill>
                <a:latin typeface="Segoe UI"/>
                <a:ea typeface="Segoe UI" pitchFamily="34" charset="0"/>
                <a:cs typeface="Segoe UI" pitchFamily="34" charset="0"/>
              </a:endParaRPr>
            </a:p>
          </p:txBody>
        </p:sp>
      </p:grpSp>
      <p:grpSp>
        <p:nvGrpSpPr>
          <p:cNvPr id="29" name="Group 28"/>
          <p:cNvGrpSpPr/>
          <p:nvPr/>
        </p:nvGrpSpPr>
        <p:grpSpPr>
          <a:xfrm>
            <a:off x="9304335" y="4244022"/>
            <a:ext cx="1965960" cy="1920240"/>
            <a:chOff x="8321356" y="3954463"/>
            <a:chExt cx="1965960" cy="1920240"/>
          </a:xfrm>
        </p:grpSpPr>
        <p:sp>
          <p:nvSpPr>
            <p:cNvPr id="30" name="Rectangle 29"/>
            <p:cNvSpPr/>
            <p:nvPr/>
          </p:nvSpPr>
          <p:spPr bwMode="auto">
            <a:xfrm>
              <a:off x="8321356"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35644">
                        <a:schemeClr val="tx1"/>
                      </a:gs>
                      <a:gs pos="57000">
                        <a:schemeClr val="tx1"/>
                      </a:gs>
                    </a:gsLst>
                    <a:lin ang="5400000" scaled="0"/>
                  </a:gradFill>
                  <a:latin typeface="+mj-lt"/>
                </a:rPr>
                <a:t>Scale out</a:t>
              </a:r>
              <a:endParaRPr lang="en-US" sz="2400" dirty="0">
                <a:gradFill>
                  <a:gsLst>
                    <a:gs pos="35644">
                      <a:schemeClr val="tx1"/>
                    </a:gs>
                    <a:gs pos="57000">
                      <a:schemeClr val="tx1"/>
                    </a:gs>
                  </a:gsLst>
                  <a:lin ang="5400000" scaled="0"/>
                </a:gradFill>
                <a:latin typeface="+mj-lt"/>
              </a:endParaRPr>
            </a:p>
          </p:txBody>
        </p:sp>
        <p:sp>
          <p:nvSpPr>
            <p:cNvPr id="31" name="Freeform 21"/>
            <p:cNvSpPr>
              <a:spLocks noChangeAspect="1" noEditPoints="1"/>
            </p:cNvSpPr>
            <p:nvPr/>
          </p:nvSpPr>
          <p:spPr bwMode="black">
            <a:xfrm>
              <a:off x="8483282" y="5037123"/>
              <a:ext cx="711446" cy="620084"/>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pPr>
              <a:endParaRPr lang="en-US" sz="1245" dirty="0">
                <a:solidFill>
                  <a:srgbClr val="442359"/>
                </a:solidFill>
                <a:latin typeface="Segoe UI"/>
                <a:ea typeface="Segoe UI" pitchFamily="34" charset="0"/>
                <a:cs typeface="Segoe UI" pitchFamily="34" charset="0"/>
              </a:endParaRPr>
            </a:p>
          </p:txBody>
        </p:sp>
      </p:grpSp>
      <p:sp>
        <p:nvSpPr>
          <p:cNvPr id="32" name="Text Placeholder 2"/>
          <p:cNvSpPr txBox="1">
            <a:spLocks/>
          </p:cNvSpPr>
          <p:nvPr/>
        </p:nvSpPr>
        <p:spPr>
          <a:xfrm>
            <a:off x="6636588" y="1659085"/>
            <a:ext cx="5659345" cy="1936941"/>
          </a:xfrm>
          <a:prstGeom prst="rect">
            <a:avLst/>
          </a:prstGeom>
        </p:spPr>
        <p:txBody>
          <a:bodyPr vert="horz" wrap="square" lIns="146304" tIns="91440" rIns="146304" bIns="91440" rtlCol="0">
            <a:spAutoFit/>
          </a:bodyPr>
          <a:lstStyle>
            <a:lvl1pPr marL="0" indent="0" algn="l" defTabSz="931863" rtl="0" eaLnBrk="1" fontAlgn="base" hangingPunct="1">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eaLnBrk="1" fontAlgn="base" hangingPunct="1">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eaLnBrk="1" fontAlgn="base" hangingPunct="1">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eaLnBrk="1" fontAlgn="base" hangingPunct="1">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eaLnBrk="1" fontAlgn="base" hangingPunct="1">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800"/>
              </a:spcBef>
            </a:pPr>
            <a:r>
              <a:rPr lang="es-ES" sz="2800" dirty="0">
                <a:gradFill>
                  <a:gsLst>
                    <a:gs pos="30693">
                      <a:schemeClr val="accent2"/>
                    </a:gs>
                    <a:gs pos="57000">
                      <a:schemeClr val="accent2"/>
                    </a:gs>
                  </a:gsLst>
                  <a:lin ang="5400000" scaled="0"/>
                </a:gradFill>
              </a:rPr>
              <a:t>Características implementación</a:t>
            </a:r>
          </a:p>
          <a:p>
            <a:pPr lvl="1">
              <a:spcBef>
                <a:spcPts val="400"/>
              </a:spcBef>
            </a:pPr>
            <a:r>
              <a:rPr lang="es-ES" sz="1600" dirty="0"/>
              <a:t>Mayor aprovechamiento hosting</a:t>
            </a:r>
          </a:p>
          <a:p>
            <a:pPr lvl="1">
              <a:spcBef>
                <a:spcPts val="400"/>
              </a:spcBef>
            </a:pPr>
            <a:r>
              <a:rPr lang="es-ES" sz="1600" dirty="0" err="1"/>
              <a:t>Multitenant</a:t>
            </a:r>
            <a:endParaRPr lang="es-ES" sz="1600" dirty="0"/>
          </a:p>
          <a:p>
            <a:pPr lvl="1">
              <a:spcBef>
                <a:spcPts val="400"/>
              </a:spcBef>
            </a:pPr>
            <a:r>
              <a:rPr lang="es-ES" sz="1600" dirty="0"/>
              <a:t>Implementación rápida</a:t>
            </a:r>
          </a:p>
          <a:p>
            <a:pPr lvl="1">
              <a:spcBef>
                <a:spcPts val="400"/>
              </a:spcBef>
            </a:pPr>
            <a:r>
              <a:rPr lang="es-ES" sz="1600" dirty="0"/>
              <a:t>Alta automatización</a:t>
            </a:r>
          </a:p>
          <a:p>
            <a:pPr lvl="1">
              <a:spcBef>
                <a:spcPts val="400"/>
              </a:spcBef>
            </a:pPr>
            <a:r>
              <a:rPr lang="es-ES" sz="1600" dirty="0"/>
              <a:t>Escalado rápido</a:t>
            </a:r>
          </a:p>
        </p:txBody>
      </p:sp>
      <p:grpSp>
        <p:nvGrpSpPr>
          <p:cNvPr id="33" name="Group 32"/>
          <p:cNvGrpSpPr/>
          <p:nvPr/>
        </p:nvGrpSpPr>
        <p:grpSpPr>
          <a:xfrm>
            <a:off x="1257615" y="4244022"/>
            <a:ext cx="1965960" cy="1920240"/>
            <a:chOff x="274636" y="3954463"/>
            <a:chExt cx="1965960" cy="1920240"/>
          </a:xfrm>
        </p:grpSpPr>
        <p:sp>
          <p:nvSpPr>
            <p:cNvPr id="34" name="Rectangle 33"/>
            <p:cNvSpPr/>
            <p:nvPr/>
          </p:nvSpPr>
          <p:spPr bwMode="auto">
            <a:xfrm>
              <a:off x="274636" y="3954463"/>
              <a:ext cx="1965960" cy="19202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35644">
                        <a:schemeClr val="tx1"/>
                      </a:gs>
                      <a:gs pos="57000">
                        <a:schemeClr val="tx1"/>
                      </a:gs>
                    </a:gsLst>
                    <a:lin ang="5400000" scaled="0"/>
                  </a:gradFill>
                  <a:latin typeface="+mj-lt"/>
                </a:rPr>
                <a:t>Distributed compute</a:t>
              </a:r>
            </a:p>
          </p:txBody>
        </p:sp>
        <mc:AlternateContent xmlns:mc="http://schemas.openxmlformats.org/markup-compatibility/2006" xmlns:a14="http://schemas.microsoft.com/office/drawing/2010/main">
          <mc:Choice Requires="a14">
            <p:sp>
              <p:nvSpPr>
                <p:cNvPr id="35" name="TextBox 34"/>
                <p:cNvSpPr txBox="1"/>
                <p:nvPr/>
              </p:nvSpPr>
              <p:spPr>
                <a:xfrm>
                  <a:off x="436561" y="5137065"/>
                  <a:ext cx="864789" cy="520142"/>
                </a:xfrm>
                <a:prstGeom prst="rect">
                  <a:avLst/>
                </a:prstGeom>
                <a:noFill/>
                <a:effectLst/>
              </p:spPr>
              <p:txBody>
                <a:bodyPr wrap="none" lIns="0" tIns="0" rIns="0" bIns="0" rtlCol="0" anchor="b" anchorCtr="0">
                  <a:spAutoFit/>
                </a:bodyPr>
                <a:lstStyle/>
                <a:p>
                  <a:pPr algn="ctr" defTabSz="932563">
                    <a:lnSpc>
                      <a:spcPct val="90000"/>
                    </a:lnSpc>
                    <a:spcAft>
                      <a:spcPts val="600"/>
                    </a:spcAft>
                  </a:pPr>
                  <a14:m>
                    <m:oMathPara xmlns:m="http://schemas.openxmlformats.org/officeDocument/2006/math">
                      <m:oMathParaPr>
                        <m:jc m:val="left"/>
                      </m:oMathParaPr>
                      <m:oMath xmlns:m="http://schemas.openxmlformats.org/officeDocument/2006/math">
                        <m:r>
                          <a:rPr lang="en-US" sz="3200" b="1" i="1" spc="-150" smtClean="0">
                            <a:ln w="0"/>
                            <a:gradFill>
                              <a:gsLst>
                                <a:gs pos="40594">
                                  <a:schemeClr val="accent2"/>
                                </a:gs>
                                <a:gs pos="55000">
                                  <a:schemeClr val="accent2"/>
                                </a:gs>
                              </a:gsLst>
                              <a:lin ang="5400000" scaled="0"/>
                            </a:gradFill>
                            <a:effectLst/>
                            <a:latin typeface="Cambria Math" panose="02040503050406030204" pitchFamily="18" charset="0"/>
                            <a:ea typeface="Cambria Math" panose="02040503050406030204" pitchFamily="18" charset="0"/>
                          </a:rPr>
                          <m:t>𝒇</m:t>
                        </m:r>
                        <m:d>
                          <m:dPr>
                            <m:ctrlPr>
                              <a:rPr lang="en-US" sz="3200" b="1" i="1" spc="-150">
                                <a:ln w="0"/>
                                <a:gradFill>
                                  <a:gsLst>
                                    <a:gs pos="40594">
                                      <a:schemeClr val="accent2"/>
                                    </a:gs>
                                    <a:gs pos="55000">
                                      <a:schemeClr val="accent2"/>
                                    </a:gs>
                                  </a:gsLst>
                                  <a:lin ang="5400000" scaled="0"/>
                                </a:gradFill>
                                <a:effectLst/>
                                <a:latin typeface="Cambria Math" panose="02040503050406030204" pitchFamily="18" charset="0"/>
                                <a:ea typeface="Cambria Math" panose="02040503050406030204" pitchFamily="18" charset="0"/>
                              </a:rPr>
                            </m:ctrlPr>
                          </m:dPr>
                          <m:e>
                            <m:r>
                              <a:rPr lang="en-US" sz="3200" b="1" i="1" spc="-150">
                                <a:ln w="0"/>
                                <a:gradFill>
                                  <a:gsLst>
                                    <a:gs pos="40594">
                                      <a:schemeClr val="accent2"/>
                                    </a:gs>
                                    <a:gs pos="55000">
                                      <a:schemeClr val="accent2"/>
                                    </a:gs>
                                  </a:gsLst>
                                  <a:lin ang="5400000" scaled="0"/>
                                </a:gradFill>
                                <a:effectLst/>
                                <a:latin typeface="Cambria Math" panose="02040503050406030204" pitchFamily="18" charset="0"/>
                                <a:ea typeface="Cambria Math" panose="02040503050406030204" pitchFamily="18" charset="0"/>
                              </a:rPr>
                              <m:t>𝒙</m:t>
                            </m:r>
                          </m:e>
                        </m:d>
                      </m:oMath>
                    </m:oMathPara>
                  </a14:m>
                  <a:endParaRPr lang="en-US" sz="3200" b="1" spc="-150" dirty="0" err="1">
                    <a:ln w="0"/>
                    <a:gradFill>
                      <a:gsLst>
                        <a:gs pos="40594">
                          <a:schemeClr val="accent2"/>
                        </a:gs>
                        <a:gs pos="55000">
                          <a:schemeClr val="accent2"/>
                        </a:gs>
                      </a:gsLst>
                      <a:lin ang="5400000" scaled="0"/>
                    </a:gradFill>
                    <a:effectLst/>
                    <a:latin typeface="Segoe UI"/>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36561" y="5137065"/>
                  <a:ext cx="864789" cy="520142"/>
                </a:xfrm>
                <a:prstGeom prst="rect">
                  <a:avLst/>
                </a:prstGeom>
                <a:blipFill rotWithShape="0">
                  <a:blip r:embed="rId4"/>
                  <a:stretch>
                    <a:fillRect l="-709"/>
                  </a:stretch>
                </a:blipFill>
                <a:effectLst/>
              </p:spPr>
              <p:txBody>
                <a:bodyPr/>
                <a:lstStyle/>
                <a:p>
                  <a:r>
                    <a:rPr lang="en-US">
                      <a:noFill/>
                    </a:rPr>
                    <a:t> </a:t>
                  </a:r>
                </a:p>
              </p:txBody>
            </p:sp>
          </mc:Fallback>
        </mc:AlternateContent>
      </p:grpSp>
    </p:spTree>
    <p:extLst>
      <p:ext uri="{BB962C8B-B14F-4D97-AF65-F5344CB8AC3E}">
        <p14:creationId xmlns:p14="http://schemas.microsoft.com/office/powerpoint/2010/main" val="1437381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err="1" smtClean="0"/>
              <a:t>Ejecución</a:t>
            </a:r>
            <a:r>
              <a:rPr lang="en-US" sz="7200" dirty="0" smtClean="0"/>
              <a:t> de </a:t>
            </a:r>
            <a:r>
              <a:rPr lang="en-US" sz="7200" dirty="0" err="1" smtClean="0"/>
              <a:t>Contenedores</a:t>
            </a:r>
            <a:r>
              <a:rPr lang="en-US" sz="7200" dirty="0" smtClean="0"/>
              <a:t/>
            </a:r>
            <a:br>
              <a:rPr lang="en-US" sz="7200" dirty="0" smtClean="0"/>
            </a:br>
            <a:r>
              <a:rPr lang="en-US" dirty="0" smtClean="0"/>
              <a:t>Windows Server - </a:t>
            </a:r>
            <a:r>
              <a:rPr lang="en-US" dirty="0" err="1" smtClean="0"/>
              <a:t>HyperV</a:t>
            </a:r>
            <a:endParaRPr lang="en-US" sz="7200" dirty="0"/>
          </a:p>
        </p:txBody>
      </p:sp>
    </p:spTree>
    <p:extLst>
      <p:ext uri="{BB962C8B-B14F-4D97-AF65-F5344CB8AC3E}">
        <p14:creationId xmlns:p14="http://schemas.microsoft.com/office/powerpoint/2010/main" val="388998994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a:t>
            </a:r>
            <a:r>
              <a:rPr lang="en-US" sz="3200" dirty="0" err="1">
                <a:solidFill>
                  <a:srgbClr val="FFFFFF"/>
                </a:solidFill>
              </a:rPr>
              <a:t>Opiniones</a:t>
            </a:r>
            <a:r>
              <a:rPr lang="en-US" sz="3200" dirty="0">
                <a:solidFill>
                  <a:srgbClr val="FFFFFF"/>
                </a:solidFill>
              </a:rPr>
              <a:t> de </a:t>
            </a:r>
            <a:r>
              <a:rPr lang="en-US" sz="3200" dirty="0" err="1">
                <a:solidFill>
                  <a:srgbClr val="FFFFFF"/>
                </a:solidFill>
              </a:rPr>
              <a:t>los</a:t>
            </a:r>
            <a:r>
              <a:rPr lang="en-US" sz="3200" dirty="0">
                <a:solidFill>
                  <a:srgbClr val="FFFFFF"/>
                </a:solidFill>
              </a:rPr>
              <a:t> </a:t>
            </a:r>
            <a:r>
              <a:rPr lang="en-US" sz="3200" dirty="0" err="1">
                <a:solidFill>
                  <a:srgbClr val="FFFFFF"/>
                </a:solidFill>
              </a:rPr>
              <a:t>Clientes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chemeClr val="tx2"/>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11" name="Text Placeholder 1"/>
          <p:cNvSpPr txBox="1">
            <a:spLocks/>
          </p:cNvSpPr>
          <p:nvPr/>
        </p:nvSpPr>
        <p:spPr>
          <a:xfrm>
            <a:off x="1212088" y="1211262"/>
            <a:ext cx="11312577" cy="5121338"/>
          </a:xfrm>
          <a:prstGeom prst="rect">
            <a:avLst/>
          </a:prstGeom>
        </p:spPr>
        <p:txBody>
          <a:bodyPr vert="horz" lIns="93260" tIns="46630" rIns="93260" bIns="46630" rtlCol="0" anchor="ctr"/>
          <a:lstStyle>
            <a:defPPr>
              <a:defRPr lang="en-US"/>
            </a:defPPr>
            <a:lvl1pPr marL="0" algn="l" defTabSz="457200" rtl="0" eaLnBrk="1" latinLnBrk="0" hangingPunct="1">
              <a:defRPr sz="11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3264" dirty="0"/>
          </a:p>
          <a:p>
            <a:r>
              <a:rPr lang="en-US" sz="3264" dirty="0">
                <a:solidFill>
                  <a:schemeClr val="tx1"/>
                </a:solidFill>
              </a:rPr>
              <a:t>Los </a:t>
            </a:r>
            <a:r>
              <a:rPr lang="en-US" sz="3264" dirty="0" err="1">
                <a:solidFill>
                  <a:schemeClr val="tx1"/>
                </a:solidFill>
              </a:rPr>
              <a:t>reinicios</a:t>
            </a:r>
            <a:r>
              <a:rPr lang="en-US" sz="3264" dirty="0">
                <a:solidFill>
                  <a:schemeClr val="tx1"/>
                </a:solidFill>
              </a:rPr>
              <a:t> </a:t>
            </a:r>
            <a:r>
              <a:rPr lang="en-US" sz="3264" dirty="0" err="1">
                <a:solidFill>
                  <a:schemeClr val="tx1"/>
                </a:solidFill>
              </a:rPr>
              <a:t>impactan</a:t>
            </a:r>
            <a:r>
              <a:rPr lang="en-US" sz="3264" dirty="0">
                <a:solidFill>
                  <a:schemeClr val="tx1"/>
                </a:solidFill>
              </a:rPr>
              <a:t> al </a:t>
            </a:r>
            <a:r>
              <a:rPr lang="en-US" sz="3264" dirty="0" err="1">
                <a:solidFill>
                  <a:schemeClr val="tx1"/>
                </a:solidFill>
              </a:rPr>
              <a:t>negocio</a:t>
            </a:r>
            <a:endParaRPr lang="en-US" sz="3264" dirty="0">
              <a:solidFill>
                <a:schemeClr val="tx1"/>
              </a:solidFill>
            </a:endParaRPr>
          </a:p>
          <a:p>
            <a:pPr lvl="1"/>
            <a:r>
              <a:rPr lang="en-US" sz="2000" dirty="0"/>
              <a:t>¿</a:t>
            </a:r>
            <a:r>
              <a:rPr lang="en-US" sz="2000" dirty="0" err="1"/>
              <a:t>Porque</a:t>
            </a:r>
            <a:r>
              <a:rPr lang="en-US" sz="2000" dirty="0"/>
              <a:t> </a:t>
            </a:r>
            <a:r>
              <a:rPr lang="en-US" sz="2000" dirty="0" err="1"/>
              <a:t>debo</a:t>
            </a:r>
            <a:r>
              <a:rPr lang="en-US" sz="2000" dirty="0"/>
              <a:t> </a:t>
            </a:r>
            <a:r>
              <a:rPr lang="en-US" sz="2000" dirty="0" err="1"/>
              <a:t>instalar</a:t>
            </a:r>
            <a:r>
              <a:rPr lang="en-US" sz="2000" dirty="0"/>
              <a:t> y </a:t>
            </a:r>
            <a:r>
              <a:rPr lang="en-US" sz="2000" dirty="0" err="1"/>
              <a:t>reiniciar</a:t>
            </a:r>
            <a:r>
              <a:rPr lang="en-US" sz="2000" dirty="0"/>
              <a:t> mi Sistema </a:t>
            </a:r>
            <a:r>
              <a:rPr lang="en-US" sz="2000" dirty="0" err="1"/>
              <a:t>tras</a:t>
            </a:r>
            <a:r>
              <a:rPr lang="en-US" sz="2000" dirty="0"/>
              <a:t> </a:t>
            </a:r>
            <a:r>
              <a:rPr lang="en-US" sz="2000" dirty="0" err="1"/>
              <a:t>aplicar</a:t>
            </a:r>
            <a:r>
              <a:rPr lang="en-US" sz="2000" dirty="0"/>
              <a:t> un </a:t>
            </a:r>
            <a:r>
              <a:rPr lang="en-US" sz="2000" dirty="0" err="1"/>
              <a:t>parche</a:t>
            </a:r>
            <a:r>
              <a:rPr lang="en-US" sz="2000" dirty="0"/>
              <a:t> que no </a:t>
            </a:r>
            <a:r>
              <a:rPr lang="en-US" sz="2000" dirty="0" err="1"/>
              <a:t>usare</a:t>
            </a:r>
            <a:r>
              <a:rPr lang="en-US" sz="2000" dirty="0"/>
              <a:t>?</a:t>
            </a:r>
          </a:p>
          <a:p>
            <a:pPr lvl="1"/>
            <a:r>
              <a:rPr lang="en-US" sz="2000" dirty="0" err="1"/>
              <a:t>En</a:t>
            </a:r>
            <a:r>
              <a:rPr lang="en-US" sz="2000" dirty="0"/>
              <a:t> </a:t>
            </a:r>
            <a:r>
              <a:rPr lang="en-US" sz="2000" dirty="0" err="1"/>
              <a:t>caso</a:t>
            </a:r>
            <a:r>
              <a:rPr lang="en-US" sz="2000" dirty="0"/>
              <a:t> de </a:t>
            </a:r>
            <a:r>
              <a:rPr lang="en-US" sz="2000" dirty="0" err="1"/>
              <a:t>tener</a:t>
            </a:r>
            <a:r>
              <a:rPr lang="en-US" sz="2000" dirty="0"/>
              <a:t> que </a:t>
            </a:r>
            <a:r>
              <a:rPr lang="en-US" sz="2000" dirty="0" err="1"/>
              <a:t>reiniciar</a:t>
            </a:r>
            <a:r>
              <a:rPr lang="en-US" sz="2000" dirty="0"/>
              <a:t>, el </a:t>
            </a:r>
            <a:r>
              <a:rPr lang="en-US" sz="2000" dirty="0" err="1"/>
              <a:t>reinicio</a:t>
            </a:r>
            <a:r>
              <a:rPr lang="en-US" sz="2000" dirty="0"/>
              <a:t> </a:t>
            </a:r>
            <a:r>
              <a:rPr lang="en-US" sz="2000" dirty="0" err="1"/>
              <a:t>debe</a:t>
            </a:r>
            <a:r>
              <a:rPr lang="en-US" sz="2000" dirty="0"/>
              <a:t> </a:t>
            </a:r>
            <a:r>
              <a:rPr lang="en-US" sz="2000" dirty="0" err="1"/>
              <a:t>ser</a:t>
            </a:r>
            <a:r>
              <a:rPr lang="en-US" sz="2000" dirty="0"/>
              <a:t> lo </a:t>
            </a:r>
            <a:r>
              <a:rPr lang="en-US" sz="2000" dirty="0" err="1"/>
              <a:t>más</a:t>
            </a:r>
            <a:r>
              <a:rPr lang="en-US" sz="2000" dirty="0"/>
              <a:t> </a:t>
            </a:r>
            <a:r>
              <a:rPr lang="en-US" sz="2000" dirty="0" err="1"/>
              <a:t>rápido</a:t>
            </a:r>
            <a:r>
              <a:rPr lang="en-US" sz="2000" dirty="0"/>
              <a:t> </a:t>
            </a:r>
            <a:r>
              <a:rPr lang="en-US" sz="2000" dirty="0" err="1"/>
              <a:t>posible</a:t>
            </a:r>
            <a:endParaRPr lang="en-US" sz="2000" dirty="0"/>
          </a:p>
          <a:p>
            <a:pPr lvl="1"/>
            <a:endParaRPr lang="en-US" sz="612" dirty="0"/>
          </a:p>
          <a:p>
            <a:endParaRPr lang="en-US" sz="3264" dirty="0"/>
          </a:p>
          <a:p>
            <a:r>
              <a:rPr lang="en-US" sz="3264" dirty="0" err="1">
                <a:solidFill>
                  <a:schemeClr val="tx1"/>
                </a:solidFill>
              </a:rPr>
              <a:t>Imagenes</a:t>
            </a:r>
            <a:r>
              <a:rPr lang="en-US" sz="3264" dirty="0">
                <a:solidFill>
                  <a:schemeClr val="tx1"/>
                </a:solidFill>
              </a:rPr>
              <a:t> de </a:t>
            </a:r>
            <a:r>
              <a:rPr lang="en-US" sz="3264" dirty="0" err="1">
                <a:solidFill>
                  <a:schemeClr val="tx1"/>
                </a:solidFill>
              </a:rPr>
              <a:t>servidores</a:t>
            </a:r>
            <a:r>
              <a:rPr lang="en-US" sz="3264" dirty="0">
                <a:solidFill>
                  <a:schemeClr val="tx1"/>
                </a:solidFill>
              </a:rPr>
              <a:t> </a:t>
            </a:r>
            <a:r>
              <a:rPr lang="en-US" sz="3264" dirty="0" err="1">
                <a:solidFill>
                  <a:schemeClr val="tx1"/>
                </a:solidFill>
              </a:rPr>
              <a:t>demasiado</a:t>
            </a:r>
            <a:r>
              <a:rPr lang="en-US" sz="3264" dirty="0">
                <a:solidFill>
                  <a:schemeClr val="tx1"/>
                </a:solidFill>
              </a:rPr>
              <a:t> </a:t>
            </a:r>
            <a:r>
              <a:rPr lang="en-US" sz="3264" dirty="0" err="1">
                <a:solidFill>
                  <a:schemeClr val="tx1"/>
                </a:solidFill>
              </a:rPr>
              <a:t>grandes</a:t>
            </a:r>
            <a:endParaRPr lang="en-US" sz="3264" dirty="0">
              <a:solidFill>
                <a:schemeClr val="tx1"/>
              </a:solidFill>
            </a:endParaRPr>
          </a:p>
          <a:p>
            <a:pPr lvl="1"/>
            <a:r>
              <a:rPr lang="en-US" sz="2000" dirty="0"/>
              <a:t>El </a:t>
            </a:r>
            <a:r>
              <a:rPr lang="en-US" sz="2000" dirty="0" err="1"/>
              <a:t>depliegue</a:t>
            </a:r>
            <a:r>
              <a:rPr lang="en-US" sz="2000" dirty="0"/>
              <a:t> de </a:t>
            </a:r>
            <a:r>
              <a:rPr lang="en-US" sz="2000" dirty="0" err="1"/>
              <a:t>una</a:t>
            </a:r>
            <a:r>
              <a:rPr lang="en-US" sz="2000" dirty="0"/>
              <a:t> imagen de </a:t>
            </a:r>
            <a:r>
              <a:rPr lang="en-US" sz="2000" dirty="0" err="1"/>
              <a:t>servidor</a:t>
            </a:r>
            <a:r>
              <a:rPr lang="en-US" sz="2000" dirty="0"/>
              <a:t> </a:t>
            </a:r>
            <a:r>
              <a:rPr lang="en-US" sz="2000" dirty="0" err="1"/>
              <a:t>grande</a:t>
            </a:r>
            <a:r>
              <a:rPr lang="en-US" sz="2000" dirty="0"/>
              <a:t> </a:t>
            </a:r>
            <a:r>
              <a:rPr lang="en-US" sz="2000" dirty="0" err="1"/>
              <a:t>tarda</a:t>
            </a:r>
            <a:r>
              <a:rPr lang="en-US" sz="2000" dirty="0"/>
              <a:t> mucho </a:t>
            </a:r>
            <a:r>
              <a:rPr lang="en-US" sz="2000" dirty="0" err="1"/>
              <a:t>en</a:t>
            </a:r>
            <a:r>
              <a:rPr lang="en-US" sz="2000" dirty="0"/>
              <a:t> </a:t>
            </a:r>
            <a:r>
              <a:rPr lang="en-US" sz="2000" dirty="0" err="1"/>
              <a:t>instalar</a:t>
            </a:r>
            <a:r>
              <a:rPr lang="en-US" sz="2000" dirty="0"/>
              <a:t> y </a:t>
            </a:r>
            <a:r>
              <a:rPr lang="en-US" sz="2000" dirty="0" err="1"/>
              <a:t>conigurar</a:t>
            </a:r>
            <a:endParaRPr lang="en-US" sz="2000" dirty="0"/>
          </a:p>
          <a:p>
            <a:pPr lvl="1"/>
            <a:r>
              <a:rPr lang="en-US" sz="2000" dirty="0" err="1"/>
              <a:t>Imagenes</a:t>
            </a:r>
            <a:r>
              <a:rPr lang="en-US" sz="2000" dirty="0"/>
              <a:t> de </a:t>
            </a:r>
            <a:r>
              <a:rPr lang="en-US" sz="2000" dirty="0" err="1"/>
              <a:t>servidor</a:t>
            </a:r>
            <a:r>
              <a:rPr lang="en-US" sz="2000" dirty="0"/>
              <a:t> </a:t>
            </a:r>
            <a:r>
              <a:rPr lang="en-US" sz="2000" dirty="0" err="1"/>
              <a:t>demasiado</a:t>
            </a:r>
            <a:r>
              <a:rPr lang="en-US" sz="2000" dirty="0"/>
              <a:t> </a:t>
            </a:r>
            <a:r>
              <a:rPr lang="en-US" sz="2000" dirty="0" err="1"/>
              <a:t>grande</a:t>
            </a:r>
            <a:r>
              <a:rPr lang="en-US" sz="2000" dirty="0"/>
              <a:t> </a:t>
            </a:r>
            <a:r>
              <a:rPr lang="en-US" sz="2000" dirty="0" err="1"/>
              <a:t>consumen</a:t>
            </a:r>
            <a:r>
              <a:rPr lang="en-US" sz="2000" dirty="0"/>
              <a:t> mucho </a:t>
            </a:r>
            <a:r>
              <a:rPr lang="en-US" sz="2000" dirty="0" err="1"/>
              <a:t>espacio</a:t>
            </a:r>
            <a:r>
              <a:rPr lang="en-US" sz="2000" dirty="0"/>
              <a:t> </a:t>
            </a:r>
            <a:r>
              <a:rPr lang="en-US" sz="2000" dirty="0" err="1"/>
              <a:t>en</a:t>
            </a:r>
            <a:r>
              <a:rPr lang="en-US" sz="2000" dirty="0"/>
              <a:t> disco</a:t>
            </a:r>
          </a:p>
          <a:p>
            <a:pPr lvl="1"/>
            <a:endParaRPr lang="en-US" sz="2346" dirty="0"/>
          </a:p>
          <a:p>
            <a:pPr lvl="1"/>
            <a:endParaRPr lang="en-US" sz="612" dirty="0"/>
          </a:p>
          <a:p>
            <a:r>
              <a:rPr lang="en-US" sz="3264" dirty="0">
                <a:solidFill>
                  <a:schemeClr val="tx1"/>
                </a:solidFill>
              </a:rPr>
              <a:t>La </a:t>
            </a:r>
            <a:r>
              <a:rPr lang="en-US" sz="3264" dirty="0" err="1">
                <a:solidFill>
                  <a:schemeClr val="tx1"/>
                </a:solidFill>
              </a:rPr>
              <a:t>Infrastructura</a:t>
            </a:r>
            <a:r>
              <a:rPr lang="en-US" sz="3264" dirty="0">
                <a:solidFill>
                  <a:schemeClr val="tx1"/>
                </a:solidFill>
              </a:rPr>
              <a:t> </a:t>
            </a:r>
            <a:r>
              <a:rPr lang="en-US" sz="3264" dirty="0" err="1">
                <a:solidFill>
                  <a:schemeClr val="tx1"/>
                </a:solidFill>
              </a:rPr>
              <a:t>requiere</a:t>
            </a:r>
            <a:r>
              <a:rPr lang="en-US" sz="3264" dirty="0">
                <a:solidFill>
                  <a:schemeClr val="tx1"/>
                </a:solidFill>
              </a:rPr>
              <a:t> </a:t>
            </a:r>
            <a:r>
              <a:rPr lang="en-US" sz="3264" dirty="0" err="1">
                <a:solidFill>
                  <a:schemeClr val="tx1"/>
                </a:solidFill>
              </a:rPr>
              <a:t>demasiados</a:t>
            </a:r>
            <a:r>
              <a:rPr lang="en-US" sz="3264" dirty="0">
                <a:solidFill>
                  <a:schemeClr val="tx1"/>
                </a:solidFill>
              </a:rPr>
              <a:t> </a:t>
            </a:r>
            <a:r>
              <a:rPr lang="en-US" sz="3264" dirty="0" err="1">
                <a:solidFill>
                  <a:schemeClr val="tx1"/>
                </a:solidFill>
              </a:rPr>
              <a:t>recursos</a:t>
            </a:r>
            <a:endParaRPr lang="en-US" sz="3264" dirty="0">
              <a:solidFill>
                <a:schemeClr val="tx1"/>
              </a:solidFill>
            </a:endParaRPr>
          </a:p>
          <a:p>
            <a:pPr lvl="1"/>
            <a:r>
              <a:rPr lang="en-US" sz="2000" dirty="0"/>
              <a:t>Si la </a:t>
            </a:r>
            <a:r>
              <a:rPr lang="en-US" sz="2000" dirty="0" err="1"/>
              <a:t>infrastructura</a:t>
            </a:r>
            <a:r>
              <a:rPr lang="en-US" sz="2000" dirty="0"/>
              <a:t> consume </a:t>
            </a:r>
            <a:r>
              <a:rPr lang="en-US" sz="2000" dirty="0" err="1"/>
              <a:t>menos</a:t>
            </a:r>
            <a:r>
              <a:rPr lang="en-US" sz="2000" dirty="0"/>
              <a:t> </a:t>
            </a:r>
            <a:r>
              <a:rPr lang="en-US" sz="2000" dirty="0" err="1"/>
              <a:t>recursos</a:t>
            </a:r>
            <a:r>
              <a:rPr lang="en-US" sz="2000" dirty="0"/>
              <a:t>, </a:t>
            </a:r>
            <a:r>
              <a:rPr lang="en-US" sz="2000" dirty="0" err="1"/>
              <a:t>permite</a:t>
            </a:r>
            <a:r>
              <a:rPr lang="en-US" sz="2000" dirty="0"/>
              <a:t> </a:t>
            </a:r>
            <a:r>
              <a:rPr lang="en-US" sz="2000" dirty="0" err="1"/>
              <a:t>incrementar</a:t>
            </a:r>
            <a:r>
              <a:rPr lang="en-US" sz="2000" dirty="0"/>
              <a:t> la </a:t>
            </a:r>
            <a:r>
              <a:rPr lang="en-US" sz="2000" dirty="0" err="1"/>
              <a:t>densidad</a:t>
            </a:r>
            <a:r>
              <a:rPr lang="en-US" sz="2000" dirty="0"/>
              <a:t> de VMS</a:t>
            </a:r>
          </a:p>
          <a:p>
            <a:pPr lvl="1"/>
            <a:r>
              <a:rPr lang="en-US" sz="2000" dirty="0" err="1"/>
              <a:t>Más</a:t>
            </a:r>
            <a:r>
              <a:rPr lang="en-US" sz="2000" dirty="0"/>
              <a:t> </a:t>
            </a:r>
            <a:r>
              <a:rPr lang="en-US" sz="2000" dirty="0" err="1"/>
              <a:t>densidad</a:t>
            </a:r>
            <a:r>
              <a:rPr lang="en-US" sz="2000" dirty="0"/>
              <a:t> de VMs, </a:t>
            </a:r>
            <a:r>
              <a:rPr lang="en-US" sz="2000" dirty="0" err="1"/>
              <a:t>significa</a:t>
            </a:r>
            <a:r>
              <a:rPr lang="en-US" sz="2000" dirty="0"/>
              <a:t> </a:t>
            </a:r>
            <a:r>
              <a:rPr lang="en-US" sz="2000" dirty="0" err="1"/>
              <a:t>ahorro</a:t>
            </a:r>
            <a:r>
              <a:rPr lang="en-US" sz="2000" dirty="0"/>
              <a:t> de </a:t>
            </a:r>
            <a:r>
              <a:rPr lang="en-US" sz="2000" dirty="0" err="1"/>
              <a:t>coste</a:t>
            </a:r>
            <a:r>
              <a:rPr lang="en-US" sz="2000" dirty="0"/>
              <a:t> y </a:t>
            </a:r>
            <a:r>
              <a:rPr lang="en-US" sz="2000" dirty="0" err="1"/>
              <a:t>optimización</a:t>
            </a:r>
            <a:r>
              <a:rPr lang="en-US" sz="2000" dirty="0"/>
              <a:t> de </a:t>
            </a:r>
            <a:r>
              <a:rPr lang="en-US" sz="2000" dirty="0" err="1"/>
              <a:t>recursos</a:t>
            </a:r>
            <a:endParaRPr lang="en-US" sz="2000" dirty="0"/>
          </a:p>
        </p:txBody>
      </p:sp>
      <p:pic>
        <p:nvPicPr>
          <p:cNvPr id="12" name="Picture 11"/>
          <p:cNvPicPr>
            <a:picLocks noChangeAspect="1"/>
          </p:cNvPicPr>
          <p:nvPr/>
        </p:nvPicPr>
        <p:blipFill>
          <a:blip r:embed="rId4"/>
          <a:stretch>
            <a:fillRect/>
          </a:stretch>
        </p:blipFill>
        <p:spPr>
          <a:xfrm>
            <a:off x="63097" y="5032879"/>
            <a:ext cx="1184787" cy="1165754"/>
          </a:xfrm>
          <a:prstGeom prst="rect">
            <a:avLst/>
          </a:prstGeom>
        </p:spPr>
      </p:pic>
      <p:pic>
        <p:nvPicPr>
          <p:cNvPr id="13" name="Picture 12"/>
          <p:cNvPicPr>
            <a:picLocks noChangeAspect="1"/>
          </p:cNvPicPr>
          <p:nvPr/>
        </p:nvPicPr>
        <p:blipFill>
          <a:blip r:embed="rId5"/>
          <a:stretch>
            <a:fillRect/>
          </a:stretch>
        </p:blipFill>
        <p:spPr>
          <a:xfrm>
            <a:off x="63097" y="3425489"/>
            <a:ext cx="1183157" cy="1017423"/>
          </a:xfrm>
          <a:prstGeom prst="rect">
            <a:avLst/>
          </a:prstGeom>
        </p:spPr>
      </p:pic>
      <p:pic>
        <p:nvPicPr>
          <p:cNvPr id="14" name="Picture 13"/>
          <p:cNvPicPr>
            <a:picLocks noChangeAspect="1"/>
          </p:cNvPicPr>
          <p:nvPr/>
        </p:nvPicPr>
        <p:blipFill>
          <a:blip r:embed="rId6"/>
          <a:stretch>
            <a:fillRect/>
          </a:stretch>
        </p:blipFill>
        <p:spPr>
          <a:xfrm>
            <a:off x="48509" y="1821232"/>
            <a:ext cx="1163579" cy="1014290"/>
          </a:xfrm>
          <a:prstGeom prst="rect">
            <a:avLst/>
          </a:prstGeom>
        </p:spPr>
      </p:pic>
      <p:sp>
        <p:nvSpPr>
          <p:cNvPr id="9" name="Text Placeholder 2"/>
          <p:cNvSpPr txBox="1">
            <a:spLocks/>
          </p:cNvSpPr>
          <p:nvPr/>
        </p:nvSpPr>
        <p:spPr>
          <a:xfrm>
            <a:off x="10714037" y="6469238"/>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42661400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Ejecución</a:t>
            </a:r>
            <a:r>
              <a:rPr lang="en-US" sz="3200" dirty="0" smtClean="0">
                <a:solidFill>
                  <a:srgbClr val="FFFFFF"/>
                </a:solidFill>
              </a:rPr>
              <a:t> de </a:t>
            </a:r>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3883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grpSp>
        <p:nvGrpSpPr>
          <p:cNvPr id="6" name="Group 5"/>
          <p:cNvGrpSpPr/>
          <p:nvPr/>
        </p:nvGrpSpPr>
        <p:grpSpPr>
          <a:xfrm>
            <a:off x="276225" y="1731153"/>
            <a:ext cx="11887200" cy="2286000"/>
            <a:chOff x="276225" y="1569499"/>
            <a:chExt cx="11887200" cy="2286000"/>
          </a:xfrm>
        </p:grpSpPr>
        <p:sp>
          <p:nvSpPr>
            <p:cNvPr id="8" name="Rectangle 7"/>
            <p:cNvSpPr/>
            <p:nvPr/>
          </p:nvSpPr>
          <p:spPr bwMode="auto">
            <a:xfrm>
              <a:off x="276225" y="1569499"/>
              <a:ext cx="11887200" cy="22860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s-ES" sz="3200" spc="-70" dirty="0">
                  <a:gradFill>
                    <a:gsLst>
                      <a:gs pos="40594">
                        <a:schemeClr val="accent2"/>
                      </a:gs>
                      <a:gs pos="55000">
                        <a:schemeClr val="accent2"/>
                      </a:gs>
                    </a:gsLst>
                    <a:lin ang="5400000" scaled="0"/>
                  </a:gradFill>
                  <a:latin typeface="+mj-lt"/>
                </a:rPr>
                <a:t>Contenedor</a:t>
              </a:r>
              <a:r>
                <a:rPr lang="en-US" sz="3200" spc="-70" dirty="0">
                  <a:gradFill>
                    <a:gsLst>
                      <a:gs pos="40594">
                        <a:schemeClr val="accent2"/>
                      </a:gs>
                      <a:gs pos="55000">
                        <a:schemeClr val="accent2"/>
                      </a:gs>
                    </a:gsLst>
                    <a:lin ang="5400000" scaled="0"/>
                  </a:gradFill>
                  <a:latin typeface="+mj-lt"/>
                </a:rPr>
                <a:t> Windows Server</a:t>
              </a:r>
            </a:p>
          </p:txBody>
        </p:sp>
        <p:sp>
          <p:nvSpPr>
            <p:cNvPr id="9" name="Rectangle 8"/>
            <p:cNvSpPr/>
            <p:nvPr/>
          </p:nvSpPr>
          <p:spPr bwMode="auto">
            <a:xfrm>
              <a:off x="459105" y="2300522"/>
              <a:ext cx="187452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Hosting</a:t>
              </a:r>
            </a:p>
          </p:txBody>
        </p:sp>
        <p:sp>
          <p:nvSpPr>
            <p:cNvPr id="10" name="Rectangle 9"/>
            <p:cNvSpPr/>
            <p:nvPr/>
          </p:nvSpPr>
          <p:spPr bwMode="auto">
            <a:xfrm>
              <a:off x="2388489" y="2300522"/>
              <a:ext cx="187452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Highly automated</a:t>
              </a:r>
            </a:p>
          </p:txBody>
        </p:sp>
        <p:sp>
          <p:nvSpPr>
            <p:cNvPr id="11" name="Rectangle 10"/>
            <p:cNvSpPr/>
            <p:nvPr/>
          </p:nvSpPr>
          <p:spPr bwMode="auto">
            <a:xfrm>
              <a:off x="4317873" y="2300522"/>
              <a:ext cx="187452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Secure</a:t>
              </a:r>
            </a:p>
          </p:txBody>
        </p:sp>
        <p:sp>
          <p:nvSpPr>
            <p:cNvPr id="12" name="Rectangle 11"/>
            <p:cNvSpPr/>
            <p:nvPr/>
          </p:nvSpPr>
          <p:spPr bwMode="auto">
            <a:xfrm>
              <a:off x="6247257" y="2300522"/>
              <a:ext cx="187452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Scalable </a:t>
              </a:r>
              <a:br>
                <a:rPr lang="en-US" sz="1600" b="1" dirty="0">
                  <a:gradFill>
                    <a:gsLst>
                      <a:gs pos="3960">
                        <a:schemeClr val="tx1"/>
                      </a:gs>
                      <a:gs pos="40594">
                        <a:schemeClr val="tx1"/>
                      </a:gs>
                    </a:gsLst>
                    <a:lin ang="5400000" scaled="0"/>
                  </a:gradFill>
                  <a:latin typeface="+mj-lt"/>
                  <a:ea typeface="MS PGothic" pitchFamily="34" charset="-128"/>
                </a:rPr>
              </a:br>
              <a:r>
                <a:rPr lang="en-US" sz="1600" b="1" dirty="0">
                  <a:gradFill>
                    <a:gsLst>
                      <a:gs pos="3960">
                        <a:schemeClr val="tx1"/>
                      </a:gs>
                      <a:gs pos="40594">
                        <a:schemeClr val="tx1"/>
                      </a:gs>
                    </a:gsLst>
                    <a:lin ang="5400000" scaled="0"/>
                  </a:gradFill>
                  <a:latin typeface="+mj-lt"/>
                  <a:ea typeface="MS PGothic" pitchFamily="34" charset="-128"/>
                </a:rPr>
                <a:t>and elastic</a:t>
              </a:r>
            </a:p>
          </p:txBody>
        </p:sp>
        <p:sp>
          <p:nvSpPr>
            <p:cNvPr id="13" name="Rectangle 12"/>
            <p:cNvSpPr/>
            <p:nvPr/>
          </p:nvSpPr>
          <p:spPr bwMode="auto">
            <a:xfrm>
              <a:off x="8176641" y="2300522"/>
              <a:ext cx="187452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Efficient</a:t>
              </a:r>
            </a:p>
          </p:txBody>
        </p:sp>
        <p:sp>
          <p:nvSpPr>
            <p:cNvPr id="14" name="Rectangle 13"/>
            <p:cNvSpPr/>
            <p:nvPr/>
          </p:nvSpPr>
          <p:spPr bwMode="auto">
            <a:xfrm>
              <a:off x="10106025" y="2300522"/>
              <a:ext cx="187452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Trusted</a:t>
              </a:r>
            </a:p>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multi-tenancy</a:t>
              </a:r>
            </a:p>
            <a:p>
              <a:pPr defTabSz="932563">
                <a:lnSpc>
                  <a:spcPct val="90000"/>
                </a:lnSpc>
              </a:pPr>
              <a:endParaRPr lang="en-US" sz="1600" b="1" dirty="0">
                <a:gradFill>
                  <a:gsLst>
                    <a:gs pos="3960">
                      <a:schemeClr val="tx1"/>
                    </a:gs>
                    <a:gs pos="40594">
                      <a:schemeClr val="tx1"/>
                    </a:gs>
                  </a:gsLst>
                  <a:lin ang="5400000" scaled="0"/>
                </a:gradFill>
                <a:latin typeface="+mj-lt"/>
                <a:ea typeface="MS PGothic" pitchFamily="34" charset="-128"/>
              </a:endParaRPr>
            </a:p>
          </p:txBody>
        </p:sp>
        <p:sp>
          <p:nvSpPr>
            <p:cNvPr id="15" name="Freeform 6"/>
            <p:cNvSpPr>
              <a:spLocks noChangeAspect="1" noEditPoints="1"/>
            </p:cNvSpPr>
            <p:nvPr/>
          </p:nvSpPr>
          <p:spPr bwMode="auto">
            <a:xfrm>
              <a:off x="2577171" y="3171091"/>
              <a:ext cx="392046" cy="326863"/>
            </a:xfrm>
            <a:custGeom>
              <a:avLst/>
              <a:gdLst>
                <a:gd name="T0" fmla="*/ 173 w 349"/>
                <a:gd name="T1" fmla="*/ 256 h 291"/>
                <a:gd name="T2" fmla="*/ 160 w 349"/>
                <a:gd name="T3" fmla="*/ 255 h 291"/>
                <a:gd name="T4" fmla="*/ 149 w 349"/>
                <a:gd name="T5" fmla="*/ 253 h 291"/>
                <a:gd name="T6" fmla="*/ 139 w 349"/>
                <a:gd name="T7" fmla="*/ 250 h 291"/>
                <a:gd name="T8" fmla="*/ 130 w 349"/>
                <a:gd name="T9" fmla="*/ 247 h 291"/>
                <a:gd name="T10" fmla="*/ 121 w 349"/>
                <a:gd name="T11" fmla="*/ 243 h 291"/>
                <a:gd name="T12" fmla="*/ 96 w 349"/>
                <a:gd name="T13" fmla="*/ 223 h 291"/>
                <a:gd name="T14" fmla="*/ 88 w 349"/>
                <a:gd name="T15" fmla="*/ 214 h 291"/>
                <a:gd name="T16" fmla="*/ 93 w 349"/>
                <a:gd name="T17" fmla="*/ 146 h 291"/>
                <a:gd name="T18" fmla="*/ 0 w 349"/>
                <a:gd name="T19" fmla="*/ 146 h 291"/>
                <a:gd name="T20" fmla="*/ 54 w 349"/>
                <a:gd name="T21" fmla="*/ 228 h 291"/>
                <a:gd name="T22" fmla="*/ 60 w 349"/>
                <a:gd name="T23" fmla="*/ 236 h 291"/>
                <a:gd name="T24" fmla="*/ 71 w 349"/>
                <a:gd name="T25" fmla="*/ 248 h 291"/>
                <a:gd name="T26" fmla="*/ 104 w 349"/>
                <a:gd name="T27" fmla="*/ 273 h 291"/>
                <a:gd name="T28" fmla="*/ 116 w 349"/>
                <a:gd name="T29" fmla="*/ 279 h 291"/>
                <a:gd name="T30" fmla="*/ 128 w 349"/>
                <a:gd name="T31" fmla="*/ 283 h 291"/>
                <a:gd name="T32" fmla="*/ 141 w 349"/>
                <a:gd name="T33" fmla="*/ 287 h 291"/>
                <a:gd name="T34" fmla="*/ 149 w 349"/>
                <a:gd name="T35" fmla="*/ 289 h 291"/>
                <a:gd name="T36" fmla="*/ 160 w 349"/>
                <a:gd name="T37" fmla="*/ 290 h 291"/>
                <a:gd name="T38" fmla="*/ 258 w 349"/>
                <a:gd name="T39" fmla="*/ 265 h 291"/>
                <a:gd name="T40" fmla="*/ 237 w 349"/>
                <a:gd name="T41" fmla="*/ 236 h 291"/>
                <a:gd name="T42" fmla="*/ 294 w 349"/>
                <a:gd name="T43" fmla="*/ 63 h 291"/>
                <a:gd name="T44" fmla="*/ 287 w 349"/>
                <a:gd name="T45" fmla="*/ 54 h 291"/>
                <a:gd name="T46" fmla="*/ 232 w 349"/>
                <a:gd name="T47" fmla="*/ 12 h 291"/>
                <a:gd name="T48" fmla="*/ 220 w 349"/>
                <a:gd name="T49" fmla="*/ 8 h 291"/>
                <a:gd name="T50" fmla="*/ 207 w 349"/>
                <a:gd name="T51" fmla="*/ 4 h 291"/>
                <a:gd name="T52" fmla="*/ 199 w 349"/>
                <a:gd name="T53" fmla="*/ 2 h 291"/>
                <a:gd name="T54" fmla="*/ 188 w 349"/>
                <a:gd name="T55" fmla="*/ 1 h 291"/>
                <a:gd name="T56" fmla="*/ 174 w 349"/>
                <a:gd name="T57" fmla="*/ 0 h 291"/>
                <a:gd name="T58" fmla="*/ 91 w 349"/>
                <a:gd name="T59" fmla="*/ 27 h 291"/>
                <a:gd name="T60" fmla="*/ 111 w 349"/>
                <a:gd name="T61" fmla="*/ 55 h 291"/>
                <a:gd name="T62" fmla="*/ 185 w 349"/>
                <a:gd name="T63" fmla="*/ 36 h 291"/>
                <a:gd name="T64" fmla="*/ 195 w 349"/>
                <a:gd name="T65" fmla="*/ 37 h 291"/>
                <a:gd name="T66" fmla="*/ 206 w 349"/>
                <a:gd name="T67" fmla="*/ 40 h 291"/>
                <a:gd name="T68" fmla="*/ 217 w 349"/>
                <a:gd name="T69" fmla="*/ 44 h 291"/>
                <a:gd name="T70" fmla="*/ 259 w 349"/>
                <a:gd name="T71" fmla="*/ 75 h 291"/>
                <a:gd name="T72" fmla="*/ 285 w 349"/>
                <a:gd name="T73" fmla="*/ 146 h 291"/>
                <a:gd name="T74" fmla="*/ 302 w 349"/>
                <a:gd name="T75" fmla="*/ 215 h 291"/>
                <a:gd name="T76" fmla="*/ 320 w 349"/>
                <a:gd name="T77" fmla="*/ 1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291">
                  <a:moveTo>
                    <a:pt x="237" y="236"/>
                  </a:moveTo>
                  <a:cubicBezTo>
                    <a:pt x="218" y="250"/>
                    <a:pt x="196" y="256"/>
                    <a:pt x="173" y="256"/>
                  </a:cubicBezTo>
                  <a:cubicBezTo>
                    <a:pt x="170" y="256"/>
                    <a:pt x="167" y="256"/>
                    <a:pt x="164" y="256"/>
                  </a:cubicBezTo>
                  <a:cubicBezTo>
                    <a:pt x="163" y="255"/>
                    <a:pt x="161" y="255"/>
                    <a:pt x="160" y="255"/>
                  </a:cubicBezTo>
                  <a:cubicBezTo>
                    <a:pt x="158" y="255"/>
                    <a:pt x="155" y="254"/>
                    <a:pt x="153" y="254"/>
                  </a:cubicBezTo>
                  <a:cubicBezTo>
                    <a:pt x="152" y="254"/>
                    <a:pt x="150" y="253"/>
                    <a:pt x="149" y="253"/>
                  </a:cubicBezTo>
                  <a:cubicBezTo>
                    <a:pt x="147" y="253"/>
                    <a:pt x="144" y="252"/>
                    <a:pt x="142" y="251"/>
                  </a:cubicBezTo>
                  <a:cubicBezTo>
                    <a:pt x="141" y="251"/>
                    <a:pt x="140" y="251"/>
                    <a:pt x="139" y="250"/>
                  </a:cubicBezTo>
                  <a:cubicBezTo>
                    <a:pt x="137" y="249"/>
                    <a:pt x="134" y="249"/>
                    <a:pt x="132" y="248"/>
                  </a:cubicBezTo>
                  <a:cubicBezTo>
                    <a:pt x="131" y="247"/>
                    <a:pt x="131" y="247"/>
                    <a:pt x="130" y="247"/>
                  </a:cubicBezTo>
                  <a:cubicBezTo>
                    <a:pt x="127" y="246"/>
                    <a:pt x="124" y="244"/>
                    <a:pt x="122" y="243"/>
                  </a:cubicBezTo>
                  <a:cubicBezTo>
                    <a:pt x="121" y="243"/>
                    <a:pt x="121" y="243"/>
                    <a:pt x="121" y="243"/>
                  </a:cubicBezTo>
                  <a:cubicBezTo>
                    <a:pt x="112" y="237"/>
                    <a:pt x="103" y="231"/>
                    <a:pt x="96" y="224"/>
                  </a:cubicBezTo>
                  <a:cubicBezTo>
                    <a:pt x="96" y="224"/>
                    <a:pt x="96" y="223"/>
                    <a:pt x="96" y="223"/>
                  </a:cubicBezTo>
                  <a:cubicBezTo>
                    <a:pt x="93" y="221"/>
                    <a:pt x="91" y="219"/>
                    <a:pt x="89" y="216"/>
                  </a:cubicBezTo>
                  <a:cubicBezTo>
                    <a:pt x="89" y="216"/>
                    <a:pt x="88" y="215"/>
                    <a:pt x="88" y="214"/>
                  </a:cubicBezTo>
                  <a:cubicBezTo>
                    <a:pt x="73" y="196"/>
                    <a:pt x="64" y="172"/>
                    <a:pt x="64" y="146"/>
                  </a:cubicBezTo>
                  <a:cubicBezTo>
                    <a:pt x="93" y="146"/>
                    <a:pt x="93" y="146"/>
                    <a:pt x="93" y="146"/>
                  </a:cubicBezTo>
                  <a:cubicBezTo>
                    <a:pt x="46" y="76"/>
                    <a:pt x="46" y="76"/>
                    <a:pt x="46" y="76"/>
                  </a:cubicBezTo>
                  <a:cubicBezTo>
                    <a:pt x="0" y="146"/>
                    <a:pt x="0" y="146"/>
                    <a:pt x="0" y="146"/>
                  </a:cubicBezTo>
                  <a:cubicBezTo>
                    <a:pt x="29" y="146"/>
                    <a:pt x="29" y="146"/>
                    <a:pt x="29" y="146"/>
                  </a:cubicBezTo>
                  <a:cubicBezTo>
                    <a:pt x="29" y="176"/>
                    <a:pt x="38" y="205"/>
                    <a:pt x="54" y="228"/>
                  </a:cubicBezTo>
                  <a:cubicBezTo>
                    <a:pt x="55" y="228"/>
                    <a:pt x="55" y="229"/>
                    <a:pt x="55" y="229"/>
                  </a:cubicBezTo>
                  <a:cubicBezTo>
                    <a:pt x="57" y="231"/>
                    <a:pt x="59" y="234"/>
                    <a:pt x="60" y="236"/>
                  </a:cubicBezTo>
                  <a:cubicBezTo>
                    <a:pt x="61" y="237"/>
                    <a:pt x="62" y="238"/>
                    <a:pt x="62" y="238"/>
                  </a:cubicBezTo>
                  <a:cubicBezTo>
                    <a:pt x="65" y="242"/>
                    <a:pt x="68" y="245"/>
                    <a:pt x="71" y="248"/>
                  </a:cubicBezTo>
                  <a:cubicBezTo>
                    <a:pt x="71" y="248"/>
                    <a:pt x="71" y="248"/>
                    <a:pt x="72" y="249"/>
                  </a:cubicBezTo>
                  <a:cubicBezTo>
                    <a:pt x="81" y="258"/>
                    <a:pt x="92" y="266"/>
                    <a:pt x="104" y="273"/>
                  </a:cubicBezTo>
                  <a:cubicBezTo>
                    <a:pt x="104" y="273"/>
                    <a:pt x="105" y="273"/>
                    <a:pt x="105" y="274"/>
                  </a:cubicBezTo>
                  <a:cubicBezTo>
                    <a:pt x="109" y="275"/>
                    <a:pt x="112" y="277"/>
                    <a:pt x="116" y="279"/>
                  </a:cubicBezTo>
                  <a:cubicBezTo>
                    <a:pt x="117" y="279"/>
                    <a:pt x="117" y="279"/>
                    <a:pt x="118" y="280"/>
                  </a:cubicBezTo>
                  <a:cubicBezTo>
                    <a:pt x="121" y="281"/>
                    <a:pt x="125" y="282"/>
                    <a:pt x="128" y="283"/>
                  </a:cubicBezTo>
                  <a:cubicBezTo>
                    <a:pt x="129" y="284"/>
                    <a:pt x="131" y="284"/>
                    <a:pt x="132" y="285"/>
                  </a:cubicBezTo>
                  <a:cubicBezTo>
                    <a:pt x="135" y="286"/>
                    <a:pt x="138" y="286"/>
                    <a:pt x="141" y="287"/>
                  </a:cubicBezTo>
                  <a:cubicBezTo>
                    <a:pt x="143" y="287"/>
                    <a:pt x="145" y="288"/>
                    <a:pt x="146" y="288"/>
                  </a:cubicBezTo>
                  <a:cubicBezTo>
                    <a:pt x="147" y="288"/>
                    <a:pt x="148" y="289"/>
                    <a:pt x="149" y="289"/>
                  </a:cubicBezTo>
                  <a:cubicBezTo>
                    <a:pt x="152" y="289"/>
                    <a:pt x="154" y="290"/>
                    <a:pt x="157" y="290"/>
                  </a:cubicBezTo>
                  <a:cubicBezTo>
                    <a:pt x="158" y="290"/>
                    <a:pt x="159" y="290"/>
                    <a:pt x="160" y="290"/>
                  </a:cubicBezTo>
                  <a:cubicBezTo>
                    <a:pt x="165" y="291"/>
                    <a:pt x="170" y="291"/>
                    <a:pt x="174" y="291"/>
                  </a:cubicBezTo>
                  <a:cubicBezTo>
                    <a:pt x="204" y="291"/>
                    <a:pt x="233" y="282"/>
                    <a:pt x="258" y="265"/>
                  </a:cubicBezTo>
                  <a:cubicBezTo>
                    <a:pt x="265" y="259"/>
                    <a:pt x="267" y="248"/>
                    <a:pt x="262" y="240"/>
                  </a:cubicBezTo>
                  <a:cubicBezTo>
                    <a:pt x="256" y="232"/>
                    <a:pt x="245" y="231"/>
                    <a:pt x="237" y="236"/>
                  </a:cubicBezTo>
                  <a:close/>
                  <a:moveTo>
                    <a:pt x="320" y="146"/>
                  </a:moveTo>
                  <a:cubicBezTo>
                    <a:pt x="319" y="115"/>
                    <a:pt x="310" y="87"/>
                    <a:pt x="294" y="63"/>
                  </a:cubicBezTo>
                  <a:cubicBezTo>
                    <a:pt x="294" y="63"/>
                    <a:pt x="293" y="63"/>
                    <a:pt x="293" y="62"/>
                  </a:cubicBezTo>
                  <a:cubicBezTo>
                    <a:pt x="291" y="59"/>
                    <a:pt x="289" y="57"/>
                    <a:pt x="287" y="54"/>
                  </a:cubicBezTo>
                  <a:cubicBezTo>
                    <a:pt x="287" y="54"/>
                    <a:pt x="286" y="53"/>
                    <a:pt x="286" y="53"/>
                  </a:cubicBezTo>
                  <a:cubicBezTo>
                    <a:pt x="271" y="35"/>
                    <a:pt x="253" y="21"/>
                    <a:pt x="232" y="12"/>
                  </a:cubicBezTo>
                  <a:cubicBezTo>
                    <a:pt x="231" y="12"/>
                    <a:pt x="231" y="12"/>
                    <a:pt x="230" y="11"/>
                  </a:cubicBezTo>
                  <a:cubicBezTo>
                    <a:pt x="227" y="10"/>
                    <a:pt x="223" y="9"/>
                    <a:pt x="220" y="8"/>
                  </a:cubicBezTo>
                  <a:cubicBezTo>
                    <a:pt x="219" y="7"/>
                    <a:pt x="217" y="7"/>
                    <a:pt x="216" y="6"/>
                  </a:cubicBezTo>
                  <a:cubicBezTo>
                    <a:pt x="213" y="6"/>
                    <a:pt x="210" y="5"/>
                    <a:pt x="207" y="4"/>
                  </a:cubicBezTo>
                  <a:cubicBezTo>
                    <a:pt x="205" y="4"/>
                    <a:pt x="204" y="3"/>
                    <a:pt x="202" y="3"/>
                  </a:cubicBezTo>
                  <a:cubicBezTo>
                    <a:pt x="201" y="3"/>
                    <a:pt x="200" y="3"/>
                    <a:pt x="199" y="2"/>
                  </a:cubicBezTo>
                  <a:cubicBezTo>
                    <a:pt x="197" y="2"/>
                    <a:pt x="195" y="2"/>
                    <a:pt x="192" y="2"/>
                  </a:cubicBezTo>
                  <a:cubicBezTo>
                    <a:pt x="191" y="1"/>
                    <a:pt x="189" y="1"/>
                    <a:pt x="188" y="1"/>
                  </a:cubicBezTo>
                  <a:cubicBezTo>
                    <a:pt x="184" y="1"/>
                    <a:pt x="180" y="0"/>
                    <a:pt x="176" y="0"/>
                  </a:cubicBezTo>
                  <a:cubicBezTo>
                    <a:pt x="175" y="0"/>
                    <a:pt x="175" y="0"/>
                    <a:pt x="174" y="0"/>
                  </a:cubicBezTo>
                  <a:cubicBezTo>
                    <a:pt x="174" y="0"/>
                    <a:pt x="174" y="0"/>
                    <a:pt x="174" y="0"/>
                  </a:cubicBezTo>
                  <a:cubicBezTo>
                    <a:pt x="144" y="0"/>
                    <a:pt x="115" y="9"/>
                    <a:pt x="91" y="27"/>
                  </a:cubicBezTo>
                  <a:cubicBezTo>
                    <a:pt x="83" y="32"/>
                    <a:pt x="81" y="43"/>
                    <a:pt x="86" y="51"/>
                  </a:cubicBezTo>
                  <a:cubicBezTo>
                    <a:pt x="92" y="59"/>
                    <a:pt x="103" y="61"/>
                    <a:pt x="111" y="55"/>
                  </a:cubicBezTo>
                  <a:cubicBezTo>
                    <a:pt x="130" y="42"/>
                    <a:pt x="152" y="35"/>
                    <a:pt x="175" y="35"/>
                  </a:cubicBezTo>
                  <a:cubicBezTo>
                    <a:pt x="178" y="35"/>
                    <a:pt x="181" y="35"/>
                    <a:pt x="185" y="36"/>
                  </a:cubicBezTo>
                  <a:cubicBezTo>
                    <a:pt x="186" y="36"/>
                    <a:pt x="187" y="36"/>
                    <a:pt x="188" y="36"/>
                  </a:cubicBezTo>
                  <a:cubicBezTo>
                    <a:pt x="190" y="36"/>
                    <a:pt x="193" y="37"/>
                    <a:pt x="195" y="37"/>
                  </a:cubicBezTo>
                  <a:cubicBezTo>
                    <a:pt x="196" y="37"/>
                    <a:pt x="198" y="38"/>
                    <a:pt x="199" y="38"/>
                  </a:cubicBezTo>
                  <a:cubicBezTo>
                    <a:pt x="201" y="39"/>
                    <a:pt x="204" y="39"/>
                    <a:pt x="206" y="40"/>
                  </a:cubicBezTo>
                  <a:cubicBezTo>
                    <a:pt x="207" y="40"/>
                    <a:pt x="208" y="40"/>
                    <a:pt x="209" y="41"/>
                  </a:cubicBezTo>
                  <a:cubicBezTo>
                    <a:pt x="211" y="42"/>
                    <a:pt x="214" y="43"/>
                    <a:pt x="217" y="44"/>
                  </a:cubicBezTo>
                  <a:cubicBezTo>
                    <a:pt x="217" y="44"/>
                    <a:pt x="217" y="44"/>
                    <a:pt x="218" y="44"/>
                  </a:cubicBezTo>
                  <a:cubicBezTo>
                    <a:pt x="234" y="51"/>
                    <a:pt x="248" y="62"/>
                    <a:pt x="259" y="75"/>
                  </a:cubicBezTo>
                  <a:cubicBezTo>
                    <a:pt x="259" y="75"/>
                    <a:pt x="259" y="76"/>
                    <a:pt x="259" y="76"/>
                  </a:cubicBezTo>
                  <a:cubicBezTo>
                    <a:pt x="275" y="95"/>
                    <a:pt x="285" y="119"/>
                    <a:pt x="285" y="146"/>
                  </a:cubicBezTo>
                  <a:cubicBezTo>
                    <a:pt x="255" y="146"/>
                    <a:pt x="255" y="146"/>
                    <a:pt x="255" y="146"/>
                  </a:cubicBezTo>
                  <a:cubicBezTo>
                    <a:pt x="302" y="215"/>
                    <a:pt x="302" y="215"/>
                    <a:pt x="302" y="215"/>
                  </a:cubicBezTo>
                  <a:cubicBezTo>
                    <a:pt x="349" y="146"/>
                    <a:pt x="349" y="146"/>
                    <a:pt x="349" y="146"/>
                  </a:cubicBezTo>
                  <a:lnTo>
                    <a:pt x="320" y="1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464"/>
            <p:cNvSpPr>
              <a:spLocks noChangeAspect="1"/>
            </p:cNvSpPr>
            <p:nvPr/>
          </p:nvSpPr>
          <p:spPr bwMode="auto">
            <a:xfrm>
              <a:off x="4506555" y="3206330"/>
              <a:ext cx="302102" cy="291624"/>
            </a:xfrm>
            <a:custGeom>
              <a:avLst/>
              <a:gdLst>
                <a:gd name="T0" fmla="*/ 73 w 73"/>
                <a:gd name="T1" fmla="*/ 0 h 71"/>
                <a:gd name="T2" fmla="*/ 65 w 73"/>
                <a:gd name="T3" fmla="*/ 0 h 71"/>
                <a:gd name="T4" fmla="*/ 43 w 73"/>
                <a:gd name="T5" fmla="*/ 0 h 71"/>
                <a:gd name="T6" fmla="*/ 29 w 73"/>
                <a:gd name="T7" fmla="*/ 0 h 71"/>
                <a:gd name="T8" fmla="*/ 6 w 73"/>
                <a:gd name="T9" fmla="*/ 0 h 71"/>
                <a:gd name="T10" fmla="*/ 0 w 73"/>
                <a:gd name="T11" fmla="*/ 0 h 71"/>
                <a:gd name="T12" fmla="*/ 0 w 73"/>
                <a:gd name="T13" fmla="*/ 35 h 71"/>
                <a:gd name="T14" fmla="*/ 36 w 73"/>
                <a:gd name="T15" fmla="*/ 71 h 71"/>
                <a:gd name="T16" fmla="*/ 73 w 73"/>
                <a:gd name="T17" fmla="*/ 35 h 71"/>
                <a:gd name="T18" fmla="*/ 73 w 73"/>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1">
                  <a:moveTo>
                    <a:pt x="73" y="0"/>
                  </a:moveTo>
                  <a:cubicBezTo>
                    <a:pt x="65" y="0"/>
                    <a:pt x="65" y="0"/>
                    <a:pt x="65" y="0"/>
                  </a:cubicBezTo>
                  <a:cubicBezTo>
                    <a:pt x="59" y="4"/>
                    <a:pt x="50" y="4"/>
                    <a:pt x="43" y="0"/>
                  </a:cubicBezTo>
                  <a:cubicBezTo>
                    <a:pt x="29" y="0"/>
                    <a:pt x="29" y="0"/>
                    <a:pt x="29" y="0"/>
                  </a:cubicBezTo>
                  <a:cubicBezTo>
                    <a:pt x="22" y="4"/>
                    <a:pt x="13" y="4"/>
                    <a:pt x="6" y="0"/>
                  </a:cubicBezTo>
                  <a:cubicBezTo>
                    <a:pt x="0" y="0"/>
                    <a:pt x="0" y="0"/>
                    <a:pt x="0" y="0"/>
                  </a:cubicBezTo>
                  <a:cubicBezTo>
                    <a:pt x="0" y="12"/>
                    <a:pt x="0" y="24"/>
                    <a:pt x="0" y="35"/>
                  </a:cubicBezTo>
                  <a:cubicBezTo>
                    <a:pt x="5" y="51"/>
                    <a:pt x="17" y="62"/>
                    <a:pt x="36" y="71"/>
                  </a:cubicBezTo>
                  <a:cubicBezTo>
                    <a:pt x="55" y="62"/>
                    <a:pt x="67" y="51"/>
                    <a:pt x="73" y="35"/>
                  </a:cubicBezTo>
                  <a:cubicBezTo>
                    <a:pt x="73" y="24"/>
                    <a:pt x="73" y="12"/>
                    <a:pt x="7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94"/>
            <p:cNvSpPr>
              <a:spLocks noChangeAspect="1"/>
            </p:cNvSpPr>
            <p:nvPr/>
          </p:nvSpPr>
          <p:spPr bwMode="auto">
            <a:xfrm>
              <a:off x="6435938" y="3206330"/>
              <a:ext cx="463843" cy="291624"/>
            </a:xfrm>
            <a:custGeom>
              <a:avLst/>
              <a:gdLst>
                <a:gd name="T0" fmla="*/ 870 w 870"/>
                <a:gd name="T1" fmla="*/ 235 h 547"/>
                <a:gd name="T2" fmla="*/ 635 w 870"/>
                <a:gd name="T3" fmla="*/ 70 h 547"/>
                <a:gd name="T4" fmla="*/ 635 w 870"/>
                <a:gd name="T5" fmla="*/ 187 h 547"/>
                <a:gd name="T6" fmla="*/ 467 w 870"/>
                <a:gd name="T7" fmla="*/ 357 h 547"/>
                <a:gd name="T8" fmla="*/ 467 w 870"/>
                <a:gd name="T9" fmla="*/ 357 h 547"/>
                <a:gd name="T10" fmla="*/ 460 w 870"/>
                <a:gd name="T11" fmla="*/ 431 h 547"/>
                <a:gd name="T12" fmla="*/ 443 w 870"/>
                <a:gd name="T13" fmla="*/ 454 h 547"/>
                <a:gd name="T14" fmla="*/ 434 w 870"/>
                <a:gd name="T15" fmla="*/ 451 h 547"/>
                <a:gd name="T16" fmla="*/ 418 w 870"/>
                <a:gd name="T17" fmla="*/ 358 h 547"/>
                <a:gd name="T18" fmla="*/ 418 w 870"/>
                <a:gd name="T19" fmla="*/ 357 h 547"/>
                <a:gd name="T20" fmla="*/ 417 w 870"/>
                <a:gd name="T21" fmla="*/ 192 h 547"/>
                <a:gd name="T22" fmla="*/ 417 w 870"/>
                <a:gd name="T23" fmla="*/ 190 h 547"/>
                <a:gd name="T24" fmla="*/ 405 w 870"/>
                <a:gd name="T25" fmla="*/ 90 h 547"/>
                <a:gd name="T26" fmla="*/ 299 w 870"/>
                <a:gd name="T27" fmla="*/ 0 h 547"/>
                <a:gd name="T28" fmla="*/ 191 w 870"/>
                <a:gd name="T29" fmla="*/ 93 h 547"/>
                <a:gd name="T30" fmla="*/ 180 w 870"/>
                <a:gd name="T31" fmla="*/ 191 h 547"/>
                <a:gd name="T32" fmla="*/ 180 w 870"/>
                <a:gd name="T33" fmla="*/ 193 h 547"/>
                <a:gd name="T34" fmla="*/ 171 w 870"/>
                <a:gd name="T35" fmla="*/ 245 h 547"/>
                <a:gd name="T36" fmla="*/ 97 w 870"/>
                <a:gd name="T37" fmla="*/ 267 h 547"/>
                <a:gd name="T38" fmla="*/ 1 w 870"/>
                <a:gd name="T39" fmla="*/ 267 h 547"/>
                <a:gd name="T40" fmla="*/ 0 w 870"/>
                <a:gd name="T41" fmla="*/ 361 h 547"/>
                <a:gd name="T42" fmla="*/ 98 w 870"/>
                <a:gd name="T43" fmla="*/ 361 h 547"/>
                <a:gd name="T44" fmla="*/ 249 w 870"/>
                <a:gd name="T45" fmla="*/ 297 h 547"/>
                <a:gd name="T46" fmla="*/ 274 w 870"/>
                <a:gd name="T47" fmla="*/ 193 h 547"/>
                <a:gd name="T48" fmla="*/ 274 w 870"/>
                <a:gd name="T49" fmla="*/ 191 h 547"/>
                <a:gd name="T50" fmla="*/ 281 w 870"/>
                <a:gd name="T51" fmla="*/ 119 h 547"/>
                <a:gd name="T52" fmla="*/ 299 w 870"/>
                <a:gd name="T53" fmla="*/ 94 h 547"/>
                <a:gd name="T54" fmla="*/ 316 w 870"/>
                <a:gd name="T55" fmla="*/ 116 h 547"/>
                <a:gd name="T56" fmla="*/ 323 w 870"/>
                <a:gd name="T57" fmla="*/ 191 h 547"/>
                <a:gd name="T58" fmla="*/ 324 w 870"/>
                <a:gd name="T59" fmla="*/ 356 h 547"/>
                <a:gd name="T60" fmla="*/ 366 w 870"/>
                <a:gd name="T61" fmla="*/ 516 h 547"/>
                <a:gd name="T62" fmla="*/ 443 w 870"/>
                <a:gd name="T63" fmla="*/ 547 h 547"/>
                <a:gd name="T64" fmla="*/ 550 w 870"/>
                <a:gd name="T65" fmla="*/ 457 h 547"/>
                <a:gd name="T66" fmla="*/ 560 w 870"/>
                <a:gd name="T67" fmla="*/ 357 h 547"/>
                <a:gd name="T68" fmla="*/ 560 w 870"/>
                <a:gd name="T69" fmla="*/ 357 h 547"/>
                <a:gd name="T70" fmla="*/ 577 w 870"/>
                <a:gd name="T71" fmla="*/ 289 h 547"/>
                <a:gd name="T72" fmla="*/ 635 w 870"/>
                <a:gd name="T73" fmla="*/ 281 h 547"/>
                <a:gd name="T74" fmla="*/ 635 w 870"/>
                <a:gd name="T75" fmla="*/ 395 h 547"/>
                <a:gd name="T76" fmla="*/ 870 w 870"/>
                <a:gd name="T77" fmla="*/ 235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0" h="547">
                  <a:moveTo>
                    <a:pt x="870" y="235"/>
                  </a:moveTo>
                  <a:cubicBezTo>
                    <a:pt x="635" y="70"/>
                    <a:pt x="635" y="70"/>
                    <a:pt x="635" y="70"/>
                  </a:cubicBezTo>
                  <a:cubicBezTo>
                    <a:pt x="635" y="187"/>
                    <a:pt x="635" y="187"/>
                    <a:pt x="635" y="187"/>
                  </a:cubicBezTo>
                  <a:cubicBezTo>
                    <a:pt x="564" y="187"/>
                    <a:pt x="467" y="195"/>
                    <a:pt x="467" y="357"/>
                  </a:cubicBezTo>
                  <a:cubicBezTo>
                    <a:pt x="467" y="357"/>
                    <a:pt x="467" y="357"/>
                    <a:pt x="467" y="357"/>
                  </a:cubicBezTo>
                  <a:cubicBezTo>
                    <a:pt x="467" y="374"/>
                    <a:pt x="467" y="407"/>
                    <a:pt x="460" y="431"/>
                  </a:cubicBezTo>
                  <a:cubicBezTo>
                    <a:pt x="453" y="454"/>
                    <a:pt x="447" y="454"/>
                    <a:pt x="443" y="454"/>
                  </a:cubicBezTo>
                  <a:cubicBezTo>
                    <a:pt x="437" y="454"/>
                    <a:pt x="435" y="452"/>
                    <a:pt x="434" y="451"/>
                  </a:cubicBezTo>
                  <a:cubicBezTo>
                    <a:pt x="429" y="446"/>
                    <a:pt x="415" y="426"/>
                    <a:pt x="418" y="358"/>
                  </a:cubicBezTo>
                  <a:cubicBezTo>
                    <a:pt x="418" y="357"/>
                    <a:pt x="418" y="357"/>
                    <a:pt x="418" y="357"/>
                  </a:cubicBezTo>
                  <a:cubicBezTo>
                    <a:pt x="417" y="192"/>
                    <a:pt x="417" y="192"/>
                    <a:pt x="417" y="192"/>
                  </a:cubicBezTo>
                  <a:cubicBezTo>
                    <a:pt x="417" y="190"/>
                    <a:pt x="417" y="190"/>
                    <a:pt x="417" y="190"/>
                  </a:cubicBezTo>
                  <a:cubicBezTo>
                    <a:pt x="417" y="168"/>
                    <a:pt x="416" y="127"/>
                    <a:pt x="405" y="90"/>
                  </a:cubicBezTo>
                  <a:cubicBezTo>
                    <a:pt x="382" y="9"/>
                    <a:pt x="323" y="0"/>
                    <a:pt x="299" y="0"/>
                  </a:cubicBezTo>
                  <a:cubicBezTo>
                    <a:pt x="274" y="0"/>
                    <a:pt x="215" y="9"/>
                    <a:pt x="191" y="93"/>
                  </a:cubicBezTo>
                  <a:cubicBezTo>
                    <a:pt x="180" y="131"/>
                    <a:pt x="180" y="172"/>
                    <a:pt x="180" y="191"/>
                  </a:cubicBezTo>
                  <a:cubicBezTo>
                    <a:pt x="180" y="193"/>
                    <a:pt x="180" y="193"/>
                    <a:pt x="180" y="193"/>
                  </a:cubicBezTo>
                  <a:cubicBezTo>
                    <a:pt x="180" y="210"/>
                    <a:pt x="180" y="232"/>
                    <a:pt x="171" y="245"/>
                  </a:cubicBezTo>
                  <a:cubicBezTo>
                    <a:pt x="159" y="263"/>
                    <a:pt x="124" y="267"/>
                    <a:pt x="97" y="267"/>
                  </a:cubicBezTo>
                  <a:cubicBezTo>
                    <a:pt x="46" y="267"/>
                    <a:pt x="1" y="267"/>
                    <a:pt x="1" y="267"/>
                  </a:cubicBezTo>
                  <a:cubicBezTo>
                    <a:pt x="0" y="361"/>
                    <a:pt x="0" y="361"/>
                    <a:pt x="0" y="361"/>
                  </a:cubicBezTo>
                  <a:cubicBezTo>
                    <a:pt x="1" y="361"/>
                    <a:pt x="46" y="361"/>
                    <a:pt x="98" y="361"/>
                  </a:cubicBezTo>
                  <a:cubicBezTo>
                    <a:pt x="170" y="360"/>
                    <a:pt x="221" y="339"/>
                    <a:pt x="249" y="297"/>
                  </a:cubicBezTo>
                  <a:cubicBezTo>
                    <a:pt x="274" y="260"/>
                    <a:pt x="274" y="218"/>
                    <a:pt x="274" y="193"/>
                  </a:cubicBezTo>
                  <a:cubicBezTo>
                    <a:pt x="274" y="191"/>
                    <a:pt x="274" y="191"/>
                    <a:pt x="274" y="191"/>
                  </a:cubicBezTo>
                  <a:cubicBezTo>
                    <a:pt x="274" y="176"/>
                    <a:pt x="274" y="144"/>
                    <a:pt x="281" y="119"/>
                  </a:cubicBezTo>
                  <a:cubicBezTo>
                    <a:pt x="288" y="94"/>
                    <a:pt x="295" y="94"/>
                    <a:pt x="299" y="94"/>
                  </a:cubicBezTo>
                  <a:cubicBezTo>
                    <a:pt x="302" y="94"/>
                    <a:pt x="309" y="94"/>
                    <a:pt x="316" y="116"/>
                  </a:cubicBezTo>
                  <a:cubicBezTo>
                    <a:pt x="323" y="141"/>
                    <a:pt x="323" y="172"/>
                    <a:pt x="323" y="191"/>
                  </a:cubicBezTo>
                  <a:cubicBezTo>
                    <a:pt x="324" y="356"/>
                    <a:pt x="324" y="356"/>
                    <a:pt x="324" y="356"/>
                  </a:cubicBezTo>
                  <a:cubicBezTo>
                    <a:pt x="322" y="432"/>
                    <a:pt x="336" y="484"/>
                    <a:pt x="366" y="516"/>
                  </a:cubicBezTo>
                  <a:cubicBezTo>
                    <a:pt x="387" y="537"/>
                    <a:pt x="413" y="547"/>
                    <a:pt x="443" y="547"/>
                  </a:cubicBezTo>
                  <a:cubicBezTo>
                    <a:pt x="467" y="547"/>
                    <a:pt x="526" y="539"/>
                    <a:pt x="550" y="457"/>
                  </a:cubicBezTo>
                  <a:cubicBezTo>
                    <a:pt x="560" y="420"/>
                    <a:pt x="560" y="379"/>
                    <a:pt x="560" y="357"/>
                  </a:cubicBezTo>
                  <a:cubicBezTo>
                    <a:pt x="560" y="357"/>
                    <a:pt x="560" y="357"/>
                    <a:pt x="560" y="357"/>
                  </a:cubicBezTo>
                  <a:cubicBezTo>
                    <a:pt x="560" y="336"/>
                    <a:pt x="562" y="299"/>
                    <a:pt x="577" y="289"/>
                  </a:cubicBezTo>
                  <a:cubicBezTo>
                    <a:pt x="588" y="282"/>
                    <a:pt x="612" y="281"/>
                    <a:pt x="635" y="281"/>
                  </a:cubicBezTo>
                  <a:cubicBezTo>
                    <a:pt x="635" y="395"/>
                    <a:pt x="635" y="395"/>
                    <a:pt x="635" y="395"/>
                  </a:cubicBezTo>
                  <a:lnTo>
                    <a:pt x="870"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noChangeAspect="1" noEditPoints="1"/>
            </p:cNvSpPr>
            <p:nvPr/>
          </p:nvSpPr>
          <p:spPr bwMode="auto">
            <a:xfrm>
              <a:off x="8365323" y="3108466"/>
              <a:ext cx="306959" cy="389488"/>
            </a:xfrm>
            <a:custGeom>
              <a:avLst/>
              <a:gdLst>
                <a:gd name="T0" fmla="*/ 772 w 1403"/>
                <a:gd name="T1" fmla="*/ 1096 h 1780"/>
                <a:gd name="T2" fmla="*/ 715 w 1403"/>
                <a:gd name="T3" fmla="*/ 1152 h 1780"/>
                <a:gd name="T4" fmla="*/ 658 w 1403"/>
                <a:gd name="T5" fmla="*/ 1095 h 1780"/>
                <a:gd name="T6" fmla="*/ 717 w 1403"/>
                <a:gd name="T7" fmla="*/ 642 h 1780"/>
                <a:gd name="T8" fmla="*/ 772 w 1403"/>
                <a:gd name="T9" fmla="*/ 1096 h 1780"/>
                <a:gd name="T10" fmla="*/ 1403 w 1403"/>
                <a:gd name="T11" fmla="*/ 1095 h 1780"/>
                <a:gd name="T12" fmla="*/ 718 w 1403"/>
                <a:gd name="T13" fmla="*/ 1780 h 1780"/>
                <a:gd name="T14" fmla="*/ 33 w 1403"/>
                <a:gd name="T15" fmla="*/ 1095 h 1780"/>
                <a:gd name="T16" fmla="*/ 200 w 1403"/>
                <a:gd name="T17" fmla="*/ 648 h 1780"/>
                <a:gd name="T18" fmla="*/ 145 w 1403"/>
                <a:gd name="T19" fmla="*/ 591 h 1780"/>
                <a:gd name="T20" fmla="*/ 104 w 1403"/>
                <a:gd name="T21" fmla="*/ 630 h 1780"/>
                <a:gd name="T22" fmla="*/ 23 w 1403"/>
                <a:gd name="T23" fmla="*/ 629 h 1780"/>
                <a:gd name="T24" fmla="*/ 25 w 1403"/>
                <a:gd name="T25" fmla="*/ 548 h 1780"/>
                <a:gd name="T26" fmla="*/ 188 w 1403"/>
                <a:gd name="T27" fmla="*/ 390 h 1780"/>
                <a:gd name="T28" fmla="*/ 268 w 1403"/>
                <a:gd name="T29" fmla="*/ 392 h 1780"/>
                <a:gd name="T30" fmla="*/ 267 w 1403"/>
                <a:gd name="T31" fmla="*/ 472 h 1780"/>
                <a:gd name="T32" fmla="*/ 226 w 1403"/>
                <a:gd name="T33" fmla="*/ 512 h 1780"/>
                <a:gd name="T34" fmla="*/ 281 w 1403"/>
                <a:gd name="T35" fmla="*/ 568 h 1780"/>
                <a:gd name="T36" fmla="*/ 538 w 1403"/>
                <a:gd name="T37" fmla="*/ 434 h 1780"/>
                <a:gd name="T38" fmla="*/ 464 w 1403"/>
                <a:gd name="T39" fmla="*/ 255 h 1780"/>
                <a:gd name="T40" fmla="*/ 718 w 1403"/>
                <a:gd name="T41" fmla="*/ 0 h 1780"/>
                <a:gd name="T42" fmla="*/ 973 w 1403"/>
                <a:gd name="T43" fmla="*/ 255 h 1780"/>
                <a:gd name="T44" fmla="*/ 898 w 1403"/>
                <a:gd name="T45" fmla="*/ 434 h 1780"/>
                <a:gd name="T46" fmla="*/ 1403 w 1403"/>
                <a:gd name="T47" fmla="*/ 1095 h 1780"/>
                <a:gd name="T48" fmla="*/ 608 w 1403"/>
                <a:gd name="T49" fmla="*/ 419 h 1780"/>
                <a:gd name="T50" fmla="*/ 661 w 1403"/>
                <a:gd name="T51" fmla="*/ 412 h 1780"/>
                <a:gd name="T52" fmla="*/ 661 w 1403"/>
                <a:gd name="T53" fmla="*/ 336 h 1780"/>
                <a:gd name="T54" fmla="*/ 605 w 1403"/>
                <a:gd name="T55" fmla="*/ 336 h 1780"/>
                <a:gd name="T56" fmla="*/ 548 w 1403"/>
                <a:gd name="T57" fmla="*/ 279 h 1780"/>
                <a:gd name="T58" fmla="*/ 605 w 1403"/>
                <a:gd name="T59" fmla="*/ 222 h 1780"/>
                <a:gd name="T60" fmla="*/ 832 w 1403"/>
                <a:gd name="T61" fmla="*/ 222 h 1780"/>
                <a:gd name="T62" fmla="*/ 889 w 1403"/>
                <a:gd name="T63" fmla="*/ 279 h 1780"/>
                <a:gd name="T64" fmla="*/ 832 w 1403"/>
                <a:gd name="T65" fmla="*/ 336 h 1780"/>
                <a:gd name="T66" fmla="*/ 775 w 1403"/>
                <a:gd name="T67" fmla="*/ 336 h 1780"/>
                <a:gd name="T68" fmla="*/ 775 w 1403"/>
                <a:gd name="T69" fmla="*/ 412 h 1780"/>
                <a:gd name="T70" fmla="*/ 828 w 1403"/>
                <a:gd name="T71" fmla="*/ 419 h 1780"/>
                <a:gd name="T72" fmla="*/ 916 w 1403"/>
                <a:gd name="T73" fmla="*/ 255 h 1780"/>
                <a:gd name="T74" fmla="*/ 718 w 1403"/>
                <a:gd name="T75" fmla="*/ 57 h 1780"/>
                <a:gd name="T76" fmla="*/ 521 w 1403"/>
                <a:gd name="T77" fmla="*/ 255 h 1780"/>
                <a:gd name="T78" fmla="*/ 608 w 1403"/>
                <a:gd name="T79" fmla="*/ 419 h 1780"/>
                <a:gd name="T80" fmla="*/ 1290 w 1403"/>
                <a:gd name="T81" fmla="*/ 1095 h 1780"/>
                <a:gd name="T82" fmla="*/ 718 w 1403"/>
                <a:gd name="T83" fmla="*/ 523 h 1780"/>
                <a:gd name="T84" fmla="*/ 147 w 1403"/>
                <a:gd name="T85" fmla="*/ 1095 h 1780"/>
                <a:gd name="T86" fmla="*/ 718 w 1403"/>
                <a:gd name="T87" fmla="*/ 1666 h 1780"/>
                <a:gd name="T88" fmla="*/ 1290 w 1403"/>
                <a:gd name="T89" fmla="*/ 1095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3" h="1780">
                  <a:moveTo>
                    <a:pt x="772" y="1096"/>
                  </a:moveTo>
                  <a:cubicBezTo>
                    <a:pt x="771" y="1118"/>
                    <a:pt x="759" y="1152"/>
                    <a:pt x="715" y="1152"/>
                  </a:cubicBezTo>
                  <a:cubicBezTo>
                    <a:pt x="683" y="1152"/>
                    <a:pt x="658" y="1127"/>
                    <a:pt x="658" y="1095"/>
                  </a:cubicBezTo>
                  <a:cubicBezTo>
                    <a:pt x="658" y="1095"/>
                    <a:pt x="685" y="642"/>
                    <a:pt x="717" y="642"/>
                  </a:cubicBezTo>
                  <a:cubicBezTo>
                    <a:pt x="748" y="642"/>
                    <a:pt x="772" y="1096"/>
                    <a:pt x="772" y="1096"/>
                  </a:cubicBezTo>
                  <a:close/>
                  <a:moveTo>
                    <a:pt x="1403" y="1095"/>
                  </a:moveTo>
                  <a:cubicBezTo>
                    <a:pt x="1403" y="1472"/>
                    <a:pt x="1096" y="1780"/>
                    <a:pt x="718" y="1780"/>
                  </a:cubicBezTo>
                  <a:cubicBezTo>
                    <a:pt x="341" y="1780"/>
                    <a:pt x="33" y="1472"/>
                    <a:pt x="33" y="1095"/>
                  </a:cubicBezTo>
                  <a:cubicBezTo>
                    <a:pt x="33" y="924"/>
                    <a:pt x="96" y="768"/>
                    <a:pt x="200" y="648"/>
                  </a:cubicBezTo>
                  <a:cubicBezTo>
                    <a:pt x="145" y="591"/>
                    <a:pt x="145" y="591"/>
                    <a:pt x="145" y="591"/>
                  </a:cubicBezTo>
                  <a:cubicBezTo>
                    <a:pt x="104" y="630"/>
                    <a:pt x="104" y="630"/>
                    <a:pt x="104" y="630"/>
                  </a:cubicBezTo>
                  <a:cubicBezTo>
                    <a:pt x="93" y="641"/>
                    <a:pt x="52" y="654"/>
                    <a:pt x="23" y="629"/>
                  </a:cubicBezTo>
                  <a:cubicBezTo>
                    <a:pt x="0" y="608"/>
                    <a:pt x="2" y="570"/>
                    <a:pt x="25" y="548"/>
                  </a:cubicBezTo>
                  <a:cubicBezTo>
                    <a:pt x="188" y="390"/>
                    <a:pt x="188" y="390"/>
                    <a:pt x="188" y="390"/>
                  </a:cubicBezTo>
                  <a:cubicBezTo>
                    <a:pt x="211" y="369"/>
                    <a:pt x="247" y="369"/>
                    <a:pt x="268" y="392"/>
                  </a:cubicBezTo>
                  <a:cubicBezTo>
                    <a:pt x="290" y="414"/>
                    <a:pt x="290" y="450"/>
                    <a:pt x="267" y="472"/>
                  </a:cubicBezTo>
                  <a:cubicBezTo>
                    <a:pt x="226" y="512"/>
                    <a:pt x="226" y="512"/>
                    <a:pt x="226" y="512"/>
                  </a:cubicBezTo>
                  <a:cubicBezTo>
                    <a:pt x="281" y="568"/>
                    <a:pt x="281" y="568"/>
                    <a:pt x="281" y="568"/>
                  </a:cubicBezTo>
                  <a:cubicBezTo>
                    <a:pt x="355" y="506"/>
                    <a:pt x="442" y="460"/>
                    <a:pt x="538" y="434"/>
                  </a:cubicBezTo>
                  <a:cubicBezTo>
                    <a:pt x="492" y="388"/>
                    <a:pt x="464" y="324"/>
                    <a:pt x="464" y="255"/>
                  </a:cubicBezTo>
                  <a:cubicBezTo>
                    <a:pt x="464" y="114"/>
                    <a:pt x="578" y="0"/>
                    <a:pt x="718" y="0"/>
                  </a:cubicBezTo>
                  <a:cubicBezTo>
                    <a:pt x="859" y="0"/>
                    <a:pt x="973" y="114"/>
                    <a:pt x="973" y="255"/>
                  </a:cubicBezTo>
                  <a:cubicBezTo>
                    <a:pt x="973" y="324"/>
                    <a:pt x="944" y="388"/>
                    <a:pt x="898" y="434"/>
                  </a:cubicBezTo>
                  <a:cubicBezTo>
                    <a:pt x="1189" y="513"/>
                    <a:pt x="1403" y="779"/>
                    <a:pt x="1403" y="1095"/>
                  </a:cubicBezTo>
                  <a:close/>
                  <a:moveTo>
                    <a:pt x="608" y="419"/>
                  </a:moveTo>
                  <a:cubicBezTo>
                    <a:pt x="626" y="416"/>
                    <a:pt x="644" y="414"/>
                    <a:pt x="661" y="412"/>
                  </a:cubicBezTo>
                  <a:cubicBezTo>
                    <a:pt x="661" y="336"/>
                    <a:pt x="661" y="336"/>
                    <a:pt x="661" y="336"/>
                  </a:cubicBezTo>
                  <a:cubicBezTo>
                    <a:pt x="605" y="336"/>
                    <a:pt x="605" y="336"/>
                    <a:pt x="605" y="336"/>
                  </a:cubicBezTo>
                  <a:cubicBezTo>
                    <a:pt x="573" y="336"/>
                    <a:pt x="548" y="310"/>
                    <a:pt x="548" y="279"/>
                  </a:cubicBezTo>
                  <a:cubicBezTo>
                    <a:pt x="548" y="248"/>
                    <a:pt x="573" y="222"/>
                    <a:pt x="605" y="222"/>
                  </a:cubicBezTo>
                  <a:cubicBezTo>
                    <a:pt x="832" y="222"/>
                    <a:pt x="832" y="222"/>
                    <a:pt x="832" y="222"/>
                  </a:cubicBezTo>
                  <a:cubicBezTo>
                    <a:pt x="863" y="222"/>
                    <a:pt x="889" y="248"/>
                    <a:pt x="889" y="279"/>
                  </a:cubicBezTo>
                  <a:cubicBezTo>
                    <a:pt x="889" y="310"/>
                    <a:pt x="863" y="336"/>
                    <a:pt x="832" y="336"/>
                  </a:cubicBezTo>
                  <a:cubicBezTo>
                    <a:pt x="775" y="336"/>
                    <a:pt x="775" y="336"/>
                    <a:pt x="775" y="336"/>
                  </a:cubicBezTo>
                  <a:cubicBezTo>
                    <a:pt x="775" y="412"/>
                    <a:pt x="775" y="412"/>
                    <a:pt x="775" y="412"/>
                  </a:cubicBezTo>
                  <a:cubicBezTo>
                    <a:pt x="793" y="414"/>
                    <a:pt x="811" y="416"/>
                    <a:pt x="828" y="419"/>
                  </a:cubicBezTo>
                  <a:cubicBezTo>
                    <a:pt x="881" y="383"/>
                    <a:pt x="916" y="323"/>
                    <a:pt x="916" y="255"/>
                  </a:cubicBezTo>
                  <a:cubicBezTo>
                    <a:pt x="916" y="146"/>
                    <a:pt x="827" y="57"/>
                    <a:pt x="718" y="57"/>
                  </a:cubicBezTo>
                  <a:cubicBezTo>
                    <a:pt x="609" y="57"/>
                    <a:pt x="521" y="146"/>
                    <a:pt x="521" y="255"/>
                  </a:cubicBezTo>
                  <a:cubicBezTo>
                    <a:pt x="521" y="323"/>
                    <a:pt x="556" y="383"/>
                    <a:pt x="608" y="419"/>
                  </a:cubicBezTo>
                  <a:close/>
                  <a:moveTo>
                    <a:pt x="1290" y="1095"/>
                  </a:moveTo>
                  <a:cubicBezTo>
                    <a:pt x="1290" y="780"/>
                    <a:pt x="1033" y="523"/>
                    <a:pt x="718" y="523"/>
                  </a:cubicBezTo>
                  <a:cubicBezTo>
                    <a:pt x="403" y="523"/>
                    <a:pt x="147" y="780"/>
                    <a:pt x="147" y="1095"/>
                  </a:cubicBezTo>
                  <a:cubicBezTo>
                    <a:pt x="147" y="1410"/>
                    <a:pt x="403" y="1666"/>
                    <a:pt x="718" y="1666"/>
                  </a:cubicBezTo>
                  <a:cubicBezTo>
                    <a:pt x="1033" y="1666"/>
                    <a:pt x="1290" y="1410"/>
                    <a:pt x="1290" y="10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143"/>
            <p:cNvSpPr>
              <a:spLocks noChangeAspect="1" noEditPoints="1"/>
            </p:cNvSpPr>
            <p:nvPr/>
          </p:nvSpPr>
          <p:spPr bwMode="auto">
            <a:xfrm>
              <a:off x="647787" y="3135527"/>
              <a:ext cx="277495" cy="362428"/>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noChangeAspect="1" noEditPoints="1"/>
            </p:cNvSpPr>
            <p:nvPr/>
          </p:nvSpPr>
          <p:spPr bwMode="auto">
            <a:xfrm>
              <a:off x="10294707" y="3079171"/>
              <a:ext cx="519540" cy="418783"/>
            </a:xfrm>
            <a:custGeom>
              <a:avLst/>
              <a:gdLst>
                <a:gd name="T0" fmla="*/ 1058 w 1058"/>
                <a:gd name="T1" fmla="*/ 679 h 852"/>
                <a:gd name="T2" fmla="*/ 1058 w 1058"/>
                <a:gd name="T3" fmla="*/ 0 h 852"/>
                <a:gd name="T4" fmla="*/ 1001 w 1058"/>
                <a:gd name="T5" fmla="*/ 57 h 852"/>
                <a:gd name="T6" fmla="*/ 1058 w 1058"/>
                <a:gd name="T7" fmla="*/ 0 h 852"/>
                <a:gd name="T8" fmla="*/ 897 w 1058"/>
                <a:gd name="T9" fmla="*/ 46 h 852"/>
                <a:gd name="T10" fmla="*/ 981 w 1058"/>
                <a:gd name="T11" fmla="*/ 23 h 852"/>
                <a:gd name="T12" fmla="*/ 981 w 1058"/>
                <a:gd name="T13" fmla="*/ 46 h 852"/>
                <a:gd name="T14" fmla="*/ 1004 w 1058"/>
                <a:gd name="T15" fmla="*/ 23 h 852"/>
                <a:gd name="T16" fmla="*/ 1035 w 1058"/>
                <a:gd name="T17" fmla="*/ 23 h 852"/>
                <a:gd name="T18" fmla="*/ 972 w 1058"/>
                <a:gd name="T19" fmla="*/ 186 h 852"/>
                <a:gd name="T20" fmla="*/ 972 w 1058"/>
                <a:gd name="T21" fmla="*/ 86 h 852"/>
                <a:gd name="T22" fmla="*/ 914 w 1058"/>
                <a:gd name="T23" fmla="*/ 144 h 852"/>
                <a:gd name="T24" fmla="*/ 972 w 1058"/>
                <a:gd name="T25" fmla="*/ 86 h 852"/>
                <a:gd name="T26" fmla="*/ 810 w 1058"/>
                <a:gd name="T27" fmla="*/ 132 h 852"/>
                <a:gd name="T28" fmla="*/ 895 w 1058"/>
                <a:gd name="T29" fmla="*/ 109 h 852"/>
                <a:gd name="T30" fmla="*/ 895 w 1058"/>
                <a:gd name="T31" fmla="*/ 132 h 852"/>
                <a:gd name="T32" fmla="*/ 918 w 1058"/>
                <a:gd name="T33" fmla="*/ 109 h 852"/>
                <a:gd name="T34" fmla="*/ 949 w 1058"/>
                <a:gd name="T35" fmla="*/ 109 h 852"/>
                <a:gd name="T36" fmla="*/ 886 w 1058"/>
                <a:gd name="T37" fmla="*/ 172 h 852"/>
                <a:gd name="T38" fmla="*/ 886 w 1058"/>
                <a:gd name="T39" fmla="*/ 242 h 852"/>
                <a:gd name="T40" fmla="*/ 755 w 1058"/>
                <a:gd name="T41" fmla="*/ 219 h 852"/>
                <a:gd name="T42" fmla="*/ 755 w 1058"/>
                <a:gd name="T43" fmla="*/ 195 h 852"/>
                <a:gd name="T44" fmla="*/ 809 w 1058"/>
                <a:gd name="T45" fmla="*/ 219 h 852"/>
                <a:gd name="T46" fmla="*/ 809 w 1058"/>
                <a:gd name="T47" fmla="*/ 195 h 852"/>
                <a:gd name="T48" fmla="*/ 862 w 1058"/>
                <a:gd name="T49" fmla="*/ 219 h 852"/>
                <a:gd name="T50" fmla="*/ 862 w 1058"/>
                <a:gd name="T51" fmla="*/ 195 h 852"/>
                <a:gd name="T52" fmla="*/ 0 w 1058"/>
                <a:gd name="T53" fmla="*/ 273 h 852"/>
                <a:gd name="T54" fmla="*/ 886 w 1058"/>
                <a:gd name="T55" fmla="*/ 273 h 852"/>
                <a:gd name="T56" fmla="*/ 832 w 1058"/>
                <a:gd name="T57" fmla="*/ 798 h 852"/>
                <a:gd name="T58" fmla="*/ 832 w 1058"/>
                <a:gd name="T59" fmla="*/ 327 h 852"/>
                <a:gd name="T60" fmla="*/ 377 w 1058"/>
                <a:gd name="T61" fmla="*/ 558 h 852"/>
                <a:gd name="T62" fmla="*/ 377 w 1058"/>
                <a:gd name="T63" fmla="*/ 412 h 852"/>
                <a:gd name="T64" fmla="*/ 231 w 1058"/>
                <a:gd name="T65" fmla="*/ 558 h 852"/>
                <a:gd name="T66" fmla="*/ 231 w 1058"/>
                <a:gd name="T67" fmla="*/ 435 h 852"/>
                <a:gd name="T68" fmla="*/ 177 w 1058"/>
                <a:gd name="T69" fmla="*/ 558 h 852"/>
                <a:gd name="T70" fmla="*/ 177 w 1058"/>
                <a:gd name="T71" fmla="*/ 504 h 852"/>
                <a:gd name="T72" fmla="*/ 277 w 1058"/>
                <a:gd name="T73" fmla="*/ 558 h 852"/>
                <a:gd name="T74" fmla="*/ 277 w 1058"/>
                <a:gd name="T75" fmla="*/ 458 h 852"/>
                <a:gd name="T76" fmla="*/ 324 w 1058"/>
                <a:gd name="T77" fmla="*/ 558 h 852"/>
                <a:gd name="T78" fmla="*/ 324 w 1058"/>
                <a:gd name="T79" fmla="*/ 527 h 852"/>
                <a:gd name="T80" fmla="*/ 585 w 1058"/>
                <a:gd name="T81" fmla="*/ 574 h 852"/>
                <a:gd name="T82" fmla="*/ 585 w 1058"/>
                <a:gd name="T83" fmla="*/ 682 h 852"/>
                <a:gd name="T84" fmla="*/ 616 w 1058"/>
                <a:gd name="T85" fmla="*/ 443 h 852"/>
                <a:gd name="T86" fmla="*/ 208 w 1058"/>
                <a:gd name="T87" fmla="*/ 612 h 852"/>
                <a:gd name="T88" fmla="*/ 401 w 1058"/>
                <a:gd name="T89" fmla="*/ 612 h 852"/>
                <a:gd name="T90" fmla="*/ 185 w 1058"/>
                <a:gd name="T91" fmla="*/ 682 h 852"/>
                <a:gd name="T92" fmla="*/ 185 w 1058"/>
                <a:gd name="T93" fmla="*/ 666 h 852"/>
                <a:gd name="T94" fmla="*/ 177 w 1058"/>
                <a:gd name="T95" fmla="*/ 659 h 852"/>
                <a:gd name="T96" fmla="*/ 193 w 1058"/>
                <a:gd name="T97" fmla="*/ 620 h 852"/>
                <a:gd name="T98" fmla="*/ 185 w 1058"/>
                <a:gd name="T99" fmla="*/ 628 h 852"/>
                <a:gd name="T100" fmla="*/ 208 w 1058"/>
                <a:gd name="T101" fmla="*/ 682 h 852"/>
                <a:gd name="T102" fmla="*/ 416 w 1058"/>
                <a:gd name="T103" fmla="*/ 666 h 852"/>
                <a:gd name="T104" fmla="*/ 208 w 1058"/>
                <a:gd name="T105" fmla="*/ 666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8" h="852">
                  <a:moveTo>
                    <a:pt x="1001" y="100"/>
                  </a:moveTo>
                  <a:cubicBezTo>
                    <a:pt x="1058" y="100"/>
                    <a:pt x="1058" y="100"/>
                    <a:pt x="1058" y="100"/>
                  </a:cubicBezTo>
                  <a:cubicBezTo>
                    <a:pt x="1058" y="679"/>
                    <a:pt x="1058" y="679"/>
                    <a:pt x="1058" y="679"/>
                  </a:cubicBezTo>
                  <a:cubicBezTo>
                    <a:pt x="1039" y="679"/>
                    <a:pt x="1020" y="679"/>
                    <a:pt x="1001" y="679"/>
                  </a:cubicBezTo>
                  <a:lnTo>
                    <a:pt x="1001" y="100"/>
                  </a:lnTo>
                  <a:close/>
                  <a:moveTo>
                    <a:pt x="1058" y="0"/>
                  </a:moveTo>
                  <a:cubicBezTo>
                    <a:pt x="1058" y="69"/>
                    <a:pt x="1058" y="69"/>
                    <a:pt x="1058" y="69"/>
                  </a:cubicBezTo>
                  <a:cubicBezTo>
                    <a:pt x="1039" y="69"/>
                    <a:pt x="1020" y="69"/>
                    <a:pt x="1001" y="69"/>
                  </a:cubicBezTo>
                  <a:cubicBezTo>
                    <a:pt x="1001" y="57"/>
                    <a:pt x="1001" y="57"/>
                    <a:pt x="1001" y="57"/>
                  </a:cubicBezTo>
                  <a:cubicBezTo>
                    <a:pt x="173" y="57"/>
                    <a:pt x="173" y="57"/>
                    <a:pt x="173" y="57"/>
                  </a:cubicBezTo>
                  <a:cubicBezTo>
                    <a:pt x="173" y="0"/>
                    <a:pt x="173" y="0"/>
                    <a:pt x="173" y="0"/>
                  </a:cubicBezTo>
                  <a:cubicBezTo>
                    <a:pt x="1058" y="0"/>
                    <a:pt x="1058" y="0"/>
                    <a:pt x="1058" y="0"/>
                  </a:cubicBezTo>
                  <a:close/>
                  <a:moveTo>
                    <a:pt x="927" y="23"/>
                  </a:moveTo>
                  <a:cubicBezTo>
                    <a:pt x="897" y="23"/>
                    <a:pt x="897" y="23"/>
                    <a:pt x="897" y="23"/>
                  </a:cubicBezTo>
                  <a:cubicBezTo>
                    <a:pt x="897" y="46"/>
                    <a:pt x="897" y="46"/>
                    <a:pt x="897" y="46"/>
                  </a:cubicBezTo>
                  <a:cubicBezTo>
                    <a:pt x="927" y="46"/>
                    <a:pt x="927" y="46"/>
                    <a:pt x="927" y="46"/>
                  </a:cubicBezTo>
                  <a:lnTo>
                    <a:pt x="927" y="23"/>
                  </a:lnTo>
                  <a:close/>
                  <a:moveTo>
                    <a:pt x="981" y="23"/>
                  </a:moveTo>
                  <a:cubicBezTo>
                    <a:pt x="951" y="23"/>
                    <a:pt x="951" y="23"/>
                    <a:pt x="951" y="23"/>
                  </a:cubicBezTo>
                  <a:cubicBezTo>
                    <a:pt x="951" y="46"/>
                    <a:pt x="951" y="46"/>
                    <a:pt x="951" y="46"/>
                  </a:cubicBezTo>
                  <a:cubicBezTo>
                    <a:pt x="981" y="46"/>
                    <a:pt x="981" y="46"/>
                    <a:pt x="981" y="46"/>
                  </a:cubicBezTo>
                  <a:lnTo>
                    <a:pt x="981" y="23"/>
                  </a:lnTo>
                  <a:close/>
                  <a:moveTo>
                    <a:pt x="1035" y="23"/>
                  </a:moveTo>
                  <a:cubicBezTo>
                    <a:pt x="1004" y="23"/>
                    <a:pt x="1004" y="23"/>
                    <a:pt x="1004" y="23"/>
                  </a:cubicBezTo>
                  <a:cubicBezTo>
                    <a:pt x="1004" y="46"/>
                    <a:pt x="1004" y="46"/>
                    <a:pt x="1004" y="46"/>
                  </a:cubicBezTo>
                  <a:cubicBezTo>
                    <a:pt x="1035" y="46"/>
                    <a:pt x="1035" y="46"/>
                    <a:pt x="1035" y="46"/>
                  </a:cubicBezTo>
                  <a:lnTo>
                    <a:pt x="1035" y="23"/>
                  </a:lnTo>
                  <a:close/>
                  <a:moveTo>
                    <a:pt x="914" y="765"/>
                  </a:moveTo>
                  <a:cubicBezTo>
                    <a:pt x="933" y="765"/>
                    <a:pt x="952" y="765"/>
                    <a:pt x="972" y="765"/>
                  </a:cubicBezTo>
                  <a:cubicBezTo>
                    <a:pt x="972" y="765"/>
                    <a:pt x="972" y="765"/>
                    <a:pt x="972" y="186"/>
                  </a:cubicBezTo>
                  <a:cubicBezTo>
                    <a:pt x="914" y="186"/>
                    <a:pt x="914" y="186"/>
                    <a:pt x="914" y="186"/>
                  </a:cubicBezTo>
                  <a:lnTo>
                    <a:pt x="914" y="765"/>
                  </a:lnTo>
                  <a:close/>
                  <a:moveTo>
                    <a:pt x="972" y="86"/>
                  </a:moveTo>
                  <a:cubicBezTo>
                    <a:pt x="972" y="155"/>
                    <a:pt x="972" y="155"/>
                    <a:pt x="972" y="155"/>
                  </a:cubicBezTo>
                  <a:cubicBezTo>
                    <a:pt x="952" y="155"/>
                    <a:pt x="933" y="155"/>
                    <a:pt x="914" y="155"/>
                  </a:cubicBezTo>
                  <a:cubicBezTo>
                    <a:pt x="914" y="144"/>
                    <a:pt x="914" y="144"/>
                    <a:pt x="914" y="144"/>
                  </a:cubicBezTo>
                  <a:cubicBezTo>
                    <a:pt x="87" y="144"/>
                    <a:pt x="87" y="144"/>
                    <a:pt x="87" y="144"/>
                  </a:cubicBezTo>
                  <a:cubicBezTo>
                    <a:pt x="87" y="86"/>
                    <a:pt x="87" y="86"/>
                    <a:pt x="87" y="86"/>
                  </a:cubicBezTo>
                  <a:cubicBezTo>
                    <a:pt x="972" y="86"/>
                    <a:pt x="972" y="86"/>
                    <a:pt x="972" y="86"/>
                  </a:cubicBezTo>
                  <a:close/>
                  <a:moveTo>
                    <a:pt x="841" y="109"/>
                  </a:moveTo>
                  <a:cubicBezTo>
                    <a:pt x="810" y="109"/>
                    <a:pt x="810" y="109"/>
                    <a:pt x="810" y="109"/>
                  </a:cubicBezTo>
                  <a:cubicBezTo>
                    <a:pt x="810" y="132"/>
                    <a:pt x="810" y="132"/>
                    <a:pt x="810" y="132"/>
                  </a:cubicBezTo>
                  <a:cubicBezTo>
                    <a:pt x="841" y="132"/>
                    <a:pt x="841" y="132"/>
                    <a:pt x="841" y="132"/>
                  </a:cubicBezTo>
                  <a:lnTo>
                    <a:pt x="841" y="109"/>
                  </a:lnTo>
                  <a:close/>
                  <a:moveTo>
                    <a:pt x="895" y="109"/>
                  </a:moveTo>
                  <a:cubicBezTo>
                    <a:pt x="864" y="109"/>
                    <a:pt x="864" y="109"/>
                    <a:pt x="864" y="109"/>
                  </a:cubicBezTo>
                  <a:cubicBezTo>
                    <a:pt x="864" y="132"/>
                    <a:pt x="864" y="132"/>
                    <a:pt x="864" y="132"/>
                  </a:cubicBezTo>
                  <a:cubicBezTo>
                    <a:pt x="895" y="132"/>
                    <a:pt x="895" y="132"/>
                    <a:pt x="895" y="132"/>
                  </a:cubicBezTo>
                  <a:lnTo>
                    <a:pt x="895" y="109"/>
                  </a:lnTo>
                  <a:close/>
                  <a:moveTo>
                    <a:pt x="949" y="109"/>
                  </a:moveTo>
                  <a:cubicBezTo>
                    <a:pt x="918" y="109"/>
                    <a:pt x="918" y="109"/>
                    <a:pt x="918" y="109"/>
                  </a:cubicBezTo>
                  <a:cubicBezTo>
                    <a:pt x="918" y="132"/>
                    <a:pt x="918" y="132"/>
                    <a:pt x="918" y="132"/>
                  </a:cubicBezTo>
                  <a:cubicBezTo>
                    <a:pt x="949" y="132"/>
                    <a:pt x="949" y="132"/>
                    <a:pt x="949" y="132"/>
                  </a:cubicBezTo>
                  <a:lnTo>
                    <a:pt x="949" y="109"/>
                  </a:lnTo>
                  <a:close/>
                  <a:moveTo>
                    <a:pt x="886" y="242"/>
                  </a:moveTo>
                  <a:cubicBezTo>
                    <a:pt x="886" y="242"/>
                    <a:pt x="886" y="242"/>
                    <a:pt x="886" y="242"/>
                  </a:cubicBezTo>
                  <a:cubicBezTo>
                    <a:pt x="886" y="172"/>
                    <a:pt x="886" y="172"/>
                    <a:pt x="886" y="172"/>
                  </a:cubicBezTo>
                  <a:cubicBezTo>
                    <a:pt x="886" y="172"/>
                    <a:pt x="886" y="172"/>
                    <a:pt x="0" y="172"/>
                  </a:cubicBezTo>
                  <a:cubicBezTo>
                    <a:pt x="0" y="172"/>
                    <a:pt x="0" y="172"/>
                    <a:pt x="0" y="242"/>
                  </a:cubicBezTo>
                  <a:cubicBezTo>
                    <a:pt x="0" y="242"/>
                    <a:pt x="0" y="242"/>
                    <a:pt x="886" y="242"/>
                  </a:cubicBezTo>
                  <a:close/>
                  <a:moveTo>
                    <a:pt x="755" y="195"/>
                  </a:moveTo>
                  <a:cubicBezTo>
                    <a:pt x="755" y="195"/>
                    <a:pt x="755" y="195"/>
                    <a:pt x="755" y="195"/>
                  </a:cubicBezTo>
                  <a:cubicBezTo>
                    <a:pt x="755" y="219"/>
                    <a:pt x="755" y="219"/>
                    <a:pt x="755" y="219"/>
                  </a:cubicBezTo>
                  <a:cubicBezTo>
                    <a:pt x="755" y="219"/>
                    <a:pt x="755" y="219"/>
                    <a:pt x="724" y="219"/>
                  </a:cubicBezTo>
                  <a:cubicBezTo>
                    <a:pt x="724" y="219"/>
                    <a:pt x="724" y="219"/>
                    <a:pt x="724" y="195"/>
                  </a:cubicBezTo>
                  <a:cubicBezTo>
                    <a:pt x="724" y="195"/>
                    <a:pt x="724" y="195"/>
                    <a:pt x="755" y="195"/>
                  </a:cubicBezTo>
                  <a:close/>
                  <a:moveTo>
                    <a:pt x="809" y="195"/>
                  </a:moveTo>
                  <a:cubicBezTo>
                    <a:pt x="809" y="195"/>
                    <a:pt x="809" y="195"/>
                    <a:pt x="809" y="195"/>
                  </a:cubicBezTo>
                  <a:cubicBezTo>
                    <a:pt x="809" y="219"/>
                    <a:pt x="809" y="219"/>
                    <a:pt x="809" y="219"/>
                  </a:cubicBezTo>
                  <a:cubicBezTo>
                    <a:pt x="809" y="219"/>
                    <a:pt x="809" y="219"/>
                    <a:pt x="778" y="219"/>
                  </a:cubicBezTo>
                  <a:cubicBezTo>
                    <a:pt x="778" y="219"/>
                    <a:pt x="778" y="219"/>
                    <a:pt x="778" y="195"/>
                  </a:cubicBezTo>
                  <a:cubicBezTo>
                    <a:pt x="778" y="195"/>
                    <a:pt x="778" y="195"/>
                    <a:pt x="809" y="195"/>
                  </a:cubicBezTo>
                  <a:close/>
                  <a:moveTo>
                    <a:pt x="862" y="195"/>
                  </a:moveTo>
                  <a:cubicBezTo>
                    <a:pt x="862" y="195"/>
                    <a:pt x="862" y="195"/>
                    <a:pt x="862" y="195"/>
                  </a:cubicBezTo>
                  <a:cubicBezTo>
                    <a:pt x="862" y="219"/>
                    <a:pt x="862" y="219"/>
                    <a:pt x="862" y="219"/>
                  </a:cubicBezTo>
                  <a:cubicBezTo>
                    <a:pt x="862" y="219"/>
                    <a:pt x="862" y="219"/>
                    <a:pt x="832" y="219"/>
                  </a:cubicBezTo>
                  <a:cubicBezTo>
                    <a:pt x="832" y="219"/>
                    <a:pt x="832" y="219"/>
                    <a:pt x="832" y="195"/>
                  </a:cubicBezTo>
                  <a:cubicBezTo>
                    <a:pt x="832" y="195"/>
                    <a:pt x="832" y="195"/>
                    <a:pt x="862" y="195"/>
                  </a:cubicBezTo>
                  <a:close/>
                  <a:moveTo>
                    <a:pt x="886" y="273"/>
                  </a:moveTo>
                  <a:cubicBezTo>
                    <a:pt x="886" y="273"/>
                    <a:pt x="886" y="273"/>
                    <a:pt x="886" y="273"/>
                  </a:cubicBezTo>
                  <a:cubicBezTo>
                    <a:pt x="0" y="273"/>
                    <a:pt x="0" y="273"/>
                    <a:pt x="0" y="273"/>
                  </a:cubicBezTo>
                  <a:cubicBezTo>
                    <a:pt x="0" y="273"/>
                    <a:pt x="0" y="273"/>
                    <a:pt x="0" y="852"/>
                  </a:cubicBezTo>
                  <a:cubicBezTo>
                    <a:pt x="0" y="852"/>
                    <a:pt x="0" y="852"/>
                    <a:pt x="886" y="852"/>
                  </a:cubicBezTo>
                  <a:cubicBezTo>
                    <a:pt x="886" y="852"/>
                    <a:pt x="886" y="852"/>
                    <a:pt x="886" y="273"/>
                  </a:cubicBezTo>
                  <a:close/>
                  <a:moveTo>
                    <a:pt x="832" y="327"/>
                  </a:moveTo>
                  <a:cubicBezTo>
                    <a:pt x="832" y="327"/>
                    <a:pt x="832" y="327"/>
                    <a:pt x="832" y="327"/>
                  </a:cubicBezTo>
                  <a:cubicBezTo>
                    <a:pt x="832" y="798"/>
                    <a:pt x="832" y="798"/>
                    <a:pt x="832" y="798"/>
                  </a:cubicBezTo>
                  <a:cubicBezTo>
                    <a:pt x="832" y="798"/>
                    <a:pt x="832" y="798"/>
                    <a:pt x="54" y="798"/>
                  </a:cubicBezTo>
                  <a:cubicBezTo>
                    <a:pt x="54" y="798"/>
                    <a:pt x="54" y="798"/>
                    <a:pt x="54" y="327"/>
                  </a:cubicBezTo>
                  <a:cubicBezTo>
                    <a:pt x="54" y="327"/>
                    <a:pt x="54" y="327"/>
                    <a:pt x="832" y="327"/>
                  </a:cubicBezTo>
                  <a:close/>
                  <a:moveTo>
                    <a:pt x="377" y="412"/>
                  </a:moveTo>
                  <a:cubicBezTo>
                    <a:pt x="377" y="412"/>
                    <a:pt x="377" y="412"/>
                    <a:pt x="377" y="412"/>
                  </a:cubicBezTo>
                  <a:cubicBezTo>
                    <a:pt x="377" y="412"/>
                    <a:pt x="377" y="412"/>
                    <a:pt x="377" y="558"/>
                  </a:cubicBezTo>
                  <a:cubicBezTo>
                    <a:pt x="377" y="558"/>
                    <a:pt x="377" y="558"/>
                    <a:pt x="416" y="558"/>
                  </a:cubicBezTo>
                  <a:cubicBezTo>
                    <a:pt x="416" y="558"/>
                    <a:pt x="416" y="558"/>
                    <a:pt x="416" y="412"/>
                  </a:cubicBezTo>
                  <a:cubicBezTo>
                    <a:pt x="416" y="412"/>
                    <a:pt x="416" y="412"/>
                    <a:pt x="377" y="412"/>
                  </a:cubicBezTo>
                  <a:close/>
                  <a:moveTo>
                    <a:pt x="231" y="435"/>
                  </a:moveTo>
                  <a:cubicBezTo>
                    <a:pt x="231" y="435"/>
                    <a:pt x="231" y="435"/>
                    <a:pt x="231" y="435"/>
                  </a:cubicBezTo>
                  <a:cubicBezTo>
                    <a:pt x="231" y="435"/>
                    <a:pt x="231" y="435"/>
                    <a:pt x="231" y="558"/>
                  </a:cubicBezTo>
                  <a:cubicBezTo>
                    <a:pt x="231" y="558"/>
                    <a:pt x="231" y="558"/>
                    <a:pt x="262" y="558"/>
                  </a:cubicBezTo>
                  <a:cubicBezTo>
                    <a:pt x="262" y="558"/>
                    <a:pt x="262" y="558"/>
                    <a:pt x="262" y="435"/>
                  </a:cubicBezTo>
                  <a:cubicBezTo>
                    <a:pt x="262" y="435"/>
                    <a:pt x="262" y="435"/>
                    <a:pt x="231" y="435"/>
                  </a:cubicBezTo>
                  <a:close/>
                  <a:moveTo>
                    <a:pt x="177" y="504"/>
                  </a:moveTo>
                  <a:cubicBezTo>
                    <a:pt x="177" y="504"/>
                    <a:pt x="177" y="504"/>
                    <a:pt x="177" y="504"/>
                  </a:cubicBezTo>
                  <a:cubicBezTo>
                    <a:pt x="177" y="504"/>
                    <a:pt x="177" y="504"/>
                    <a:pt x="177" y="558"/>
                  </a:cubicBezTo>
                  <a:cubicBezTo>
                    <a:pt x="177" y="558"/>
                    <a:pt x="177" y="558"/>
                    <a:pt x="216" y="558"/>
                  </a:cubicBezTo>
                  <a:cubicBezTo>
                    <a:pt x="216" y="558"/>
                    <a:pt x="216" y="558"/>
                    <a:pt x="216" y="504"/>
                  </a:cubicBezTo>
                  <a:cubicBezTo>
                    <a:pt x="216" y="504"/>
                    <a:pt x="216" y="504"/>
                    <a:pt x="177" y="504"/>
                  </a:cubicBezTo>
                  <a:close/>
                  <a:moveTo>
                    <a:pt x="277" y="458"/>
                  </a:moveTo>
                  <a:cubicBezTo>
                    <a:pt x="277" y="458"/>
                    <a:pt x="277" y="458"/>
                    <a:pt x="277" y="458"/>
                  </a:cubicBezTo>
                  <a:cubicBezTo>
                    <a:pt x="277" y="458"/>
                    <a:pt x="277" y="458"/>
                    <a:pt x="277" y="558"/>
                  </a:cubicBezTo>
                  <a:cubicBezTo>
                    <a:pt x="277" y="558"/>
                    <a:pt x="277" y="558"/>
                    <a:pt x="316" y="558"/>
                  </a:cubicBezTo>
                  <a:cubicBezTo>
                    <a:pt x="316" y="558"/>
                    <a:pt x="316" y="558"/>
                    <a:pt x="316" y="458"/>
                  </a:cubicBezTo>
                  <a:cubicBezTo>
                    <a:pt x="316" y="458"/>
                    <a:pt x="316" y="458"/>
                    <a:pt x="277" y="458"/>
                  </a:cubicBezTo>
                  <a:close/>
                  <a:moveTo>
                    <a:pt x="324" y="527"/>
                  </a:moveTo>
                  <a:cubicBezTo>
                    <a:pt x="324" y="527"/>
                    <a:pt x="324" y="527"/>
                    <a:pt x="324" y="527"/>
                  </a:cubicBezTo>
                  <a:cubicBezTo>
                    <a:pt x="324" y="527"/>
                    <a:pt x="324" y="527"/>
                    <a:pt x="324" y="558"/>
                  </a:cubicBezTo>
                  <a:cubicBezTo>
                    <a:pt x="324" y="558"/>
                    <a:pt x="324" y="558"/>
                    <a:pt x="362" y="558"/>
                  </a:cubicBezTo>
                  <a:cubicBezTo>
                    <a:pt x="362" y="558"/>
                    <a:pt x="362" y="558"/>
                    <a:pt x="362" y="527"/>
                  </a:cubicBezTo>
                  <a:cubicBezTo>
                    <a:pt x="362" y="527"/>
                    <a:pt x="362" y="527"/>
                    <a:pt x="324" y="527"/>
                  </a:cubicBezTo>
                  <a:close/>
                  <a:moveTo>
                    <a:pt x="585" y="682"/>
                  </a:moveTo>
                  <a:cubicBezTo>
                    <a:pt x="647" y="682"/>
                    <a:pt x="701" y="636"/>
                    <a:pt x="701" y="574"/>
                  </a:cubicBezTo>
                  <a:cubicBezTo>
                    <a:pt x="701" y="574"/>
                    <a:pt x="701" y="574"/>
                    <a:pt x="585" y="574"/>
                  </a:cubicBezTo>
                  <a:cubicBezTo>
                    <a:pt x="585" y="574"/>
                    <a:pt x="585" y="574"/>
                    <a:pt x="585" y="466"/>
                  </a:cubicBezTo>
                  <a:cubicBezTo>
                    <a:pt x="531" y="466"/>
                    <a:pt x="478" y="512"/>
                    <a:pt x="478" y="574"/>
                  </a:cubicBezTo>
                  <a:cubicBezTo>
                    <a:pt x="478" y="636"/>
                    <a:pt x="531" y="682"/>
                    <a:pt x="585" y="682"/>
                  </a:cubicBezTo>
                  <a:close/>
                  <a:moveTo>
                    <a:pt x="616" y="558"/>
                  </a:moveTo>
                  <a:cubicBezTo>
                    <a:pt x="724" y="558"/>
                    <a:pt x="724" y="558"/>
                    <a:pt x="724" y="558"/>
                  </a:cubicBezTo>
                  <a:cubicBezTo>
                    <a:pt x="724" y="497"/>
                    <a:pt x="678" y="443"/>
                    <a:pt x="616" y="443"/>
                  </a:cubicBezTo>
                  <a:cubicBezTo>
                    <a:pt x="616" y="558"/>
                    <a:pt x="616" y="558"/>
                    <a:pt x="616" y="558"/>
                  </a:cubicBezTo>
                  <a:close/>
                  <a:moveTo>
                    <a:pt x="401" y="612"/>
                  </a:moveTo>
                  <a:cubicBezTo>
                    <a:pt x="293" y="612"/>
                    <a:pt x="208" y="612"/>
                    <a:pt x="208" y="612"/>
                  </a:cubicBezTo>
                  <a:cubicBezTo>
                    <a:pt x="208" y="628"/>
                    <a:pt x="208" y="628"/>
                    <a:pt x="208" y="628"/>
                  </a:cubicBezTo>
                  <a:cubicBezTo>
                    <a:pt x="316" y="628"/>
                    <a:pt x="401" y="628"/>
                    <a:pt x="401" y="628"/>
                  </a:cubicBezTo>
                  <a:cubicBezTo>
                    <a:pt x="401" y="612"/>
                    <a:pt x="401" y="612"/>
                    <a:pt x="401" y="612"/>
                  </a:cubicBezTo>
                  <a:close/>
                  <a:moveTo>
                    <a:pt x="185" y="705"/>
                  </a:moveTo>
                  <a:cubicBezTo>
                    <a:pt x="193" y="705"/>
                    <a:pt x="193" y="697"/>
                    <a:pt x="193" y="697"/>
                  </a:cubicBezTo>
                  <a:cubicBezTo>
                    <a:pt x="193" y="690"/>
                    <a:pt x="193" y="682"/>
                    <a:pt x="185" y="682"/>
                  </a:cubicBezTo>
                  <a:cubicBezTo>
                    <a:pt x="185" y="682"/>
                    <a:pt x="177" y="690"/>
                    <a:pt x="177" y="697"/>
                  </a:cubicBezTo>
                  <a:cubicBezTo>
                    <a:pt x="185" y="705"/>
                    <a:pt x="185" y="705"/>
                    <a:pt x="185" y="705"/>
                  </a:cubicBezTo>
                  <a:close/>
                  <a:moveTo>
                    <a:pt x="185" y="666"/>
                  </a:moveTo>
                  <a:cubicBezTo>
                    <a:pt x="193" y="666"/>
                    <a:pt x="193" y="666"/>
                    <a:pt x="193" y="659"/>
                  </a:cubicBezTo>
                  <a:cubicBezTo>
                    <a:pt x="193" y="651"/>
                    <a:pt x="193" y="651"/>
                    <a:pt x="185" y="651"/>
                  </a:cubicBezTo>
                  <a:cubicBezTo>
                    <a:pt x="185" y="651"/>
                    <a:pt x="177" y="651"/>
                    <a:pt x="177" y="659"/>
                  </a:cubicBezTo>
                  <a:cubicBezTo>
                    <a:pt x="177" y="666"/>
                    <a:pt x="185" y="666"/>
                    <a:pt x="185" y="666"/>
                  </a:cubicBezTo>
                  <a:close/>
                  <a:moveTo>
                    <a:pt x="185" y="628"/>
                  </a:moveTo>
                  <a:cubicBezTo>
                    <a:pt x="193" y="628"/>
                    <a:pt x="193" y="628"/>
                    <a:pt x="193" y="620"/>
                  </a:cubicBezTo>
                  <a:cubicBezTo>
                    <a:pt x="193" y="612"/>
                    <a:pt x="193" y="612"/>
                    <a:pt x="185" y="612"/>
                  </a:cubicBezTo>
                  <a:cubicBezTo>
                    <a:pt x="185" y="612"/>
                    <a:pt x="177" y="612"/>
                    <a:pt x="177" y="620"/>
                  </a:cubicBezTo>
                  <a:cubicBezTo>
                    <a:pt x="177" y="628"/>
                    <a:pt x="185" y="628"/>
                    <a:pt x="185" y="628"/>
                  </a:cubicBezTo>
                  <a:close/>
                  <a:moveTo>
                    <a:pt x="385" y="705"/>
                  </a:moveTo>
                  <a:cubicBezTo>
                    <a:pt x="385" y="705"/>
                    <a:pt x="385" y="705"/>
                    <a:pt x="385" y="682"/>
                  </a:cubicBezTo>
                  <a:cubicBezTo>
                    <a:pt x="385" y="682"/>
                    <a:pt x="301" y="682"/>
                    <a:pt x="208" y="682"/>
                  </a:cubicBezTo>
                  <a:cubicBezTo>
                    <a:pt x="208" y="682"/>
                    <a:pt x="208" y="682"/>
                    <a:pt x="208" y="705"/>
                  </a:cubicBezTo>
                  <a:cubicBezTo>
                    <a:pt x="208" y="705"/>
                    <a:pt x="293" y="705"/>
                    <a:pt x="385" y="705"/>
                  </a:cubicBezTo>
                  <a:close/>
                  <a:moveTo>
                    <a:pt x="416" y="666"/>
                  </a:moveTo>
                  <a:cubicBezTo>
                    <a:pt x="416" y="651"/>
                    <a:pt x="416" y="651"/>
                    <a:pt x="416" y="651"/>
                  </a:cubicBezTo>
                  <a:cubicBezTo>
                    <a:pt x="293" y="651"/>
                    <a:pt x="208" y="651"/>
                    <a:pt x="208" y="651"/>
                  </a:cubicBezTo>
                  <a:cubicBezTo>
                    <a:pt x="208" y="666"/>
                    <a:pt x="208" y="666"/>
                    <a:pt x="208" y="666"/>
                  </a:cubicBezTo>
                  <a:cubicBezTo>
                    <a:pt x="331" y="666"/>
                    <a:pt x="416" y="666"/>
                    <a:pt x="416" y="6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276225" y="4106862"/>
            <a:ext cx="11887200" cy="2286000"/>
            <a:chOff x="276225" y="3945208"/>
            <a:chExt cx="11887200" cy="2286000"/>
          </a:xfrm>
        </p:grpSpPr>
        <p:sp>
          <p:nvSpPr>
            <p:cNvPr id="22" name="Rectangle 21"/>
            <p:cNvSpPr/>
            <p:nvPr/>
          </p:nvSpPr>
          <p:spPr bwMode="auto">
            <a:xfrm>
              <a:off x="276225" y="3945208"/>
              <a:ext cx="11887200" cy="22860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s-ES" sz="3200" spc="-70" dirty="0">
                  <a:gradFill>
                    <a:gsLst>
                      <a:gs pos="40594">
                        <a:schemeClr val="accent2"/>
                      </a:gs>
                      <a:gs pos="55000">
                        <a:schemeClr val="accent2"/>
                      </a:gs>
                    </a:gsLst>
                    <a:lin ang="5400000" scaled="0"/>
                  </a:gradFill>
                  <a:latin typeface="+mj-lt"/>
                </a:rPr>
                <a:t>Contenedor </a:t>
              </a:r>
              <a:r>
                <a:rPr lang="es-ES" sz="3200" spc="-70" dirty="0" err="1">
                  <a:gradFill>
                    <a:gsLst>
                      <a:gs pos="40594">
                        <a:schemeClr val="accent2"/>
                      </a:gs>
                      <a:gs pos="55000">
                        <a:schemeClr val="accent2"/>
                      </a:gs>
                    </a:gsLst>
                    <a:lin ang="5400000" scaled="0"/>
                  </a:gradFill>
                  <a:latin typeface="+mj-lt"/>
                </a:rPr>
                <a:t>Hyper</a:t>
              </a:r>
              <a:r>
                <a:rPr lang="es-ES" sz="3200" spc="-70" dirty="0">
                  <a:gradFill>
                    <a:gsLst>
                      <a:gs pos="40594">
                        <a:schemeClr val="accent2"/>
                      </a:gs>
                      <a:gs pos="55000">
                        <a:schemeClr val="accent2"/>
                      </a:gs>
                    </a:gsLst>
                    <a:lin ang="5400000" scaled="0"/>
                  </a:gradFill>
                  <a:latin typeface="+mj-lt"/>
                </a:rPr>
                <a:t>-V</a:t>
              </a:r>
            </a:p>
          </p:txBody>
        </p:sp>
        <p:sp>
          <p:nvSpPr>
            <p:cNvPr id="23" name="Rectangle 22"/>
            <p:cNvSpPr/>
            <p:nvPr/>
          </p:nvSpPr>
          <p:spPr bwMode="auto">
            <a:xfrm>
              <a:off x="459105" y="4676728"/>
              <a:ext cx="1591056"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87129">
                        <a:schemeClr val="bg1"/>
                      </a:gs>
                      <a:gs pos="68000">
                        <a:schemeClr val="bg1"/>
                      </a:gs>
                    </a:gsLst>
                    <a:lin ang="5400000" scaled="0"/>
                  </a:gradFill>
                  <a:latin typeface="+mj-lt"/>
                  <a:ea typeface="MS PGothic" pitchFamily="34" charset="-128"/>
                </a:rPr>
                <a:t>Shared hosting</a:t>
              </a:r>
            </a:p>
          </p:txBody>
        </p:sp>
        <p:sp>
          <p:nvSpPr>
            <p:cNvPr id="24" name="Rectangle 23"/>
            <p:cNvSpPr/>
            <p:nvPr/>
          </p:nvSpPr>
          <p:spPr bwMode="auto">
            <a:xfrm>
              <a:off x="2114169" y="4676728"/>
              <a:ext cx="1591056"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87129">
                        <a:schemeClr val="bg1"/>
                      </a:gs>
                      <a:gs pos="68000">
                        <a:schemeClr val="bg1"/>
                      </a:gs>
                    </a:gsLst>
                    <a:lin ang="5400000" scaled="0"/>
                  </a:gradFill>
                  <a:latin typeface="+mj-lt"/>
                  <a:ea typeface="MS PGothic" pitchFamily="34" charset="-128"/>
                </a:rPr>
                <a:t>Regulated workloads</a:t>
              </a:r>
            </a:p>
          </p:txBody>
        </p:sp>
        <p:sp>
          <p:nvSpPr>
            <p:cNvPr id="25" name="Rectangle 24"/>
            <p:cNvSpPr/>
            <p:nvPr/>
          </p:nvSpPr>
          <p:spPr bwMode="auto">
            <a:xfrm>
              <a:off x="3769233" y="4676728"/>
              <a:ext cx="1591056"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Highly automated</a:t>
              </a:r>
            </a:p>
          </p:txBody>
        </p:sp>
        <p:sp>
          <p:nvSpPr>
            <p:cNvPr id="26" name="Rectangle 25"/>
            <p:cNvSpPr/>
            <p:nvPr/>
          </p:nvSpPr>
          <p:spPr bwMode="auto">
            <a:xfrm>
              <a:off x="5424297" y="4676728"/>
              <a:ext cx="1591056"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Secure</a:t>
              </a:r>
            </a:p>
          </p:txBody>
        </p:sp>
        <p:sp>
          <p:nvSpPr>
            <p:cNvPr id="27" name="Rectangle 26"/>
            <p:cNvSpPr/>
            <p:nvPr/>
          </p:nvSpPr>
          <p:spPr bwMode="auto">
            <a:xfrm>
              <a:off x="7079361" y="4676728"/>
              <a:ext cx="1591056"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Scalable </a:t>
              </a:r>
              <a:br>
                <a:rPr lang="en-US" sz="1600" b="1" dirty="0">
                  <a:gradFill>
                    <a:gsLst>
                      <a:gs pos="3960">
                        <a:schemeClr val="tx1"/>
                      </a:gs>
                      <a:gs pos="40594">
                        <a:schemeClr val="tx1"/>
                      </a:gs>
                    </a:gsLst>
                    <a:lin ang="5400000" scaled="0"/>
                  </a:gradFill>
                  <a:latin typeface="+mj-lt"/>
                  <a:ea typeface="MS PGothic" pitchFamily="34" charset="-128"/>
                </a:rPr>
              </a:br>
              <a:r>
                <a:rPr lang="en-US" sz="1600" b="1" dirty="0">
                  <a:gradFill>
                    <a:gsLst>
                      <a:gs pos="3960">
                        <a:schemeClr val="tx1"/>
                      </a:gs>
                      <a:gs pos="40594">
                        <a:schemeClr val="tx1"/>
                      </a:gs>
                    </a:gsLst>
                    <a:lin ang="5400000" scaled="0"/>
                  </a:gradFill>
                  <a:latin typeface="+mj-lt"/>
                  <a:ea typeface="MS PGothic" pitchFamily="34" charset="-128"/>
                </a:rPr>
                <a:t>and elastic</a:t>
              </a:r>
            </a:p>
          </p:txBody>
        </p:sp>
        <p:sp>
          <p:nvSpPr>
            <p:cNvPr id="28" name="Rectangle 27"/>
            <p:cNvSpPr/>
            <p:nvPr/>
          </p:nvSpPr>
          <p:spPr bwMode="auto">
            <a:xfrm>
              <a:off x="8734425" y="4676728"/>
              <a:ext cx="1591056"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Efficient</a:t>
              </a:r>
            </a:p>
          </p:txBody>
        </p:sp>
        <p:sp>
          <p:nvSpPr>
            <p:cNvPr id="29" name="Rectangle 28"/>
            <p:cNvSpPr/>
            <p:nvPr/>
          </p:nvSpPr>
          <p:spPr bwMode="auto">
            <a:xfrm>
              <a:off x="10389489" y="4676728"/>
              <a:ext cx="1591056"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87129">
                        <a:schemeClr val="bg1"/>
                      </a:gs>
                      <a:gs pos="68000">
                        <a:schemeClr val="bg1"/>
                      </a:gs>
                    </a:gsLst>
                    <a:lin ang="5400000" scaled="0"/>
                  </a:gradFill>
                  <a:latin typeface="+mj-lt"/>
                  <a:ea typeface="MS PGothic" pitchFamily="34" charset="-128"/>
                </a:rPr>
                <a:t>Public</a:t>
              </a:r>
            </a:p>
            <a:p>
              <a:pPr defTabSz="932563">
                <a:lnSpc>
                  <a:spcPct val="90000"/>
                </a:lnSpc>
              </a:pPr>
              <a:r>
                <a:rPr lang="en-US" sz="1600" b="1" dirty="0">
                  <a:gradFill>
                    <a:gsLst>
                      <a:gs pos="87129">
                        <a:schemeClr val="bg1"/>
                      </a:gs>
                      <a:gs pos="68000">
                        <a:schemeClr val="bg1"/>
                      </a:gs>
                    </a:gsLst>
                    <a:lin ang="5400000" scaled="0"/>
                  </a:gradFill>
                  <a:latin typeface="+mj-lt"/>
                  <a:ea typeface="MS PGothic" pitchFamily="34" charset="-128"/>
                </a:rPr>
                <a:t>multi-tenancy</a:t>
              </a:r>
            </a:p>
          </p:txBody>
        </p:sp>
        <p:sp>
          <p:nvSpPr>
            <p:cNvPr id="30" name="Freeform 6"/>
            <p:cNvSpPr>
              <a:spLocks noChangeAspect="1" noEditPoints="1"/>
            </p:cNvSpPr>
            <p:nvPr/>
          </p:nvSpPr>
          <p:spPr bwMode="auto">
            <a:xfrm>
              <a:off x="3957915" y="5547297"/>
              <a:ext cx="392046" cy="326863"/>
            </a:xfrm>
            <a:custGeom>
              <a:avLst/>
              <a:gdLst>
                <a:gd name="T0" fmla="*/ 173 w 349"/>
                <a:gd name="T1" fmla="*/ 256 h 291"/>
                <a:gd name="T2" fmla="*/ 160 w 349"/>
                <a:gd name="T3" fmla="*/ 255 h 291"/>
                <a:gd name="T4" fmla="*/ 149 w 349"/>
                <a:gd name="T5" fmla="*/ 253 h 291"/>
                <a:gd name="T6" fmla="*/ 139 w 349"/>
                <a:gd name="T7" fmla="*/ 250 h 291"/>
                <a:gd name="T8" fmla="*/ 130 w 349"/>
                <a:gd name="T9" fmla="*/ 247 h 291"/>
                <a:gd name="T10" fmla="*/ 121 w 349"/>
                <a:gd name="T11" fmla="*/ 243 h 291"/>
                <a:gd name="T12" fmla="*/ 96 w 349"/>
                <a:gd name="T13" fmla="*/ 223 h 291"/>
                <a:gd name="T14" fmla="*/ 88 w 349"/>
                <a:gd name="T15" fmla="*/ 214 h 291"/>
                <a:gd name="T16" fmla="*/ 93 w 349"/>
                <a:gd name="T17" fmla="*/ 146 h 291"/>
                <a:gd name="T18" fmla="*/ 0 w 349"/>
                <a:gd name="T19" fmla="*/ 146 h 291"/>
                <a:gd name="T20" fmla="*/ 54 w 349"/>
                <a:gd name="T21" fmla="*/ 228 h 291"/>
                <a:gd name="T22" fmla="*/ 60 w 349"/>
                <a:gd name="T23" fmla="*/ 236 h 291"/>
                <a:gd name="T24" fmla="*/ 71 w 349"/>
                <a:gd name="T25" fmla="*/ 248 h 291"/>
                <a:gd name="T26" fmla="*/ 104 w 349"/>
                <a:gd name="T27" fmla="*/ 273 h 291"/>
                <a:gd name="T28" fmla="*/ 116 w 349"/>
                <a:gd name="T29" fmla="*/ 279 h 291"/>
                <a:gd name="T30" fmla="*/ 128 w 349"/>
                <a:gd name="T31" fmla="*/ 283 h 291"/>
                <a:gd name="T32" fmla="*/ 141 w 349"/>
                <a:gd name="T33" fmla="*/ 287 h 291"/>
                <a:gd name="T34" fmla="*/ 149 w 349"/>
                <a:gd name="T35" fmla="*/ 289 h 291"/>
                <a:gd name="T36" fmla="*/ 160 w 349"/>
                <a:gd name="T37" fmla="*/ 290 h 291"/>
                <a:gd name="T38" fmla="*/ 258 w 349"/>
                <a:gd name="T39" fmla="*/ 265 h 291"/>
                <a:gd name="T40" fmla="*/ 237 w 349"/>
                <a:gd name="T41" fmla="*/ 236 h 291"/>
                <a:gd name="T42" fmla="*/ 294 w 349"/>
                <a:gd name="T43" fmla="*/ 63 h 291"/>
                <a:gd name="T44" fmla="*/ 287 w 349"/>
                <a:gd name="T45" fmla="*/ 54 h 291"/>
                <a:gd name="T46" fmla="*/ 232 w 349"/>
                <a:gd name="T47" fmla="*/ 12 h 291"/>
                <a:gd name="T48" fmla="*/ 220 w 349"/>
                <a:gd name="T49" fmla="*/ 8 h 291"/>
                <a:gd name="T50" fmla="*/ 207 w 349"/>
                <a:gd name="T51" fmla="*/ 4 h 291"/>
                <a:gd name="T52" fmla="*/ 199 w 349"/>
                <a:gd name="T53" fmla="*/ 2 h 291"/>
                <a:gd name="T54" fmla="*/ 188 w 349"/>
                <a:gd name="T55" fmla="*/ 1 h 291"/>
                <a:gd name="T56" fmla="*/ 174 w 349"/>
                <a:gd name="T57" fmla="*/ 0 h 291"/>
                <a:gd name="T58" fmla="*/ 91 w 349"/>
                <a:gd name="T59" fmla="*/ 27 h 291"/>
                <a:gd name="T60" fmla="*/ 111 w 349"/>
                <a:gd name="T61" fmla="*/ 55 h 291"/>
                <a:gd name="T62" fmla="*/ 185 w 349"/>
                <a:gd name="T63" fmla="*/ 36 h 291"/>
                <a:gd name="T64" fmla="*/ 195 w 349"/>
                <a:gd name="T65" fmla="*/ 37 h 291"/>
                <a:gd name="T66" fmla="*/ 206 w 349"/>
                <a:gd name="T67" fmla="*/ 40 h 291"/>
                <a:gd name="T68" fmla="*/ 217 w 349"/>
                <a:gd name="T69" fmla="*/ 44 h 291"/>
                <a:gd name="T70" fmla="*/ 259 w 349"/>
                <a:gd name="T71" fmla="*/ 75 h 291"/>
                <a:gd name="T72" fmla="*/ 285 w 349"/>
                <a:gd name="T73" fmla="*/ 146 h 291"/>
                <a:gd name="T74" fmla="*/ 302 w 349"/>
                <a:gd name="T75" fmla="*/ 215 h 291"/>
                <a:gd name="T76" fmla="*/ 320 w 349"/>
                <a:gd name="T77" fmla="*/ 1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291">
                  <a:moveTo>
                    <a:pt x="237" y="236"/>
                  </a:moveTo>
                  <a:cubicBezTo>
                    <a:pt x="218" y="250"/>
                    <a:pt x="196" y="256"/>
                    <a:pt x="173" y="256"/>
                  </a:cubicBezTo>
                  <a:cubicBezTo>
                    <a:pt x="170" y="256"/>
                    <a:pt x="167" y="256"/>
                    <a:pt x="164" y="256"/>
                  </a:cubicBezTo>
                  <a:cubicBezTo>
                    <a:pt x="163" y="255"/>
                    <a:pt x="161" y="255"/>
                    <a:pt x="160" y="255"/>
                  </a:cubicBezTo>
                  <a:cubicBezTo>
                    <a:pt x="158" y="255"/>
                    <a:pt x="155" y="254"/>
                    <a:pt x="153" y="254"/>
                  </a:cubicBezTo>
                  <a:cubicBezTo>
                    <a:pt x="152" y="254"/>
                    <a:pt x="150" y="253"/>
                    <a:pt x="149" y="253"/>
                  </a:cubicBezTo>
                  <a:cubicBezTo>
                    <a:pt x="147" y="253"/>
                    <a:pt x="144" y="252"/>
                    <a:pt x="142" y="251"/>
                  </a:cubicBezTo>
                  <a:cubicBezTo>
                    <a:pt x="141" y="251"/>
                    <a:pt x="140" y="251"/>
                    <a:pt x="139" y="250"/>
                  </a:cubicBezTo>
                  <a:cubicBezTo>
                    <a:pt x="137" y="249"/>
                    <a:pt x="134" y="249"/>
                    <a:pt x="132" y="248"/>
                  </a:cubicBezTo>
                  <a:cubicBezTo>
                    <a:pt x="131" y="247"/>
                    <a:pt x="131" y="247"/>
                    <a:pt x="130" y="247"/>
                  </a:cubicBezTo>
                  <a:cubicBezTo>
                    <a:pt x="127" y="246"/>
                    <a:pt x="124" y="244"/>
                    <a:pt x="122" y="243"/>
                  </a:cubicBezTo>
                  <a:cubicBezTo>
                    <a:pt x="121" y="243"/>
                    <a:pt x="121" y="243"/>
                    <a:pt x="121" y="243"/>
                  </a:cubicBezTo>
                  <a:cubicBezTo>
                    <a:pt x="112" y="237"/>
                    <a:pt x="103" y="231"/>
                    <a:pt x="96" y="224"/>
                  </a:cubicBezTo>
                  <a:cubicBezTo>
                    <a:pt x="96" y="224"/>
                    <a:pt x="96" y="223"/>
                    <a:pt x="96" y="223"/>
                  </a:cubicBezTo>
                  <a:cubicBezTo>
                    <a:pt x="93" y="221"/>
                    <a:pt x="91" y="219"/>
                    <a:pt x="89" y="216"/>
                  </a:cubicBezTo>
                  <a:cubicBezTo>
                    <a:pt x="89" y="216"/>
                    <a:pt x="88" y="215"/>
                    <a:pt x="88" y="214"/>
                  </a:cubicBezTo>
                  <a:cubicBezTo>
                    <a:pt x="73" y="196"/>
                    <a:pt x="64" y="172"/>
                    <a:pt x="64" y="146"/>
                  </a:cubicBezTo>
                  <a:cubicBezTo>
                    <a:pt x="93" y="146"/>
                    <a:pt x="93" y="146"/>
                    <a:pt x="93" y="146"/>
                  </a:cubicBezTo>
                  <a:cubicBezTo>
                    <a:pt x="46" y="76"/>
                    <a:pt x="46" y="76"/>
                    <a:pt x="46" y="76"/>
                  </a:cubicBezTo>
                  <a:cubicBezTo>
                    <a:pt x="0" y="146"/>
                    <a:pt x="0" y="146"/>
                    <a:pt x="0" y="146"/>
                  </a:cubicBezTo>
                  <a:cubicBezTo>
                    <a:pt x="29" y="146"/>
                    <a:pt x="29" y="146"/>
                    <a:pt x="29" y="146"/>
                  </a:cubicBezTo>
                  <a:cubicBezTo>
                    <a:pt x="29" y="176"/>
                    <a:pt x="38" y="205"/>
                    <a:pt x="54" y="228"/>
                  </a:cubicBezTo>
                  <a:cubicBezTo>
                    <a:pt x="55" y="228"/>
                    <a:pt x="55" y="229"/>
                    <a:pt x="55" y="229"/>
                  </a:cubicBezTo>
                  <a:cubicBezTo>
                    <a:pt x="57" y="231"/>
                    <a:pt x="59" y="234"/>
                    <a:pt x="60" y="236"/>
                  </a:cubicBezTo>
                  <a:cubicBezTo>
                    <a:pt x="61" y="237"/>
                    <a:pt x="62" y="238"/>
                    <a:pt x="62" y="238"/>
                  </a:cubicBezTo>
                  <a:cubicBezTo>
                    <a:pt x="65" y="242"/>
                    <a:pt x="68" y="245"/>
                    <a:pt x="71" y="248"/>
                  </a:cubicBezTo>
                  <a:cubicBezTo>
                    <a:pt x="71" y="248"/>
                    <a:pt x="71" y="248"/>
                    <a:pt x="72" y="249"/>
                  </a:cubicBezTo>
                  <a:cubicBezTo>
                    <a:pt x="81" y="258"/>
                    <a:pt x="92" y="266"/>
                    <a:pt x="104" y="273"/>
                  </a:cubicBezTo>
                  <a:cubicBezTo>
                    <a:pt x="104" y="273"/>
                    <a:pt x="105" y="273"/>
                    <a:pt x="105" y="274"/>
                  </a:cubicBezTo>
                  <a:cubicBezTo>
                    <a:pt x="109" y="275"/>
                    <a:pt x="112" y="277"/>
                    <a:pt x="116" y="279"/>
                  </a:cubicBezTo>
                  <a:cubicBezTo>
                    <a:pt x="117" y="279"/>
                    <a:pt x="117" y="279"/>
                    <a:pt x="118" y="280"/>
                  </a:cubicBezTo>
                  <a:cubicBezTo>
                    <a:pt x="121" y="281"/>
                    <a:pt x="125" y="282"/>
                    <a:pt x="128" y="283"/>
                  </a:cubicBezTo>
                  <a:cubicBezTo>
                    <a:pt x="129" y="284"/>
                    <a:pt x="131" y="284"/>
                    <a:pt x="132" y="285"/>
                  </a:cubicBezTo>
                  <a:cubicBezTo>
                    <a:pt x="135" y="286"/>
                    <a:pt x="138" y="286"/>
                    <a:pt x="141" y="287"/>
                  </a:cubicBezTo>
                  <a:cubicBezTo>
                    <a:pt x="143" y="287"/>
                    <a:pt x="145" y="288"/>
                    <a:pt x="146" y="288"/>
                  </a:cubicBezTo>
                  <a:cubicBezTo>
                    <a:pt x="147" y="288"/>
                    <a:pt x="148" y="289"/>
                    <a:pt x="149" y="289"/>
                  </a:cubicBezTo>
                  <a:cubicBezTo>
                    <a:pt x="152" y="289"/>
                    <a:pt x="154" y="290"/>
                    <a:pt x="157" y="290"/>
                  </a:cubicBezTo>
                  <a:cubicBezTo>
                    <a:pt x="158" y="290"/>
                    <a:pt x="159" y="290"/>
                    <a:pt x="160" y="290"/>
                  </a:cubicBezTo>
                  <a:cubicBezTo>
                    <a:pt x="165" y="291"/>
                    <a:pt x="170" y="291"/>
                    <a:pt x="174" y="291"/>
                  </a:cubicBezTo>
                  <a:cubicBezTo>
                    <a:pt x="204" y="291"/>
                    <a:pt x="233" y="282"/>
                    <a:pt x="258" y="265"/>
                  </a:cubicBezTo>
                  <a:cubicBezTo>
                    <a:pt x="265" y="259"/>
                    <a:pt x="267" y="248"/>
                    <a:pt x="262" y="240"/>
                  </a:cubicBezTo>
                  <a:cubicBezTo>
                    <a:pt x="256" y="232"/>
                    <a:pt x="245" y="231"/>
                    <a:pt x="237" y="236"/>
                  </a:cubicBezTo>
                  <a:close/>
                  <a:moveTo>
                    <a:pt x="320" y="146"/>
                  </a:moveTo>
                  <a:cubicBezTo>
                    <a:pt x="319" y="115"/>
                    <a:pt x="310" y="87"/>
                    <a:pt x="294" y="63"/>
                  </a:cubicBezTo>
                  <a:cubicBezTo>
                    <a:pt x="294" y="63"/>
                    <a:pt x="293" y="63"/>
                    <a:pt x="293" y="62"/>
                  </a:cubicBezTo>
                  <a:cubicBezTo>
                    <a:pt x="291" y="59"/>
                    <a:pt x="289" y="57"/>
                    <a:pt x="287" y="54"/>
                  </a:cubicBezTo>
                  <a:cubicBezTo>
                    <a:pt x="287" y="54"/>
                    <a:pt x="286" y="53"/>
                    <a:pt x="286" y="53"/>
                  </a:cubicBezTo>
                  <a:cubicBezTo>
                    <a:pt x="271" y="35"/>
                    <a:pt x="253" y="21"/>
                    <a:pt x="232" y="12"/>
                  </a:cubicBezTo>
                  <a:cubicBezTo>
                    <a:pt x="231" y="12"/>
                    <a:pt x="231" y="12"/>
                    <a:pt x="230" y="11"/>
                  </a:cubicBezTo>
                  <a:cubicBezTo>
                    <a:pt x="227" y="10"/>
                    <a:pt x="223" y="9"/>
                    <a:pt x="220" y="8"/>
                  </a:cubicBezTo>
                  <a:cubicBezTo>
                    <a:pt x="219" y="7"/>
                    <a:pt x="217" y="7"/>
                    <a:pt x="216" y="6"/>
                  </a:cubicBezTo>
                  <a:cubicBezTo>
                    <a:pt x="213" y="6"/>
                    <a:pt x="210" y="5"/>
                    <a:pt x="207" y="4"/>
                  </a:cubicBezTo>
                  <a:cubicBezTo>
                    <a:pt x="205" y="4"/>
                    <a:pt x="204" y="3"/>
                    <a:pt x="202" y="3"/>
                  </a:cubicBezTo>
                  <a:cubicBezTo>
                    <a:pt x="201" y="3"/>
                    <a:pt x="200" y="3"/>
                    <a:pt x="199" y="2"/>
                  </a:cubicBezTo>
                  <a:cubicBezTo>
                    <a:pt x="197" y="2"/>
                    <a:pt x="195" y="2"/>
                    <a:pt x="192" y="2"/>
                  </a:cubicBezTo>
                  <a:cubicBezTo>
                    <a:pt x="191" y="1"/>
                    <a:pt x="189" y="1"/>
                    <a:pt x="188" y="1"/>
                  </a:cubicBezTo>
                  <a:cubicBezTo>
                    <a:pt x="184" y="1"/>
                    <a:pt x="180" y="0"/>
                    <a:pt x="176" y="0"/>
                  </a:cubicBezTo>
                  <a:cubicBezTo>
                    <a:pt x="175" y="0"/>
                    <a:pt x="175" y="0"/>
                    <a:pt x="174" y="0"/>
                  </a:cubicBezTo>
                  <a:cubicBezTo>
                    <a:pt x="174" y="0"/>
                    <a:pt x="174" y="0"/>
                    <a:pt x="174" y="0"/>
                  </a:cubicBezTo>
                  <a:cubicBezTo>
                    <a:pt x="144" y="0"/>
                    <a:pt x="115" y="9"/>
                    <a:pt x="91" y="27"/>
                  </a:cubicBezTo>
                  <a:cubicBezTo>
                    <a:pt x="83" y="32"/>
                    <a:pt x="81" y="43"/>
                    <a:pt x="86" y="51"/>
                  </a:cubicBezTo>
                  <a:cubicBezTo>
                    <a:pt x="92" y="59"/>
                    <a:pt x="103" y="61"/>
                    <a:pt x="111" y="55"/>
                  </a:cubicBezTo>
                  <a:cubicBezTo>
                    <a:pt x="130" y="42"/>
                    <a:pt x="152" y="35"/>
                    <a:pt x="175" y="35"/>
                  </a:cubicBezTo>
                  <a:cubicBezTo>
                    <a:pt x="178" y="35"/>
                    <a:pt x="181" y="35"/>
                    <a:pt x="185" y="36"/>
                  </a:cubicBezTo>
                  <a:cubicBezTo>
                    <a:pt x="186" y="36"/>
                    <a:pt x="187" y="36"/>
                    <a:pt x="188" y="36"/>
                  </a:cubicBezTo>
                  <a:cubicBezTo>
                    <a:pt x="190" y="36"/>
                    <a:pt x="193" y="37"/>
                    <a:pt x="195" y="37"/>
                  </a:cubicBezTo>
                  <a:cubicBezTo>
                    <a:pt x="196" y="37"/>
                    <a:pt x="198" y="38"/>
                    <a:pt x="199" y="38"/>
                  </a:cubicBezTo>
                  <a:cubicBezTo>
                    <a:pt x="201" y="39"/>
                    <a:pt x="204" y="39"/>
                    <a:pt x="206" y="40"/>
                  </a:cubicBezTo>
                  <a:cubicBezTo>
                    <a:pt x="207" y="40"/>
                    <a:pt x="208" y="40"/>
                    <a:pt x="209" y="41"/>
                  </a:cubicBezTo>
                  <a:cubicBezTo>
                    <a:pt x="211" y="42"/>
                    <a:pt x="214" y="43"/>
                    <a:pt x="217" y="44"/>
                  </a:cubicBezTo>
                  <a:cubicBezTo>
                    <a:pt x="217" y="44"/>
                    <a:pt x="217" y="44"/>
                    <a:pt x="218" y="44"/>
                  </a:cubicBezTo>
                  <a:cubicBezTo>
                    <a:pt x="234" y="51"/>
                    <a:pt x="248" y="62"/>
                    <a:pt x="259" y="75"/>
                  </a:cubicBezTo>
                  <a:cubicBezTo>
                    <a:pt x="259" y="75"/>
                    <a:pt x="259" y="76"/>
                    <a:pt x="259" y="76"/>
                  </a:cubicBezTo>
                  <a:cubicBezTo>
                    <a:pt x="275" y="95"/>
                    <a:pt x="285" y="119"/>
                    <a:pt x="285" y="146"/>
                  </a:cubicBezTo>
                  <a:cubicBezTo>
                    <a:pt x="255" y="146"/>
                    <a:pt x="255" y="146"/>
                    <a:pt x="255" y="146"/>
                  </a:cubicBezTo>
                  <a:cubicBezTo>
                    <a:pt x="302" y="215"/>
                    <a:pt x="302" y="215"/>
                    <a:pt x="302" y="215"/>
                  </a:cubicBezTo>
                  <a:cubicBezTo>
                    <a:pt x="349" y="146"/>
                    <a:pt x="349" y="146"/>
                    <a:pt x="349" y="146"/>
                  </a:cubicBezTo>
                  <a:lnTo>
                    <a:pt x="320" y="1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464"/>
            <p:cNvSpPr>
              <a:spLocks noChangeAspect="1"/>
            </p:cNvSpPr>
            <p:nvPr/>
          </p:nvSpPr>
          <p:spPr bwMode="auto">
            <a:xfrm>
              <a:off x="5612979" y="5582536"/>
              <a:ext cx="302102" cy="291624"/>
            </a:xfrm>
            <a:custGeom>
              <a:avLst/>
              <a:gdLst>
                <a:gd name="T0" fmla="*/ 73 w 73"/>
                <a:gd name="T1" fmla="*/ 0 h 71"/>
                <a:gd name="T2" fmla="*/ 65 w 73"/>
                <a:gd name="T3" fmla="*/ 0 h 71"/>
                <a:gd name="T4" fmla="*/ 43 w 73"/>
                <a:gd name="T5" fmla="*/ 0 h 71"/>
                <a:gd name="T6" fmla="*/ 29 w 73"/>
                <a:gd name="T7" fmla="*/ 0 h 71"/>
                <a:gd name="T8" fmla="*/ 6 w 73"/>
                <a:gd name="T9" fmla="*/ 0 h 71"/>
                <a:gd name="T10" fmla="*/ 0 w 73"/>
                <a:gd name="T11" fmla="*/ 0 h 71"/>
                <a:gd name="T12" fmla="*/ 0 w 73"/>
                <a:gd name="T13" fmla="*/ 35 h 71"/>
                <a:gd name="T14" fmla="*/ 36 w 73"/>
                <a:gd name="T15" fmla="*/ 71 h 71"/>
                <a:gd name="T16" fmla="*/ 73 w 73"/>
                <a:gd name="T17" fmla="*/ 35 h 71"/>
                <a:gd name="T18" fmla="*/ 73 w 73"/>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71">
                  <a:moveTo>
                    <a:pt x="73" y="0"/>
                  </a:moveTo>
                  <a:cubicBezTo>
                    <a:pt x="65" y="0"/>
                    <a:pt x="65" y="0"/>
                    <a:pt x="65" y="0"/>
                  </a:cubicBezTo>
                  <a:cubicBezTo>
                    <a:pt x="59" y="4"/>
                    <a:pt x="50" y="4"/>
                    <a:pt x="43" y="0"/>
                  </a:cubicBezTo>
                  <a:cubicBezTo>
                    <a:pt x="29" y="0"/>
                    <a:pt x="29" y="0"/>
                    <a:pt x="29" y="0"/>
                  </a:cubicBezTo>
                  <a:cubicBezTo>
                    <a:pt x="22" y="4"/>
                    <a:pt x="13" y="4"/>
                    <a:pt x="6" y="0"/>
                  </a:cubicBezTo>
                  <a:cubicBezTo>
                    <a:pt x="0" y="0"/>
                    <a:pt x="0" y="0"/>
                    <a:pt x="0" y="0"/>
                  </a:cubicBezTo>
                  <a:cubicBezTo>
                    <a:pt x="0" y="12"/>
                    <a:pt x="0" y="24"/>
                    <a:pt x="0" y="35"/>
                  </a:cubicBezTo>
                  <a:cubicBezTo>
                    <a:pt x="5" y="51"/>
                    <a:pt x="17" y="62"/>
                    <a:pt x="36" y="71"/>
                  </a:cubicBezTo>
                  <a:cubicBezTo>
                    <a:pt x="55" y="62"/>
                    <a:pt x="67" y="51"/>
                    <a:pt x="73" y="35"/>
                  </a:cubicBezTo>
                  <a:cubicBezTo>
                    <a:pt x="73" y="24"/>
                    <a:pt x="73" y="12"/>
                    <a:pt x="73"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Freeform 94"/>
            <p:cNvSpPr>
              <a:spLocks noChangeAspect="1"/>
            </p:cNvSpPr>
            <p:nvPr/>
          </p:nvSpPr>
          <p:spPr bwMode="auto">
            <a:xfrm>
              <a:off x="7268043" y="5582536"/>
              <a:ext cx="463843" cy="291624"/>
            </a:xfrm>
            <a:custGeom>
              <a:avLst/>
              <a:gdLst>
                <a:gd name="T0" fmla="*/ 870 w 870"/>
                <a:gd name="T1" fmla="*/ 235 h 547"/>
                <a:gd name="T2" fmla="*/ 635 w 870"/>
                <a:gd name="T3" fmla="*/ 70 h 547"/>
                <a:gd name="T4" fmla="*/ 635 w 870"/>
                <a:gd name="T5" fmla="*/ 187 h 547"/>
                <a:gd name="T6" fmla="*/ 467 w 870"/>
                <a:gd name="T7" fmla="*/ 357 h 547"/>
                <a:gd name="T8" fmla="*/ 467 w 870"/>
                <a:gd name="T9" fmla="*/ 357 h 547"/>
                <a:gd name="T10" fmla="*/ 460 w 870"/>
                <a:gd name="T11" fmla="*/ 431 h 547"/>
                <a:gd name="T12" fmla="*/ 443 w 870"/>
                <a:gd name="T13" fmla="*/ 454 h 547"/>
                <a:gd name="T14" fmla="*/ 434 w 870"/>
                <a:gd name="T15" fmla="*/ 451 h 547"/>
                <a:gd name="T16" fmla="*/ 418 w 870"/>
                <a:gd name="T17" fmla="*/ 358 h 547"/>
                <a:gd name="T18" fmla="*/ 418 w 870"/>
                <a:gd name="T19" fmla="*/ 357 h 547"/>
                <a:gd name="T20" fmla="*/ 417 w 870"/>
                <a:gd name="T21" fmla="*/ 192 h 547"/>
                <a:gd name="T22" fmla="*/ 417 w 870"/>
                <a:gd name="T23" fmla="*/ 190 h 547"/>
                <a:gd name="T24" fmla="*/ 405 w 870"/>
                <a:gd name="T25" fmla="*/ 90 h 547"/>
                <a:gd name="T26" fmla="*/ 299 w 870"/>
                <a:gd name="T27" fmla="*/ 0 h 547"/>
                <a:gd name="T28" fmla="*/ 191 w 870"/>
                <a:gd name="T29" fmla="*/ 93 h 547"/>
                <a:gd name="T30" fmla="*/ 180 w 870"/>
                <a:gd name="T31" fmla="*/ 191 h 547"/>
                <a:gd name="T32" fmla="*/ 180 w 870"/>
                <a:gd name="T33" fmla="*/ 193 h 547"/>
                <a:gd name="T34" fmla="*/ 171 w 870"/>
                <a:gd name="T35" fmla="*/ 245 h 547"/>
                <a:gd name="T36" fmla="*/ 97 w 870"/>
                <a:gd name="T37" fmla="*/ 267 h 547"/>
                <a:gd name="T38" fmla="*/ 1 w 870"/>
                <a:gd name="T39" fmla="*/ 267 h 547"/>
                <a:gd name="T40" fmla="*/ 0 w 870"/>
                <a:gd name="T41" fmla="*/ 361 h 547"/>
                <a:gd name="T42" fmla="*/ 98 w 870"/>
                <a:gd name="T43" fmla="*/ 361 h 547"/>
                <a:gd name="T44" fmla="*/ 249 w 870"/>
                <a:gd name="T45" fmla="*/ 297 h 547"/>
                <a:gd name="T46" fmla="*/ 274 w 870"/>
                <a:gd name="T47" fmla="*/ 193 h 547"/>
                <a:gd name="T48" fmla="*/ 274 w 870"/>
                <a:gd name="T49" fmla="*/ 191 h 547"/>
                <a:gd name="T50" fmla="*/ 281 w 870"/>
                <a:gd name="T51" fmla="*/ 119 h 547"/>
                <a:gd name="T52" fmla="*/ 299 w 870"/>
                <a:gd name="T53" fmla="*/ 94 h 547"/>
                <a:gd name="T54" fmla="*/ 316 w 870"/>
                <a:gd name="T55" fmla="*/ 116 h 547"/>
                <a:gd name="T56" fmla="*/ 323 w 870"/>
                <a:gd name="T57" fmla="*/ 191 h 547"/>
                <a:gd name="T58" fmla="*/ 324 w 870"/>
                <a:gd name="T59" fmla="*/ 356 h 547"/>
                <a:gd name="T60" fmla="*/ 366 w 870"/>
                <a:gd name="T61" fmla="*/ 516 h 547"/>
                <a:gd name="T62" fmla="*/ 443 w 870"/>
                <a:gd name="T63" fmla="*/ 547 h 547"/>
                <a:gd name="T64" fmla="*/ 550 w 870"/>
                <a:gd name="T65" fmla="*/ 457 h 547"/>
                <a:gd name="T66" fmla="*/ 560 w 870"/>
                <a:gd name="T67" fmla="*/ 357 h 547"/>
                <a:gd name="T68" fmla="*/ 560 w 870"/>
                <a:gd name="T69" fmla="*/ 357 h 547"/>
                <a:gd name="T70" fmla="*/ 577 w 870"/>
                <a:gd name="T71" fmla="*/ 289 h 547"/>
                <a:gd name="T72" fmla="*/ 635 w 870"/>
                <a:gd name="T73" fmla="*/ 281 h 547"/>
                <a:gd name="T74" fmla="*/ 635 w 870"/>
                <a:gd name="T75" fmla="*/ 395 h 547"/>
                <a:gd name="T76" fmla="*/ 870 w 870"/>
                <a:gd name="T77" fmla="*/ 235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0" h="547">
                  <a:moveTo>
                    <a:pt x="870" y="235"/>
                  </a:moveTo>
                  <a:cubicBezTo>
                    <a:pt x="635" y="70"/>
                    <a:pt x="635" y="70"/>
                    <a:pt x="635" y="70"/>
                  </a:cubicBezTo>
                  <a:cubicBezTo>
                    <a:pt x="635" y="187"/>
                    <a:pt x="635" y="187"/>
                    <a:pt x="635" y="187"/>
                  </a:cubicBezTo>
                  <a:cubicBezTo>
                    <a:pt x="564" y="187"/>
                    <a:pt x="467" y="195"/>
                    <a:pt x="467" y="357"/>
                  </a:cubicBezTo>
                  <a:cubicBezTo>
                    <a:pt x="467" y="357"/>
                    <a:pt x="467" y="357"/>
                    <a:pt x="467" y="357"/>
                  </a:cubicBezTo>
                  <a:cubicBezTo>
                    <a:pt x="467" y="374"/>
                    <a:pt x="467" y="407"/>
                    <a:pt x="460" y="431"/>
                  </a:cubicBezTo>
                  <a:cubicBezTo>
                    <a:pt x="453" y="454"/>
                    <a:pt x="447" y="454"/>
                    <a:pt x="443" y="454"/>
                  </a:cubicBezTo>
                  <a:cubicBezTo>
                    <a:pt x="437" y="454"/>
                    <a:pt x="435" y="452"/>
                    <a:pt x="434" y="451"/>
                  </a:cubicBezTo>
                  <a:cubicBezTo>
                    <a:pt x="429" y="446"/>
                    <a:pt x="415" y="426"/>
                    <a:pt x="418" y="358"/>
                  </a:cubicBezTo>
                  <a:cubicBezTo>
                    <a:pt x="418" y="357"/>
                    <a:pt x="418" y="357"/>
                    <a:pt x="418" y="357"/>
                  </a:cubicBezTo>
                  <a:cubicBezTo>
                    <a:pt x="417" y="192"/>
                    <a:pt x="417" y="192"/>
                    <a:pt x="417" y="192"/>
                  </a:cubicBezTo>
                  <a:cubicBezTo>
                    <a:pt x="417" y="190"/>
                    <a:pt x="417" y="190"/>
                    <a:pt x="417" y="190"/>
                  </a:cubicBezTo>
                  <a:cubicBezTo>
                    <a:pt x="417" y="168"/>
                    <a:pt x="416" y="127"/>
                    <a:pt x="405" y="90"/>
                  </a:cubicBezTo>
                  <a:cubicBezTo>
                    <a:pt x="382" y="9"/>
                    <a:pt x="323" y="0"/>
                    <a:pt x="299" y="0"/>
                  </a:cubicBezTo>
                  <a:cubicBezTo>
                    <a:pt x="274" y="0"/>
                    <a:pt x="215" y="9"/>
                    <a:pt x="191" y="93"/>
                  </a:cubicBezTo>
                  <a:cubicBezTo>
                    <a:pt x="180" y="131"/>
                    <a:pt x="180" y="172"/>
                    <a:pt x="180" y="191"/>
                  </a:cubicBezTo>
                  <a:cubicBezTo>
                    <a:pt x="180" y="193"/>
                    <a:pt x="180" y="193"/>
                    <a:pt x="180" y="193"/>
                  </a:cubicBezTo>
                  <a:cubicBezTo>
                    <a:pt x="180" y="210"/>
                    <a:pt x="180" y="232"/>
                    <a:pt x="171" y="245"/>
                  </a:cubicBezTo>
                  <a:cubicBezTo>
                    <a:pt x="159" y="263"/>
                    <a:pt x="124" y="267"/>
                    <a:pt x="97" y="267"/>
                  </a:cubicBezTo>
                  <a:cubicBezTo>
                    <a:pt x="46" y="267"/>
                    <a:pt x="1" y="267"/>
                    <a:pt x="1" y="267"/>
                  </a:cubicBezTo>
                  <a:cubicBezTo>
                    <a:pt x="0" y="361"/>
                    <a:pt x="0" y="361"/>
                    <a:pt x="0" y="361"/>
                  </a:cubicBezTo>
                  <a:cubicBezTo>
                    <a:pt x="1" y="361"/>
                    <a:pt x="46" y="361"/>
                    <a:pt x="98" y="361"/>
                  </a:cubicBezTo>
                  <a:cubicBezTo>
                    <a:pt x="170" y="360"/>
                    <a:pt x="221" y="339"/>
                    <a:pt x="249" y="297"/>
                  </a:cubicBezTo>
                  <a:cubicBezTo>
                    <a:pt x="274" y="260"/>
                    <a:pt x="274" y="218"/>
                    <a:pt x="274" y="193"/>
                  </a:cubicBezTo>
                  <a:cubicBezTo>
                    <a:pt x="274" y="191"/>
                    <a:pt x="274" y="191"/>
                    <a:pt x="274" y="191"/>
                  </a:cubicBezTo>
                  <a:cubicBezTo>
                    <a:pt x="274" y="176"/>
                    <a:pt x="274" y="144"/>
                    <a:pt x="281" y="119"/>
                  </a:cubicBezTo>
                  <a:cubicBezTo>
                    <a:pt x="288" y="94"/>
                    <a:pt x="295" y="94"/>
                    <a:pt x="299" y="94"/>
                  </a:cubicBezTo>
                  <a:cubicBezTo>
                    <a:pt x="302" y="94"/>
                    <a:pt x="309" y="94"/>
                    <a:pt x="316" y="116"/>
                  </a:cubicBezTo>
                  <a:cubicBezTo>
                    <a:pt x="323" y="141"/>
                    <a:pt x="323" y="172"/>
                    <a:pt x="323" y="191"/>
                  </a:cubicBezTo>
                  <a:cubicBezTo>
                    <a:pt x="324" y="356"/>
                    <a:pt x="324" y="356"/>
                    <a:pt x="324" y="356"/>
                  </a:cubicBezTo>
                  <a:cubicBezTo>
                    <a:pt x="322" y="432"/>
                    <a:pt x="336" y="484"/>
                    <a:pt x="366" y="516"/>
                  </a:cubicBezTo>
                  <a:cubicBezTo>
                    <a:pt x="387" y="537"/>
                    <a:pt x="413" y="547"/>
                    <a:pt x="443" y="547"/>
                  </a:cubicBezTo>
                  <a:cubicBezTo>
                    <a:pt x="467" y="547"/>
                    <a:pt x="526" y="539"/>
                    <a:pt x="550" y="457"/>
                  </a:cubicBezTo>
                  <a:cubicBezTo>
                    <a:pt x="560" y="420"/>
                    <a:pt x="560" y="379"/>
                    <a:pt x="560" y="357"/>
                  </a:cubicBezTo>
                  <a:cubicBezTo>
                    <a:pt x="560" y="357"/>
                    <a:pt x="560" y="357"/>
                    <a:pt x="560" y="357"/>
                  </a:cubicBezTo>
                  <a:cubicBezTo>
                    <a:pt x="560" y="336"/>
                    <a:pt x="562" y="299"/>
                    <a:pt x="577" y="289"/>
                  </a:cubicBezTo>
                  <a:cubicBezTo>
                    <a:pt x="588" y="282"/>
                    <a:pt x="612" y="281"/>
                    <a:pt x="635" y="281"/>
                  </a:cubicBezTo>
                  <a:cubicBezTo>
                    <a:pt x="635" y="395"/>
                    <a:pt x="635" y="395"/>
                    <a:pt x="635" y="395"/>
                  </a:cubicBezTo>
                  <a:lnTo>
                    <a:pt x="870" y="2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Freeform 7"/>
            <p:cNvSpPr>
              <a:spLocks noChangeAspect="1" noEditPoints="1"/>
            </p:cNvSpPr>
            <p:nvPr/>
          </p:nvSpPr>
          <p:spPr bwMode="auto">
            <a:xfrm>
              <a:off x="8923107" y="5484672"/>
              <a:ext cx="306959" cy="389488"/>
            </a:xfrm>
            <a:custGeom>
              <a:avLst/>
              <a:gdLst>
                <a:gd name="T0" fmla="*/ 772 w 1403"/>
                <a:gd name="T1" fmla="*/ 1096 h 1780"/>
                <a:gd name="T2" fmla="*/ 715 w 1403"/>
                <a:gd name="T3" fmla="*/ 1152 h 1780"/>
                <a:gd name="T4" fmla="*/ 658 w 1403"/>
                <a:gd name="T5" fmla="*/ 1095 h 1780"/>
                <a:gd name="T6" fmla="*/ 717 w 1403"/>
                <a:gd name="T7" fmla="*/ 642 h 1780"/>
                <a:gd name="T8" fmla="*/ 772 w 1403"/>
                <a:gd name="T9" fmla="*/ 1096 h 1780"/>
                <a:gd name="T10" fmla="*/ 1403 w 1403"/>
                <a:gd name="T11" fmla="*/ 1095 h 1780"/>
                <a:gd name="T12" fmla="*/ 718 w 1403"/>
                <a:gd name="T13" fmla="*/ 1780 h 1780"/>
                <a:gd name="T14" fmla="*/ 33 w 1403"/>
                <a:gd name="T15" fmla="*/ 1095 h 1780"/>
                <a:gd name="T16" fmla="*/ 200 w 1403"/>
                <a:gd name="T17" fmla="*/ 648 h 1780"/>
                <a:gd name="T18" fmla="*/ 145 w 1403"/>
                <a:gd name="T19" fmla="*/ 591 h 1780"/>
                <a:gd name="T20" fmla="*/ 104 w 1403"/>
                <a:gd name="T21" fmla="*/ 630 h 1780"/>
                <a:gd name="T22" fmla="*/ 23 w 1403"/>
                <a:gd name="T23" fmla="*/ 629 h 1780"/>
                <a:gd name="T24" fmla="*/ 25 w 1403"/>
                <a:gd name="T25" fmla="*/ 548 h 1780"/>
                <a:gd name="T26" fmla="*/ 188 w 1403"/>
                <a:gd name="T27" fmla="*/ 390 h 1780"/>
                <a:gd name="T28" fmla="*/ 268 w 1403"/>
                <a:gd name="T29" fmla="*/ 392 h 1780"/>
                <a:gd name="T30" fmla="*/ 267 w 1403"/>
                <a:gd name="T31" fmla="*/ 472 h 1780"/>
                <a:gd name="T32" fmla="*/ 226 w 1403"/>
                <a:gd name="T33" fmla="*/ 512 h 1780"/>
                <a:gd name="T34" fmla="*/ 281 w 1403"/>
                <a:gd name="T35" fmla="*/ 568 h 1780"/>
                <a:gd name="T36" fmla="*/ 538 w 1403"/>
                <a:gd name="T37" fmla="*/ 434 h 1780"/>
                <a:gd name="T38" fmla="*/ 464 w 1403"/>
                <a:gd name="T39" fmla="*/ 255 h 1780"/>
                <a:gd name="T40" fmla="*/ 718 w 1403"/>
                <a:gd name="T41" fmla="*/ 0 h 1780"/>
                <a:gd name="T42" fmla="*/ 973 w 1403"/>
                <a:gd name="T43" fmla="*/ 255 h 1780"/>
                <a:gd name="T44" fmla="*/ 898 w 1403"/>
                <a:gd name="T45" fmla="*/ 434 h 1780"/>
                <a:gd name="T46" fmla="*/ 1403 w 1403"/>
                <a:gd name="T47" fmla="*/ 1095 h 1780"/>
                <a:gd name="T48" fmla="*/ 608 w 1403"/>
                <a:gd name="T49" fmla="*/ 419 h 1780"/>
                <a:gd name="T50" fmla="*/ 661 w 1403"/>
                <a:gd name="T51" fmla="*/ 412 h 1780"/>
                <a:gd name="T52" fmla="*/ 661 w 1403"/>
                <a:gd name="T53" fmla="*/ 336 h 1780"/>
                <a:gd name="T54" fmla="*/ 605 w 1403"/>
                <a:gd name="T55" fmla="*/ 336 h 1780"/>
                <a:gd name="T56" fmla="*/ 548 w 1403"/>
                <a:gd name="T57" fmla="*/ 279 h 1780"/>
                <a:gd name="T58" fmla="*/ 605 w 1403"/>
                <a:gd name="T59" fmla="*/ 222 h 1780"/>
                <a:gd name="T60" fmla="*/ 832 w 1403"/>
                <a:gd name="T61" fmla="*/ 222 h 1780"/>
                <a:gd name="T62" fmla="*/ 889 w 1403"/>
                <a:gd name="T63" fmla="*/ 279 h 1780"/>
                <a:gd name="T64" fmla="*/ 832 w 1403"/>
                <a:gd name="T65" fmla="*/ 336 h 1780"/>
                <a:gd name="T66" fmla="*/ 775 w 1403"/>
                <a:gd name="T67" fmla="*/ 336 h 1780"/>
                <a:gd name="T68" fmla="*/ 775 w 1403"/>
                <a:gd name="T69" fmla="*/ 412 h 1780"/>
                <a:gd name="T70" fmla="*/ 828 w 1403"/>
                <a:gd name="T71" fmla="*/ 419 h 1780"/>
                <a:gd name="T72" fmla="*/ 916 w 1403"/>
                <a:gd name="T73" fmla="*/ 255 h 1780"/>
                <a:gd name="T74" fmla="*/ 718 w 1403"/>
                <a:gd name="T75" fmla="*/ 57 h 1780"/>
                <a:gd name="T76" fmla="*/ 521 w 1403"/>
                <a:gd name="T77" fmla="*/ 255 h 1780"/>
                <a:gd name="T78" fmla="*/ 608 w 1403"/>
                <a:gd name="T79" fmla="*/ 419 h 1780"/>
                <a:gd name="T80" fmla="*/ 1290 w 1403"/>
                <a:gd name="T81" fmla="*/ 1095 h 1780"/>
                <a:gd name="T82" fmla="*/ 718 w 1403"/>
                <a:gd name="T83" fmla="*/ 523 h 1780"/>
                <a:gd name="T84" fmla="*/ 147 w 1403"/>
                <a:gd name="T85" fmla="*/ 1095 h 1780"/>
                <a:gd name="T86" fmla="*/ 718 w 1403"/>
                <a:gd name="T87" fmla="*/ 1666 h 1780"/>
                <a:gd name="T88" fmla="*/ 1290 w 1403"/>
                <a:gd name="T89" fmla="*/ 1095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3" h="1780">
                  <a:moveTo>
                    <a:pt x="772" y="1096"/>
                  </a:moveTo>
                  <a:cubicBezTo>
                    <a:pt x="771" y="1118"/>
                    <a:pt x="759" y="1152"/>
                    <a:pt x="715" y="1152"/>
                  </a:cubicBezTo>
                  <a:cubicBezTo>
                    <a:pt x="683" y="1152"/>
                    <a:pt x="658" y="1127"/>
                    <a:pt x="658" y="1095"/>
                  </a:cubicBezTo>
                  <a:cubicBezTo>
                    <a:pt x="658" y="1095"/>
                    <a:pt x="685" y="642"/>
                    <a:pt x="717" y="642"/>
                  </a:cubicBezTo>
                  <a:cubicBezTo>
                    <a:pt x="748" y="642"/>
                    <a:pt x="772" y="1096"/>
                    <a:pt x="772" y="1096"/>
                  </a:cubicBezTo>
                  <a:close/>
                  <a:moveTo>
                    <a:pt x="1403" y="1095"/>
                  </a:moveTo>
                  <a:cubicBezTo>
                    <a:pt x="1403" y="1472"/>
                    <a:pt x="1096" y="1780"/>
                    <a:pt x="718" y="1780"/>
                  </a:cubicBezTo>
                  <a:cubicBezTo>
                    <a:pt x="341" y="1780"/>
                    <a:pt x="33" y="1472"/>
                    <a:pt x="33" y="1095"/>
                  </a:cubicBezTo>
                  <a:cubicBezTo>
                    <a:pt x="33" y="924"/>
                    <a:pt x="96" y="768"/>
                    <a:pt x="200" y="648"/>
                  </a:cubicBezTo>
                  <a:cubicBezTo>
                    <a:pt x="145" y="591"/>
                    <a:pt x="145" y="591"/>
                    <a:pt x="145" y="591"/>
                  </a:cubicBezTo>
                  <a:cubicBezTo>
                    <a:pt x="104" y="630"/>
                    <a:pt x="104" y="630"/>
                    <a:pt x="104" y="630"/>
                  </a:cubicBezTo>
                  <a:cubicBezTo>
                    <a:pt x="93" y="641"/>
                    <a:pt x="52" y="654"/>
                    <a:pt x="23" y="629"/>
                  </a:cubicBezTo>
                  <a:cubicBezTo>
                    <a:pt x="0" y="608"/>
                    <a:pt x="2" y="570"/>
                    <a:pt x="25" y="548"/>
                  </a:cubicBezTo>
                  <a:cubicBezTo>
                    <a:pt x="188" y="390"/>
                    <a:pt x="188" y="390"/>
                    <a:pt x="188" y="390"/>
                  </a:cubicBezTo>
                  <a:cubicBezTo>
                    <a:pt x="211" y="369"/>
                    <a:pt x="247" y="369"/>
                    <a:pt x="268" y="392"/>
                  </a:cubicBezTo>
                  <a:cubicBezTo>
                    <a:pt x="290" y="414"/>
                    <a:pt x="290" y="450"/>
                    <a:pt x="267" y="472"/>
                  </a:cubicBezTo>
                  <a:cubicBezTo>
                    <a:pt x="226" y="512"/>
                    <a:pt x="226" y="512"/>
                    <a:pt x="226" y="512"/>
                  </a:cubicBezTo>
                  <a:cubicBezTo>
                    <a:pt x="281" y="568"/>
                    <a:pt x="281" y="568"/>
                    <a:pt x="281" y="568"/>
                  </a:cubicBezTo>
                  <a:cubicBezTo>
                    <a:pt x="355" y="506"/>
                    <a:pt x="442" y="460"/>
                    <a:pt x="538" y="434"/>
                  </a:cubicBezTo>
                  <a:cubicBezTo>
                    <a:pt x="492" y="388"/>
                    <a:pt x="464" y="324"/>
                    <a:pt x="464" y="255"/>
                  </a:cubicBezTo>
                  <a:cubicBezTo>
                    <a:pt x="464" y="114"/>
                    <a:pt x="578" y="0"/>
                    <a:pt x="718" y="0"/>
                  </a:cubicBezTo>
                  <a:cubicBezTo>
                    <a:pt x="859" y="0"/>
                    <a:pt x="973" y="114"/>
                    <a:pt x="973" y="255"/>
                  </a:cubicBezTo>
                  <a:cubicBezTo>
                    <a:pt x="973" y="324"/>
                    <a:pt x="944" y="388"/>
                    <a:pt x="898" y="434"/>
                  </a:cubicBezTo>
                  <a:cubicBezTo>
                    <a:pt x="1189" y="513"/>
                    <a:pt x="1403" y="779"/>
                    <a:pt x="1403" y="1095"/>
                  </a:cubicBezTo>
                  <a:close/>
                  <a:moveTo>
                    <a:pt x="608" y="419"/>
                  </a:moveTo>
                  <a:cubicBezTo>
                    <a:pt x="626" y="416"/>
                    <a:pt x="644" y="414"/>
                    <a:pt x="661" y="412"/>
                  </a:cubicBezTo>
                  <a:cubicBezTo>
                    <a:pt x="661" y="336"/>
                    <a:pt x="661" y="336"/>
                    <a:pt x="661" y="336"/>
                  </a:cubicBezTo>
                  <a:cubicBezTo>
                    <a:pt x="605" y="336"/>
                    <a:pt x="605" y="336"/>
                    <a:pt x="605" y="336"/>
                  </a:cubicBezTo>
                  <a:cubicBezTo>
                    <a:pt x="573" y="336"/>
                    <a:pt x="548" y="310"/>
                    <a:pt x="548" y="279"/>
                  </a:cubicBezTo>
                  <a:cubicBezTo>
                    <a:pt x="548" y="248"/>
                    <a:pt x="573" y="222"/>
                    <a:pt x="605" y="222"/>
                  </a:cubicBezTo>
                  <a:cubicBezTo>
                    <a:pt x="832" y="222"/>
                    <a:pt x="832" y="222"/>
                    <a:pt x="832" y="222"/>
                  </a:cubicBezTo>
                  <a:cubicBezTo>
                    <a:pt x="863" y="222"/>
                    <a:pt x="889" y="248"/>
                    <a:pt x="889" y="279"/>
                  </a:cubicBezTo>
                  <a:cubicBezTo>
                    <a:pt x="889" y="310"/>
                    <a:pt x="863" y="336"/>
                    <a:pt x="832" y="336"/>
                  </a:cubicBezTo>
                  <a:cubicBezTo>
                    <a:pt x="775" y="336"/>
                    <a:pt x="775" y="336"/>
                    <a:pt x="775" y="336"/>
                  </a:cubicBezTo>
                  <a:cubicBezTo>
                    <a:pt x="775" y="412"/>
                    <a:pt x="775" y="412"/>
                    <a:pt x="775" y="412"/>
                  </a:cubicBezTo>
                  <a:cubicBezTo>
                    <a:pt x="793" y="414"/>
                    <a:pt x="811" y="416"/>
                    <a:pt x="828" y="419"/>
                  </a:cubicBezTo>
                  <a:cubicBezTo>
                    <a:pt x="881" y="383"/>
                    <a:pt x="916" y="323"/>
                    <a:pt x="916" y="255"/>
                  </a:cubicBezTo>
                  <a:cubicBezTo>
                    <a:pt x="916" y="146"/>
                    <a:pt x="827" y="57"/>
                    <a:pt x="718" y="57"/>
                  </a:cubicBezTo>
                  <a:cubicBezTo>
                    <a:pt x="609" y="57"/>
                    <a:pt x="521" y="146"/>
                    <a:pt x="521" y="255"/>
                  </a:cubicBezTo>
                  <a:cubicBezTo>
                    <a:pt x="521" y="323"/>
                    <a:pt x="556" y="383"/>
                    <a:pt x="608" y="419"/>
                  </a:cubicBezTo>
                  <a:close/>
                  <a:moveTo>
                    <a:pt x="1290" y="1095"/>
                  </a:moveTo>
                  <a:cubicBezTo>
                    <a:pt x="1290" y="780"/>
                    <a:pt x="1033" y="523"/>
                    <a:pt x="718" y="523"/>
                  </a:cubicBezTo>
                  <a:cubicBezTo>
                    <a:pt x="403" y="523"/>
                    <a:pt x="147" y="780"/>
                    <a:pt x="147" y="1095"/>
                  </a:cubicBezTo>
                  <a:cubicBezTo>
                    <a:pt x="147" y="1410"/>
                    <a:pt x="403" y="1666"/>
                    <a:pt x="718" y="1666"/>
                  </a:cubicBezTo>
                  <a:cubicBezTo>
                    <a:pt x="1033" y="1666"/>
                    <a:pt x="1290" y="1410"/>
                    <a:pt x="1290" y="109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143"/>
            <p:cNvSpPr>
              <a:spLocks noChangeAspect="1" noEditPoints="1"/>
            </p:cNvSpPr>
            <p:nvPr/>
          </p:nvSpPr>
          <p:spPr bwMode="auto">
            <a:xfrm>
              <a:off x="647787" y="5511732"/>
              <a:ext cx="277495" cy="362428"/>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17"/>
            <p:cNvSpPr>
              <a:spLocks noChangeAspect="1" noEditPoints="1"/>
            </p:cNvSpPr>
            <p:nvPr/>
          </p:nvSpPr>
          <p:spPr bwMode="auto">
            <a:xfrm>
              <a:off x="2302851" y="5606849"/>
              <a:ext cx="407650" cy="267311"/>
            </a:xfrm>
            <a:custGeom>
              <a:avLst/>
              <a:gdLst>
                <a:gd name="T0" fmla="*/ 38 w 126"/>
                <a:gd name="T1" fmla="*/ 4 h 82"/>
                <a:gd name="T2" fmla="*/ 126 w 126"/>
                <a:gd name="T3" fmla="*/ 4 h 82"/>
                <a:gd name="T4" fmla="*/ 126 w 126"/>
                <a:gd name="T5" fmla="*/ 12 h 82"/>
                <a:gd name="T6" fmla="*/ 38 w 126"/>
                <a:gd name="T7" fmla="*/ 12 h 82"/>
                <a:gd name="T8" fmla="*/ 38 w 126"/>
                <a:gd name="T9" fmla="*/ 4 h 82"/>
                <a:gd name="T10" fmla="*/ 38 w 126"/>
                <a:gd name="T11" fmla="*/ 44 h 82"/>
                <a:gd name="T12" fmla="*/ 126 w 126"/>
                <a:gd name="T13" fmla="*/ 44 h 82"/>
                <a:gd name="T14" fmla="*/ 126 w 126"/>
                <a:gd name="T15" fmla="*/ 36 h 82"/>
                <a:gd name="T16" fmla="*/ 38 w 126"/>
                <a:gd name="T17" fmla="*/ 36 h 82"/>
                <a:gd name="T18" fmla="*/ 38 w 126"/>
                <a:gd name="T19" fmla="*/ 44 h 82"/>
                <a:gd name="T20" fmla="*/ 38 w 126"/>
                <a:gd name="T21" fmla="*/ 76 h 82"/>
                <a:gd name="T22" fmla="*/ 126 w 126"/>
                <a:gd name="T23" fmla="*/ 76 h 82"/>
                <a:gd name="T24" fmla="*/ 126 w 126"/>
                <a:gd name="T25" fmla="*/ 68 h 82"/>
                <a:gd name="T26" fmla="*/ 38 w 126"/>
                <a:gd name="T27" fmla="*/ 68 h 82"/>
                <a:gd name="T28" fmla="*/ 38 w 126"/>
                <a:gd name="T29" fmla="*/ 76 h 82"/>
                <a:gd name="T30" fmla="*/ 29 w 126"/>
                <a:gd name="T31" fmla="*/ 63 h 82"/>
                <a:gd name="T32" fmla="*/ 24 w 126"/>
                <a:gd name="T33" fmla="*/ 58 h 82"/>
                <a:gd name="T34" fmla="*/ 10 w 126"/>
                <a:gd name="T35" fmla="*/ 71 h 82"/>
                <a:gd name="T36" fmla="*/ 5 w 126"/>
                <a:gd name="T37" fmla="*/ 66 h 82"/>
                <a:gd name="T38" fmla="*/ 0 w 126"/>
                <a:gd name="T39" fmla="*/ 71 h 82"/>
                <a:gd name="T40" fmla="*/ 10 w 126"/>
                <a:gd name="T41" fmla="*/ 82 h 82"/>
                <a:gd name="T42" fmla="*/ 29 w 126"/>
                <a:gd name="T43" fmla="*/ 63 h 82"/>
                <a:gd name="T44" fmla="*/ 22 w 126"/>
                <a:gd name="T45" fmla="*/ 8 h 82"/>
                <a:gd name="T46" fmla="*/ 14 w 126"/>
                <a:gd name="T47" fmla="*/ 0 h 82"/>
                <a:gd name="T48" fmla="*/ 6 w 126"/>
                <a:gd name="T49" fmla="*/ 8 h 82"/>
                <a:gd name="T50" fmla="*/ 14 w 126"/>
                <a:gd name="T51" fmla="*/ 16 h 82"/>
                <a:gd name="T52" fmla="*/ 22 w 126"/>
                <a:gd name="T53" fmla="*/ 8 h 82"/>
                <a:gd name="T54" fmla="*/ 22 w 126"/>
                <a:gd name="T55" fmla="*/ 40 h 82"/>
                <a:gd name="T56" fmla="*/ 14 w 126"/>
                <a:gd name="T57" fmla="*/ 32 h 82"/>
                <a:gd name="T58" fmla="*/ 6 w 126"/>
                <a:gd name="T59" fmla="*/ 40 h 82"/>
                <a:gd name="T60" fmla="*/ 14 w 126"/>
                <a:gd name="T61" fmla="*/ 48 h 82"/>
                <a:gd name="T62" fmla="*/ 22 w 126"/>
                <a:gd name="T6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82">
                  <a:moveTo>
                    <a:pt x="38" y="4"/>
                  </a:moveTo>
                  <a:cubicBezTo>
                    <a:pt x="126" y="4"/>
                    <a:pt x="126" y="4"/>
                    <a:pt x="126" y="4"/>
                  </a:cubicBezTo>
                  <a:cubicBezTo>
                    <a:pt x="126" y="12"/>
                    <a:pt x="126" y="12"/>
                    <a:pt x="126" y="12"/>
                  </a:cubicBezTo>
                  <a:cubicBezTo>
                    <a:pt x="38" y="12"/>
                    <a:pt x="38" y="12"/>
                    <a:pt x="38" y="12"/>
                  </a:cubicBezTo>
                  <a:lnTo>
                    <a:pt x="38" y="4"/>
                  </a:lnTo>
                  <a:close/>
                  <a:moveTo>
                    <a:pt x="38" y="44"/>
                  </a:moveTo>
                  <a:cubicBezTo>
                    <a:pt x="126" y="44"/>
                    <a:pt x="126" y="44"/>
                    <a:pt x="126" y="44"/>
                  </a:cubicBezTo>
                  <a:cubicBezTo>
                    <a:pt x="126" y="36"/>
                    <a:pt x="126" y="36"/>
                    <a:pt x="126" y="36"/>
                  </a:cubicBezTo>
                  <a:cubicBezTo>
                    <a:pt x="38" y="36"/>
                    <a:pt x="38" y="36"/>
                    <a:pt x="38" y="36"/>
                  </a:cubicBezTo>
                  <a:lnTo>
                    <a:pt x="38" y="44"/>
                  </a:lnTo>
                  <a:close/>
                  <a:moveTo>
                    <a:pt x="38" y="76"/>
                  </a:moveTo>
                  <a:cubicBezTo>
                    <a:pt x="126" y="76"/>
                    <a:pt x="126" y="76"/>
                    <a:pt x="126" y="76"/>
                  </a:cubicBezTo>
                  <a:cubicBezTo>
                    <a:pt x="126" y="68"/>
                    <a:pt x="126" y="68"/>
                    <a:pt x="126" y="68"/>
                  </a:cubicBezTo>
                  <a:cubicBezTo>
                    <a:pt x="38" y="68"/>
                    <a:pt x="38" y="68"/>
                    <a:pt x="38" y="68"/>
                  </a:cubicBezTo>
                  <a:lnTo>
                    <a:pt x="38" y="76"/>
                  </a:lnTo>
                  <a:close/>
                  <a:moveTo>
                    <a:pt x="29" y="63"/>
                  </a:moveTo>
                  <a:cubicBezTo>
                    <a:pt x="24" y="58"/>
                    <a:pt x="24" y="58"/>
                    <a:pt x="24" y="58"/>
                  </a:cubicBezTo>
                  <a:cubicBezTo>
                    <a:pt x="10" y="71"/>
                    <a:pt x="10" y="71"/>
                    <a:pt x="10" y="71"/>
                  </a:cubicBezTo>
                  <a:cubicBezTo>
                    <a:pt x="5" y="66"/>
                    <a:pt x="5" y="66"/>
                    <a:pt x="5" y="66"/>
                  </a:cubicBezTo>
                  <a:cubicBezTo>
                    <a:pt x="0" y="71"/>
                    <a:pt x="0" y="71"/>
                    <a:pt x="0" y="71"/>
                  </a:cubicBezTo>
                  <a:cubicBezTo>
                    <a:pt x="10" y="82"/>
                    <a:pt x="10" y="82"/>
                    <a:pt x="10" y="82"/>
                  </a:cubicBezTo>
                  <a:lnTo>
                    <a:pt x="29" y="63"/>
                  </a:lnTo>
                  <a:close/>
                  <a:moveTo>
                    <a:pt x="22" y="8"/>
                  </a:moveTo>
                  <a:cubicBezTo>
                    <a:pt x="22" y="4"/>
                    <a:pt x="19" y="0"/>
                    <a:pt x="14" y="0"/>
                  </a:cubicBezTo>
                  <a:cubicBezTo>
                    <a:pt x="10" y="0"/>
                    <a:pt x="6" y="4"/>
                    <a:pt x="6" y="8"/>
                  </a:cubicBezTo>
                  <a:cubicBezTo>
                    <a:pt x="6" y="13"/>
                    <a:pt x="10" y="16"/>
                    <a:pt x="14" y="16"/>
                  </a:cubicBezTo>
                  <a:cubicBezTo>
                    <a:pt x="19" y="16"/>
                    <a:pt x="22" y="13"/>
                    <a:pt x="22" y="8"/>
                  </a:cubicBezTo>
                  <a:close/>
                  <a:moveTo>
                    <a:pt x="22" y="40"/>
                  </a:moveTo>
                  <a:cubicBezTo>
                    <a:pt x="22" y="36"/>
                    <a:pt x="19" y="32"/>
                    <a:pt x="14" y="32"/>
                  </a:cubicBezTo>
                  <a:cubicBezTo>
                    <a:pt x="10" y="32"/>
                    <a:pt x="6" y="36"/>
                    <a:pt x="6" y="40"/>
                  </a:cubicBezTo>
                  <a:cubicBezTo>
                    <a:pt x="6" y="45"/>
                    <a:pt x="10" y="48"/>
                    <a:pt x="14" y="48"/>
                  </a:cubicBezTo>
                  <a:cubicBezTo>
                    <a:pt x="19" y="48"/>
                    <a:pt x="22" y="45"/>
                    <a:pt x="22" y="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noChangeAspect="1" noEditPoints="1"/>
            </p:cNvSpPr>
            <p:nvPr/>
          </p:nvSpPr>
          <p:spPr bwMode="auto">
            <a:xfrm>
              <a:off x="10578171" y="5455377"/>
              <a:ext cx="519540" cy="418783"/>
            </a:xfrm>
            <a:custGeom>
              <a:avLst/>
              <a:gdLst>
                <a:gd name="T0" fmla="*/ 1058 w 1058"/>
                <a:gd name="T1" fmla="*/ 679 h 852"/>
                <a:gd name="T2" fmla="*/ 1058 w 1058"/>
                <a:gd name="T3" fmla="*/ 0 h 852"/>
                <a:gd name="T4" fmla="*/ 1001 w 1058"/>
                <a:gd name="T5" fmla="*/ 57 h 852"/>
                <a:gd name="T6" fmla="*/ 1058 w 1058"/>
                <a:gd name="T7" fmla="*/ 0 h 852"/>
                <a:gd name="T8" fmla="*/ 897 w 1058"/>
                <a:gd name="T9" fmla="*/ 46 h 852"/>
                <a:gd name="T10" fmla="*/ 981 w 1058"/>
                <a:gd name="T11" fmla="*/ 23 h 852"/>
                <a:gd name="T12" fmla="*/ 981 w 1058"/>
                <a:gd name="T13" fmla="*/ 46 h 852"/>
                <a:gd name="T14" fmla="*/ 1004 w 1058"/>
                <a:gd name="T15" fmla="*/ 23 h 852"/>
                <a:gd name="T16" fmla="*/ 1035 w 1058"/>
                <a:gd name="T17" fmla="*/ 23 h 852"/>
                <a:gd name="T18" fmla="*/ 972 w 1058"/>
                <a:gd name="T19" fmla="*/ 186 h 852"/>
                <a:gd name="T20" fmla="*/ 972 w 1058"/>
                <a:gd name="T21" fmla="*/ 86 h 852"/>
                <a:gd name="T22" fmla="*/ 914 w 1058"/>
                <a:gd name="T23" fmla="*/ 144 h 852"/>
                <a:gd name="T24" fmla="*/ 972 w 1058"/>
                <a:gd name="T25" fmla="*/ 86 h 852"/>
                <a:gd name="T26" fmla="*/ 810 w 1058"/>
                <a:gd name="T27" fmla="*/ 132 h 852"/>
                <a:gd name="T28" fmla="*/ 895 w 1058"/>
                <a:gd name="T29" fmla="*/ 109 h 852"/>
                <a:gd name="T30" fmla="*/ 895 w 1058"/>
                <a:gd name="T31" fmla="*/ 132 h 852"/>
                <a:gd name="T32" fmla="*/ 918 w 1058"/>
                <a:gd name="T33" fmla="*/ 109 h 852"/>
                <a:gd name="T34" fmla="*/ 949 w 1058"/>
                <a:gd name="T35" fmla="*/ 109 h 852"/>
                <a:gd name="T36" fmla="*/ 886 w 1058"/>
                <a:gd name="T37" fmla="*/ 172 h 852"/>
                <a:gd name="T38" fmla="*/ 886 w 1058"/>
                <a:gd name="T39" fmla="*/ 242 h 852"/>
                <a:gd name="T40" fmla="*/ 755 w 1058"/>
                <a:gd name="T41" fmla="*/ 219 h 852"/>
                <a:gd name="T42" fmla="*/ 755 w 1058"/>
                <a:gd name="T43" fmla="*/ 195 h 852"/>
                <a:gd name="T44" fmla="*/ 809 w 1058"/>
                <a:gd name="T45" fmla="*/ 219 h 852"/>
                <a:gd name="T46" fmla="*/ 809 w 1058"/>
                <a:gd name="T47" fmla="*/ 195 h 852"/>
                <a:gd name="T48" fmla="*/ 862 w 1058"/>
                <a:gd name="T49" fmla="*/ 219 h 852"/>
                <a:gd name="T50" fmla="*/ 862 w 1058"/>
                <a:gd name="T51" fmla="*/ 195 h 852"/>
                <a:gd name="T52" fmla="*/ 0 w 1058"/>
                <a:gd name="T53" fmla="*/ 273 h 852"/>
                <a:gd name="T54" fmla="*/ 886 w 1058"/>
                <a:gd name="T55" fmla="*/ 273 h 852"/>
                <a:gd name="T56" fmla="*/ 832 w 1058"/>
                <a:gd name="T57" fmla="*/ 798 h 852"/>
                <a:gd name="T58" fmla="*/ 832 w 1058"/>
                <a:gd name="T59" fmla="*/ 327 h 852"/>
                <a:gd name="T60" fmla="*/ 377 w 1058"/>
                <a:gd name="T61" fmla="*/ 558 h 852"/>
                <a:gd name="T62" fmla="*/ 377 w 1058"/>
                <a:gd name="T63" fmla="*/ 412 h 852"/>
                <a:gd name="T64" fmla="*/ 231 w 1058"/>
                <a:gd name="T65" fmla="*/ 558 h 852"/>
                <a:gd name="T66" fmla="*/ 231 w 1058"/>
                <a:gd name="T67" fmla="*/ 435 h 852"/>
                <a:gd name="T68" fmla="*/ 177 w 1058"/>
                <a:gd name="T69" fmla="*/ 558 h 852"/>
                <a:gd name="T70" fmla="*/ 177 w 1058"/>
                <a:gd name="T71" fmla="*/ 504 h 852"/>
                <a:gd name="T72" fmla="*/ 277 w 1058"/>
                <a:gd name="T73" fmla="*/ 558 h 852"/>
                <a:gd name="T74" fmla="*/ 277 w 1058"/>
                <a:gd name="T75" fmla="*/ 458 h 852"/>
                <a:gd name="T76" fmla="*/ 324 w 1058"/>
                <a:gd name="T77" fmla="*/ 558 h 852"/>
                <a:gd name="T78" fmla="*/ 324 w 1058"/>
                <a:gd name="T79" fmla="*/ 527 h 852"/>
                <a:gd name="T80" fmla="*/ 585 w 1058"/>
                <a:gd name="T81" fmla="*/ 574 h 852"/>
                <a:gd name="T82" fmla="*/ 585 w 1058"/>
                <a:gd name="T83" fmla="*/ 682 h 852"/>
                <a:gd name="T84" fmla="*/ 616 w 1058"/>
                <a:gd name="T85" fmla="*/ 443 h 852"/>
                <a:gd name="T86" fmla="*/ 208 w 1058"/>
                <a:gd name="T87" fmla="*/ 612 h 852"/>
                <a:gd name="T88" fmla="*/ 401 w 1058"/>
                <a:gd name="T89" fmla="*/ 612 h 852"/>
                <a:gd name="T90" fmla="*/ 185 w 1058"/>
                <a:gd name="T91" fmla="*/ 682 h 852"/>
                <a:gd name="T92" fmla="*/ 185 w 1058"/>
                <a:gd name="T93" fmla="*/ 666 h 852"/>
                <a:gd name="T94" fmla="*/ 177 w 1058"/>
                <a:gd name="T95" fmla="*/ 659 h 852"/>
                <a:gd name="T96" fmla="*/ 193 w 1058"/>
                <a:gd name="T97" fmla="*/ 620 h 852"/>
                <a:gd name="T98" fmla="*/ 185 w 1058"/>
                <a:gd name="T99" fmla="*/ 628 h 852"/>
                <a:gd name="T100" fmla="*/ 208 w 1058"/>
                <a:gd name="T101" fmla="*/ 682 h 852"/>
                <a:gd name="T102" fmla="*/ 416 w 1058"/>
                <a:gd name="T103" fmla="*/ 666 h 852"/>
                <a:gd name="T104" fmla="*/ 208 w 1058"/>
                <a:gd name="T105" fmla="*/ 666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8" h="852">
                  <a:moveTo>
                    <a:pt x="1001" y="100"/>
                  </a:moveTo>
                  <a:cubicBezTo>
                    <a:pt x="1058" y="100"/>
                    <a:pt x="1058" y="100"/>
                    <a:pt x="1058" y="100"/>
                  </a:cubicBezTo>
                  <a:cubicBezTo>
                    <a:pt x="1058" y="679"/>
                    <a:pt x="1058" y="679"/>
                    <a:pt x="1058" y="679"/>
                  </a:cubicBezTo>
                  <a:cubicBezTo>
                    <a:pt x="1039" y="679"/>
                    <a:pt x="1020" y="679"/>
                    <a:pt x="1001" y="679"/>
                  </a:cubicBezTo>
                  <a:lnTo>
                    <a:pt x="1001" y="100"/>
                  </a:lnTo>
                  <a:close/>
                  <a:moveTo>
                    <a:pt x="1058" y="0"/>
                  </a:moveTo>
                  <a:cubicBezTo>
                    <a:pt x="1058" y="69"/>
                    <a:pt x="1058" y="69"/>
                    <a:pt x="1058" y="69"/>
                  </a:cubicBezTo>
                  <a:cubicBezTo>
                    <a:pt x="1039" y="69"/>
                    <a:pt x="1020" y="69"/>
                    <a:pt x="1001" y="69"/>
                  </a:cubicBezTo>
                  <a:cubicBezTo>
                    <a:pt x="1001" y="57"/>
                    <a:pt x="1001" y="57"/>
                    <a:pt x="1001" y="57"/>
                  </a:cubicBezTo>
                  <a:cubicBezTo>
                    <a:pt x="173" y="57"/>
                    <a:pt x="173" y="57"/>
                    <a:pt x="173" y="57"/>
                  </a:cubicBezTo>
                  <a:cubicBezTo>
                    <a:pt x="173" y="0"/>
                    <a:pt x="173" y="0"/>
                    <a:pt x="173" y="0"/>
                  </a:cubicBezTo>
                  <a:cubicBezTo>
                    <a:pt x="1058" y="0"/>
                    <a:pt x="1058" y="0"/>
                    <a:pt x="1058" y="0"/>
                  </a:cubicBezTo>
                  <a:close/>
                  <a:moveTo>
                    <a:pt x="927" y="23"/>
                  </a:moveTo>
                  <a:cubicBezTo>
                    <a:pt x="897" y="23"/>
                    <a:pt x="897" y="23"/>
                    <a:pt x="897" y="23"/>
                  </a:cubicBezTo>
                  <a:cubicBezTo>
                    <a:pt x="897" y="46"/>
                    <a:pt x="897" y="46"/>
                    <a:pt x="897" y="46"/>
                  </a:cubicBezTo>
                  <a:cubicBezTo>
                    <a:pt x="927" y="46"/>
                    <a:pt x="927" y="46"/>
                    <a:pt x="927" y="46"/>
                  </a:cubicBezTo>
                  <a:lnTo>
                    <a:pt x="927" y="23"/>
                  </a:lnTo>
                  <a:close/>
                  <a:moveTo>
                    <a:pt x="981" y="23"/>
                  </a:moveTo>
                  <a:cubicBezTo>
                    <a:pt x="951" y="23"/>
                    <a:pt x="951" y="23"/>
                    <a:pt x="951" y="23"/>
                  </a:cubicBezTo>
                  <a:cubicBezTo>
                    <a:pt x="951" y="46"/>
                    <a:pt x="951" y="46"/>
                    <a:pt x="951" y="46"/>
                  </a:cubicBezTo>
                  <a:cubicBezTo>
                    <a:pt x="981" y="46"/>
                    <a:pt x="981" y="46"/>
                    <a:pt x="981" y="46"/>
                  </a:cubicBezTo>
                  <a:lnTo>
                    <a:pt x="981" y="23"/>
                  </a:lnTo>
                  <a:close/>
                  <a:moveTo>
                    <a:pt x="1035" y="23"/>
                  </a:moveTo>
                  <a:cubicBezTo>
                    <a:pt x="1004" y="23"/>
                    <a:pt x="1004" y="23"/>
                    <a:pt x="1004" y="23"/>
                  </a:cubicBezTo>
                  <a:cubicBezTo>
                    <a:pt x="1004" y="46"/>
                    <a:pt x="1004" y="46"/>
                    <a:pt x="1004" y="46"/>
                  </a:cubicBezTo>
                  <a:cubicBezTo>
                    <a:pt x="1035" y="46"/>
                    <a:pt x="1035" y="46"/>
                    <a:pt x="1035" y="46"/>
                  </a:cubicBezTo>
                  <a:lnTo>
                    <a:pt x="1035" y="23"/>
                  </a:lnTo>
                  <a:close/>
                  <a:moveTo>
                    <a:pt x="914" y="765"/>
                  </a:moveTo>
                  <a:cubicBezTo>
                    <a:pt x="933" y="765"/>
                    <a:pt x="952" y="765"/>
                    <a:pt x="972" y="765"/>
                  </a:cubicBezTo>
                  <a:cubicBezTo>
                    <a:pt x="972" y="765"/>
                    <a:pt x="972" y="765"/>
                    <a:pt x="972" y="186"/>
                  </a:cubicBezTo>
                  <a:cubicBezTo>
                    <a:pt x="914" y="186"/>
                    <a:pt x="914" y="186"/>
                    <a:pt x="914" y="186"/>
                  </a:cubicBezTo>
                  <a:lnTo>
                    <a:pt x="914" y="765"/>
                  </a:lnTo>
                  <a:close/>
                  <a:moveTo>
                    <a:pt x="972" y="86"/>
                  </a:moveTo>
                  <a:cubicBezTo>
                    <a:pt x="972" y="155"/>
                    <a:pt x="972" y="155"/>
                    <a:pt x="972" y="155"/>
                  </a:cubicBezTo>
                  <a:cubicBezTo>
                    <a:pt x="952" y="155"/>
                    <a:pt x="933" y="155"/>
                    <a:pt x="914" y="155"/>
                  </a:cubicBezTo>
                  <a:cubicBezTo>
                    <a:pt x="914" y="144"/>
                    <a:pt x="914" y="144"/>
                    <a:pt x="914" y="144"/>
                  </a:cubicBezTo>
                  <a:cubicBezTo>
                    <a:pt x="87" y="144"/>
                    <a:pt x="87" y="144"/>
                    <a:pt x="87" y="144"/>
                  </a:cubicBezTo>
                  <a:cubicBezTo>
                    <a:pt x="87" y="86"/>
                    <a:pt x="87" y="86"/>
                    <a:pt x="87" y="86"/>
                  </a:cubicBezTo>
                  <a:cubicBezTo>
                    <a:pt x="972" y="86"/>
                    <a:pt x="972" y="86"/>
                    <a:pt x="972" y="86"/>
                  </a:cubicBezTo>
                  <a:close/>
                  <a:moveTo>
                    <a:pt x="841" y="109"/>
                  </a:moveTo>
                  <a:cubicBezTo>
                    <a:pt x="810" y="109"/>
                    <a:pt x="810" y="109"/>
                    <a:pt x="810" y="109"/>
                  </a:cubicBezTo>
                  <a:cubicBezTo>
                    <a:pt x="810" y="132"/>
                    <a:pt x="810" y="132"/>
                    <a:pt x="810" y="132"/>
                  </a:cubicBezTo>
                  <a:cubicBezTo>
                    <a:pt x="841" y="132"/>
                    <a:pt x="841" y="132"/>
                    <a:pt x="841" y="132"/>
                  </a:cubicBezTo>
                  <a:lnTo>
                    <a:pt x="841" y="109"/>
                  </a:lnTo>
                  <a:close/>
                  <a:moveTo>
                    <a:pt x="895" y="109"/>
                  </a:moveTo>
                  <a:cubicBezTo>
                    <a:pt x="864" y="109"/>
                    <a:pt x="864" y="109"/>
                    <a:pt x="864" y="109"/>
                  </a:cubicBezTo>
                  <a:cubicBezTo>
                    <a:pt x="864" y="132"/>
                    <a:pt x="864" y="132"/>
                    <a:pt x="864" y="132"/>
                  </a:cubicBezTo>
                  <a:cubicBezTo>
                    <a:pt x="895" y="132"/>
                    <a:pt x="895" y="132"/>
                    <a:pt x="895" y="132"/>
                  </a:cubicBezTo>
                  <a:lnTo>
                    <a:pt x="895" y="109"/>
                  </a:lnTo>
                  <a:close/>
                  <a:moveTo>
                    <a:pt x="949" y="109"/>
                  </a:moveTo>
                  <a:cubicBezTo>
                    <a:pt x="918" y="109"/>
                    <a:pt x="918" y="109"/>
                    <a:pt x="918" y="109"/>
                  </a:cubicBezTo>
                  <a:cubicBezTo>
                    <a:pt x="918" y="132"/>
                    <a:pt x="918" y="132"/>
                    <a:pt x="918" y="132"/>
                  </a:cubicBezTo>
                  <a:cubicBezTo>
                    <a:pt x="949" y="132"/>
                    <a:pt x="949" y="132"/>
                    <a:pt x="949" y="132"/>
                  </a:cubicBezTo>
                  <a:lnTo>
                    <a:pt x="949" y="109"/>
                  </a:lnTo>
                  <a:close/>
                  <a:moveTo>
                    <a:pt x="886" y="242"/>
                  </a:moveTo>
                  <a:cubicBezTo>
                    <a:pt x="886" y="242"/>
                    <a:pt x="886" y="242"/>
                    <a:pt x="886" y="242"/>
                  </a:cubicBezTo>
                  <a:cubicBezTo>
                    <a:pt x="886" y="172"/>
                    <a:pt x="886" y="172"/>
                    <a:pt x="886" y="172"/>
                  </a:cubicBezTo>
                  <a:cubicBezTo>
                    <a:pt x="886" y="172"/>
                    <a:pt x="886" y="172"/>
                    <a:pt x="0" y="172"/>
                  </a:cubicBezTo>
                  <a:cubicBezTo>
                    <a:pt x="0" y="172"/>
                    <a:pt x="0" y="172"/>
                    <a:pt x="0" y="242"/>
                  </a:cubicBezTo>
                  <a:cubicBezTo>
                    <a:pt x="0" y="242"/>
                    <a:pt x="0" y="242"/>
                    <a:pt x="886" y="242"/>
                  </a:cubicBezTo>
                  <a:close/>
                  <a:moveTo>
                    <a:pt x="755" y="195"/>
                  </a:moveTo>
                  <a:cubicBezTo>
                    <a:pt x="755" y="195"/>
                    <a:pt x="755" y="195"/>
                    <a:pt x="755" y="195"/>
                  </a:cubicBezTo>
                  <a:cubicBezTo>
                    <a:pt x="755" y="219"/>
                    <a:pt x="755" y="219"/>
                    <a:pt x="755" y="219"/>
                  </a:cubicBezTo>
                  <a:cubicBezTo>
                    <a:pt x="755" y="219"/>
                    <a:pt x="755" y="219"/>
                    <a:pt x="724" y="219"/>
                  </a:cubicBezTo>
                  <a:cubicBezTo>
                    <a:pt x="724" y="219"/>
                    <a:pt x="724" y="219"/>
                    <a:pt x="724" y="195"/>
                  </a:cubicBezTo>
                  <a:cubicBezTo>
                    <a:pt x="724" y="195"/>
                    <a:pt x="724" y="195"/>
                    <a:pt x="755" y="195"/>
                  </a:cubicBezTo>
                  <a:close/>
                  <a:moveTo>
                    <a:pt x="809" y="195"/>
                  </a:moveTo>
                  <a:cubicBezTo>
                    <a:pt x="809" y="195"/>
                    <a:pt x="809" y="195"/>
                    <a:pt x="809" y="195"/>
                  </a:cubicBezTo>
                  <a:cubicBezTo>
                    <a:pt x="809" y="219"/>
                    <a:pt x="809" y="219"/>
                    <a:pt x="809" y="219"/>
                  </a:cubicBezTo>
                  <a:cubicBezTo>
                    <a:pt x="809" y="219"/>
                    <a:pt x="809" y="219"/>
                    <a:pt x="778" y="219"/>
                  </a:cubicBezTo>
                  <a:cubicBezTo>
                    <a:pt x="778" y="219"/>
                    <a:pt x="778" y="219"/>
                    <a:pt x="778" y="195"/>
                  </a:cubicBezTo>
                  <a:cubicBezTo>
                    <a:pt x="778" y="195"/>
                    <a:pt x="778" y="195"/>
                    <a:pt x="809" y="195"/>
                  </a:cubicBezTo>
                  <a:close/>
                  <a:moveTo>
                    <a:pt x="862" y="195"/>
                  </a:moveTo>
                  <a:cubicBezTo>
                    <a:pt x="862" y="195"/>
                    <a:pt x="862" y="195"/>
                    <a:pt x="862" y="195"/>
                  </a:cubicBezTo>
                  <a:cubicBezTo>
                    <a:pt x="862" y="219"/>
                    <a:pt x="862" y="219"/>
                    <a:pt x="862" y="219"/>
                  </a:cubicBezTo>
                  <a:cubicBezTo>
                    <a:pt x="862" y="219"/>
                    <a:pt x="862" y="219"/>
                    <a:pt x="832" y="219"/>
                  </a:cubicBezTo>
                  <a:cubicBezTo>
                    <a:pt x="832" y="219"/>
                    <a:pt x="832" y="219"/>
                    <a:pt x="832" y="195"/>
                  </a:cubicBezTo>
                  <a:cubicBezTo>
                    <a:pt x="832" y="195"/>
                    <a:pt x="832" y="195"/>
                    <a:pt x="862" y="195"/>
                  </a:cubicBezTo>
                  <a:close/>
                  <a:moveTo>
                    <a:pt x="886" y="273"/>
                  </a:moveTo>
                  <a:cubicBezTo>
                    <a:pt x="886" y="273"/>
                    <a:pt x="886" y="273"/>
                    <a:pt x="886" y="273"/>
                  </a:cubicBezTo>
                  <a:cubicBezTo>
                    <a:pt x="0" y="273"/>
                    <a:pt x="0" y="273"/>
                    <a:pt x="0" y="273"/>
                  </a:cubicBezTo>
                  <a:cubicBezTo>
                    <a:pt x="0" y="273"/>
                    <a:pt x="0" y="273"/>
                    <a:pt x="0" y="852"/>
                  </a:cubicBezTo>
                  <a:cubicBezTo>
                    <a:pt x="0" y="852"/>
                    <a:pt x="0" y="852"/>
                    <a:pt x="886" y="852"/>
                  </a:cubicBezTo>
                  <a:cubicBezTo>
                    <a:pt x="886" y="852"/>
                    <a:pt x="886" y="852"/>
                    <a:pt x="886" y="273"/>
                  </a:cubicBezTo>
                  <a:close/>
                  <a:moveTo>
                    <a:pt x="832" y="327"/>
                  </a:moveTo>
                  <a:cubicBezTo>
                    <a:pt x="832" y="327"/>
                    <a:pt x="832" y="327"/>
                    <a:pt x="832" y="327"/>
                  </a:cubicBezTo>
                  <a:cubicBezTo>
                    <a:pt x="832" y="798"/>
                    <a:pt x="832" y="798"/>
                    <a:pt x="832" y="798"/>
                  </a:cubicBezTo>
                  <a:cubicBezTo>
                    <a:pt x="832" y="798"/>
                    <a:pt x="832" y="798"/>
                    <a:pt x="54" y="798"/>
                  </a:cubicBezTo>
                  <a:cubicBezTo>
                    <a:pt x="54" y="798"/>
                    <a:pt x="54" y="798"/>
                    <a:pt x="54" y="327"/>
                  </a:cubicBezTo>
                  <a:cubicBezTo>
                    <a:pt x="54" y="327"/>
                    <a:pt x="54" y="327"/>
                    <a:pt x="832" y="327"/>
                  </a:cubicBezTo>
                  <a:close/>
                  <a:moveTo>
                    <a:pt x="377" y="412"/>
                  </a:moveTo>
                  <a:cubicBezTo>
                    <a:pt x="377" y="412"/>
                    <a:pt x="377" y="412"/>
                    <a:pt x="377" y="412"/>
                  </a:cubicBezTo>
                  <a:cubicBezTo>
                    <a:pt x="377" y="412"/>
                    <a:pt x="377" y="412"/>
                    <a:pt x="377" y="558"/>
                  </a:cubicBezTo>
                  <a:cubicBezTo>
                    <a:pt x="377" y="558"/>
                    <a:pt x="377" y="558"/>
                    <a:pt x="416" y="558"/>
                  </a:cubicBezTo>
                  <a:cubicBezTo>
                    <a:pt x="416" y="558"/>
                    <a:pt x="416" y="558"/>
                    <a:pt x="416" y="412"/>
                  </a:cubicBezTo>
                  <a:cubicBezTo>
                    <a:pt x="416" y="412"/>
                    <a:pt x="416" y="412"/>
                    <a:pt x="377" y="412"/>
                  </a:cubicBezTo>
                  <a:close/>
                  <a:moveTo>
                    <a:pt x="231" y="435"/>
                  </a:moveTo>
                  <a:cubicBezTo>
                    <a:pt x="231" y="435"/>
                    <a:pt x="231" y="435"/>
                    <a:pt x="231" y="435"/>
                  </a:cubicBezTo>
                  <a:cubicBezTo>
                    <a:pt x="231" y="435"/>
                    <a:pt x="231" y="435"/>
                    <a:pt x="231" y="558"/>
                  </a:cubicBezTo>
                  <a:cubicBezTo>
                    <a:pt x="231" y="558"/>
                    <a:pt x="231" y="558"/>
                    <a:pt x="262" y="558"/>
                  </a:cubicBezTo>
                  <a:cubicBezTo>
                    <a:pt x="262" y="558"/>
                    <a:pt x="262" y="558"/>
                    <a:pt x="262" y="435"/>
                  </a:cubicBezTo>
                  <a:cubicBezTo>
                    <a:pt x="262" y="435"/>
                    <a:pt x="262" y="435"/>
                    <a:pt x="231" y="435"/>
                  </a:cubicBezTo>
                  <a:close/>
                  <a:moveTo>
                    <a:pt x="177" y="504"/>
                  </a:moveTo>
                  <a:cubicBezTo>
                    <a:pt x="177" y="504"/>
                    <a:pt x="177" y="504"/>
                    <a:pt x="177" y="504"/>
                  </a:cubicBezTo>
                  <a:cubicBezTo>
                    <a:pt x="177" y="504"/>
                    <a:pt x="177" y="504"/>
                    <a:pt x="177" y="558"/>
                  </a:cubicBezTo>
                  <a:cubicBezTo>
                    <a:pt x="177" y="558"/>
                    <a:pt x="177" y="558"/>
                    <a:pt x="216" y="558"/>
                  </a:cubicBezTo>
                  <a:cubicBezTo>
                    <a:pt x="216" y="558"/>
                    <a:pt x="216" y="558"/>
                    <a:pt x="216" y="504"/>
                  </a:cubicBezTo>
                  <a:cubicBezTo>
                    <a:pt x="216" y="504"/>
                    <a:pt x="216" y="504"/>
                    <a:pt x="177" y="504"/>
                  </a:cubicBezTo>
                  <a:close/>
                  <a:moveTo>
                    <a:pt x="277" y="458"/>
                  </a:moveTo>
                  <a:cubicBezTo>
                    <a:pt x="277" y="458"/>
                    <a:pt x="277" y="458"/>
                    <a:pt x="277" y="458"/>
                  </a:cubicBezTo>
                  <a:cubicBezTo>
                    <a:pt x="277" y="458"/>
                    <a:pt x="277" y="458"/>
                    <a:pt x="277" y="558"/>
                  </a:cubicBezTo>
                  <a:cubicBezTo>
                    <a:pt x="277" y="558"/>
                    <a:pt x="277" y="558"/>
                    <a:pt x="316" y="558"/>
                  </a:cubicBezTo>
                  <a:cubicBezTo>
                    <a:pt x="316" y="558"/>
                    <a:pt x="316" y="558"/>
                    <a:pt x="316" y="458"/>
                  </a:cubicBezTo>
                  <a:cubicBezTo>
                    <a:pt x="316" y="458"/>
                    <a:pt x="316" y="458"/>
                    <a:pt x="277" y="458"/>
                  </a:cubicBezTo>
                  <a:close/>
                  <a:moveTo>
                    <a:pt x="324" y="527"/>
                  </a:moveTo>
                  <a:cubicBezTo>
                    <a:pt x="324" y="527"/>
                    <a:pt x="324" y="527"/>
                    <a:pt x="324" y="527"/>
                  </a:cubicBezTo>
                  <a:cubicBezTo>
                    <a:pt x="324" y="527"/>
                    <a:pt x="324" y="527"/>
                    <a:pt x="324" y="558"/>
                  </a:cubicBezTo>
                  <a:cubicBezTo>
                    <a:pt x="324" y="558"/>
                    <a:pt x="324" y="558"/>
                    <a:pt x="362" y="558"/>
                  </a:cubicBezTo>
                  <a:cubicBezTo>
                    <a:pt x="362" y="558"/>
                    <a:pt x="362" y="558"/>
                    <a:pt x="362" y="527"/>
                  </a:cubicBezTo>
                  <a:cubicBezTo>
                    <a:pt x="362" y="527"/>
                    <a:pt x="362" y="527"/>
                    <a:pt x="324" y="527"/>
                  </a:cubicBezTo>
                  <a:close/>
                  <a:moveTo>
                    <a:pt x="585" y="682"/>
                  </a:moveTo>
                  <a:cubicBezTo>
                    <a:pt x="647" y="682"/>
                    <a:pt x="701" y="636"/>
                    <a:pt x="701" y="574"/>
                  </a:cubicBezTo>
                  <a:cubicBezTo>
                    <a:pt x="701" y="574"/>
                    <a:pt x="701" y="574"/>
                    <a:pt x="585" y="574"/>
                  </a:cubicBezTo>
                  <a:cubicBezTo>
                    <a:pt x="585" y="574"/>
                    <a:pt x="585" y="574"/>
                    <a:pt x="585" y="466"/>
                  </a:cubicBezTo>
                  <a:cubicBezTo>
                    <a:pt x="531" y="466"/>
                    <a:pt x="478" y="512"/>
                    <a:pt x="478" y="574"/>
                  </a:cubicBezTo>
                  <a:cubicBezTo>
                    <a:pt x="478" y="636"/>
                    <a:pt x="531" y="682"/>
                    <a:pt x="585" y="682"/>
                  </a:cubicBezTo>
                  <a:close/>
                  <a:moveTo>
                    <a:pt x="616" y="558"/>
                  </a:moveTo>
                  <a:cubicBezTo>
                    <a:pt x="724" y="558"/>
                    <a:pt x="724" y="558"/>
                    <a:pt x="724" y="558"/>
                  </a:cubicBezTo>
                  <a:cubicBezTo>
                    <a:pt x="724" y="497"/>
                    <a:pt x="678" y="443"/>
                    <a:pt x="616" y="443"/>
                  </a:cubicBezTo>
                  <a:cubicBezTo>
                    <a:pt x="616" y="558"/>
                    <a:pt x="616" y="558"/>
                    <a:pt x="616" y="558"/>
                  </a:cubicBezTo>
                  <a:close/>
                  <a:moveTo>
                    <a:pt x="401" y="612"/>
                  </a:moveTo>
                  <a:cubicBezTo>
                    <a:pt x="293" y="612"/>
                    <a:pt x="208" y="612"/>
                    <a:pt x="208" y="612"/>
                  </a:cubicBezTo>
                  <a:cubicBezTo>
                    <a:pt x="208" y="628"/>
                    <a:pt x="208" y="628"/>
                    <a:pt x="208" y="628"/>
                  </a:cubicBezTo>
                  <a:cubicBezTo>
                    <a:pt x="316" y="628"/>
                    <a:pt x="401" y="628"/>
                    <a:pt x="401" y="628"/>
                  </a:cubicBezTo>
                  <a:cubicBezTo>
                    <a:pt x="401" y="612"/>
                    <a:pt x="401" y="612"/>
                    <a:pt x="401" y="612"/>
                  </a:cubicBezTo>
                  <a:close/>
                  <a:moveTo>
                    <a:pt x="185" y="705"/>
                  </a:moveTo>
                  <a:cubicBezTo>
                    <a:pt x="193" y="705"/>
                    <a:pt x="193" y="697"/>
                    <a:pt x="193" y="697"/>
                  </a:cubicBezTo>
                  <a:cubicBezTo>
                    <a:pt x="193" y="690"/>
                    <a:pt x="193" y="682"/>
                    <a:pt x="185" y="682"/>
                  </a:cubicBezTo>
                  <a:cubicBezTo>
                    <a:pt x="185" y="682"/>
                    <a:pt x="177" y="690"/>
                    <a:pt x="177" y="697"/>
                  </a:cubicBezTo>
                  <a:cubicBezTo>
                    <a:pt x="185" y="705"/>
                    <a:pt x="185" y="705"/>
                    <a:pt x="185" y="705"/>
                  </a:cubicBezTo>
                  <a:close/>
                  <a:moveTo>
                    <a:pt x="185" y="666"/>
                  </a:moveTo>
                  <a:cubicBezTo>
                    <a:pt x="193" y="666"/>
                    <a:pt x="193" y="666"/>
                    <a:pt x="193" y="659"/>
                  </a:cubicBezTo>
                  <a:cubicBezTo>
                    <a:pt x="193" y="651"/>
                    <a:pt x="193" y="651"/>
                    <a:pt x="185" y="651"/>
                  </a:cubicBezTo>
                  <a:cubicBezTo>
                    <a:pt x="185" y="651"/>
                    <a:pt x="177" y="651"/>
                    <a:pt x="177" y="659"/>
                  </a:cubicBezTo>
                  <a:cubicBezTo>
                    <a:pt x="177" y="666"/>
                    <a:pt x="185" y="666"/>
                    <a:pt x="185" y="666"/>
                  </a:cubicBezTo>
                  <a:close/>
                  <a:moveTo>
                    <a:pt x="185" y="628"/>
                  </a:moveTo>
                  <a:cubicBezTo>
                    <a:pt x="193" y="628"/>
                    <a:pt x="193" y="628"/>
                    <a:pt x="193" y="620"/>
                  </a:cubicBezTo>
                  <a:cubicBezTo>
                    <a:pt x="193" y="612"/>
                    <a:pt x="193" y="612"/>
                    <a:pt x="185" y="612"/>
                  </a:cubicBezTo>
                  <a:cubicBezTo>
                    <a:pt x="185" y="612"/>
                    <a:pt x="177" y="612"/>
                    <a:pt x="177" y="620"/>
                  </a:cubicBezTo>
                  <a:cubicBezTo>
                    <a:pt x="177" y="628"/>
                    <a:pt x="185" y="628"/>
                    <a:pt x="185" y="628"/>
                  </a:cubicBezTo>
                  <a:close/>
                  <a:moveTo>
                    <a:pt x="385" y="705"/>
                  </a:moveTo>
                  <a:cubicBezTo>
                    <a:pt x="385" y="705"/>
                    <a:pt x="385" y="705"/>
                    <a:pt x="385" y="682"/>
                  </a:cubicBezTo>
                  <a:cubicBezTo>
                    <a:pt x="385" y="682"/>
                    <a:pt x="301" y="682"/>
                    <a:pt x="208" y="682"/>
                  </a:cubicBezTo>
                  <a:cubicBezTo>
                    <a:pt x="208" y="682"/>
                    <a:pt x="208" y="682"/>
                    <a:pt x="208" y="705"/>
                  </a:cubicBezTo>
                  <a:cubicBezTo>
                    <a:pt x="208" y="705"/>
                    <a:pt x="293" y="705"/>
                    <a:pt x="385" y="705"/>
                  </a:cubicBezTo>
                  <a:close/>
                  <a:moveTo>
                    <a:pt x="416" y="666"/>
                  </a:moveTo>
                  <a:cubicBezTo>
                    <a:pt x="416" y="651"/>
                    <a:pt x="416" y="651"/>
                    <a:pt x="416" y="651"/>
                  </a:cubicBezTo>
                  <a:cubicBezTo>
                    <a:pt x="293" y="651"/>
                    <a:pt x="208" y="651"/>
                    <a:pt x="208" y="651"/>
                  </a:cubicBezTo>
                  <a:cubicBezTo>
                    <a:pt x="208" y="666"/>
                    <a:pt x="208" y="666"/>
                    <a:pt x="208" y="666"/>
                  </a:cubicBezTo>
                  <a:cubicBezTo>
                    <a:pt x="331" y="666"/>
                    <a:pt x="416" y="666"/>
                    <a:pt x="416" y="6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963403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Ejecución</a:t>
            </a:r>
            <a:r>
              <a:rPr lang="en-US" sz="3200" dirty="0" smtClean="0">
                <a:solidFill>
                  <a:srgbClr val="FFFFFF"/>
                </a:solidFill>
              </a:rPr>
              <a:t> de </a:t>
            </a:r>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4645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grpSp>
        <p:nvGrpSpPr>
          <p:cNvPr id="6" name="Group 5"/>
          <p:cNvGrpSpPr/>
          <p:nvPr/>
        </p:nvGrpSpPr>
        <p:grpSpPr>
          <a:xfrm>
            <a:off x="3292157" y="2201862"/>
            <a:ext cx="5852160" cy="4572000"/>
            <a:chOff x="3292157" y="1668463"/>
            <a:chExt cx="5852160" cy="4572000"/>
          </a:xfrm>
        </p:grpSpPr>
        <p:sp>
          <p:nvSpPr>
            <p:cNvPr id="8" name="Rectangle 7"/>
            <p:cNvSpPr/>
            <p:nvPr/>
          </p:nvSpPr>
          <p:spPr bwMode="auto">
            <a:xfrm>
              <a:off x="3292157" y="1668463"/>
              <a:ext cx="5852160" cy="45720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304" rIns="182854" bIns="146304" numCol="1" spcCol="0" rtlCol="0" fromWordArt="0" anchor="t" anchorCtr="0" forceAA="0" compatLnSpc="1">
              <a:prstTxWarp prst="textNoShape">
                <a:avLst/>
              </a:prstTxWarp>
              <a:noAutofit/>
            </a:bodyPr>
            <a:lstStyle/>
            <a:p>
              <a:pPr defTabSz="932563">
                <a:lnSpc>
                  <a:spcPct val="90000"/>
                </a:lnSpc>
                <a:spcAft>
                  <a:spcPts val="600"/>
                </a:spcAft>
              </a:pPr>
              <a:r>
                <a:rPr lang="es-ES" sz="2800" b="1" dirty="0">
                  <a:gradFill>
                    <a:gsLst>
                      <a:gs pos="67327">
                        <a:schemeClr val="tx1"/>
                      </a:gs>
                      <a:gs pos="44000">
                        <a:schemeClr val="tx1"/>
                      </a:gs>
                    </a:gsLst>
                    <a:lin ang="5400000" scaled="1"/>
                  </a:gradFill>
                  <a:latin typeface="+mj-lt"/>
                </a:rPr>
                <a:t>Ejecución Contenedores</a:t>
              </a:r>
            </a:p>
          </p:txBody>
        </p:sp>
        <p:sp>
          <p:nvSpPr>
            <p:cNvPr id="9" name="Rectangle 8"/>
            <p:cNvSpPr/>
            <p:nvPr/>
          </p:nvSpPr>
          <p:spPr bwMode="auto">
            <a:xfrm>
              <a:off x="3475037" y="4347210"/>
              <a:ext cx="5486400" cy="13075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fontAlgn="base">
                <a:lnSpc>
                  <a:spcPct val="90000"/>
                </a:lnSpc>
                <a:spcBef>
                  <a:spcPct val="0"/>
                </a:spcBef>
                <a:spcAft>
                  <a:spcPts val="600"/>
                </a:spcAft>
              </a:pPr>
              <a:r>
                <a:rPr lang="es-ES" sz="2000" b="1" dirty="0">
                  <a:gradFill>
                    <a:gsLst>
                      <a:gs pos="87129">
                        <a:schemeClr val="bg1"/>
                      </a:gs>
                      <a:gs pos="67327">
                        <a:schemeClr val="bg1"/>
                      </a:gs>
                    </a:gsLst>
                    <a:lin ang="5400000" scaled="1"/>
                  </a:gradFill>
                  <a:latin typeface="+mj-lt"/>
                </a:rPr>
                <a:t>Windows </a:t>
              </a:r>
              <a:br>
                <a:rPr lang="es-ES" sz="2000" b="1" dirty="0">
                  <a:gradFill>
                    <a:gsLst>
                      <a:gs pos="87129">
                        <a:schemeClr val="bg1"/>
                      </a:gs>
                      <a:gs pos="67327">
                        <a:schemeClr val="bg1"/>
                      </a:gs>
                    </a:gsLst>
                    <a:lin ang="5400000" scaled="1"/>
                  </a:gradFill>
                  <a:latin typeface="+mj-lt"/>
                </a:rPr>
              </a:br>
              <a:r>
                <a:rPr lang="es-ES" sz="2000" b="1" dirty="0">
                  <a:gradFill>
                    <a:gsLst>
                      <a:gs pos="87129">
                        <a:schemeClr val="bg1"/>
                      </a:gs>
                      <a:gs pos="67327">
                        <a:schemeClr val="bg1"/>
                      </a:gs>
                    </a:gsLst>
                    <a:lin ang="5400000" scaled="1"/>
                  </a:gradFill>
                  <a:latin typeface="+mj-lt"/>
                </a:rPr>
                <a:t>Server </a:t>
              </a:r>
              <a:br>
                <a:rPr lang="es-ES" sz="2000" b="1" dirty="0">
                  <a:gradFill>
                    <a:gsLst>
                      <a:gs pos="87129">
                        <a:schemeClr val="bg1"/>
                      </a:gs>
                      <a:gs pos="67327">
                        <a:schemeClr val="bg1"/>
                      </a:gs>
                    </a:gsLst>
                    <a:lin ang="5400000" scaled="1"/>
                  </a:gradFill>
                  <a:latin typeface="+mj-lt"/>
                </a:rPr>
              </a:br>
              <a:r>
                <a:rPr lang="es-ES" sz="2000" b="1" dirty="0">
                  <a:gradFill>
                    <a:gsLst>
                      <a:gs pos="87129">
                        <a:schemeClr val="bg1"/>
                      </a:gs>
                      <a:gs pos="67327">
                        <a:schemeClr val="bg1"/>
                      </a:gs>
                    </a:gsLst>
                    <a:lin ang="5400000" scaled="1"/>
                  </a:gradFill>
                  <a:latin typeface="+mj-lt"/>
                </a:rPr>
                <a:t>contenedor</a:t>
              </a:r>
            </a:p>
          </p:txBody>
        </p:sp>
        <p:sp>
          <p:nvSpPr>
            <p:cNvPr id="10" name="Rectangle 9"/>
            <p:cNvSpPr/>
            <p:nvPr/>
          </p:nvSpPr>
          <p:spPr bwMode="auto">
            <a:xfrm>
              <a:off x="3475037" y="2372775"/>
              <a:ext cx="5486400" cy="13075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fontAlgn="base">
                <a:lnSpc>
                  <a:spcPct val="90000"/>
                </a:lnSpc>
                <a:spcBef>
                  <a:spcPct val="0"/>
                </a:spcBef>
                <a:spcAft>
                  <a:spcPts val="600"/>
                </a:spcAft>
              </a:pPr>
              <a:r>
                <a:rPr lang="en-US" sz="2000" b="1" dirty="0">
                  <a:gradFill>
                    <a:gsLst>
                      <a:gs pos="87129">
                        <a:schemeClr val="bg1"/>
                      </a:gs>
                      <a:gs pos="67327">
                        <a:schemeClr val="bg1"/>
                      </a:gs>
                    </a:gsLst>
                    <a:lin ang="5400000" scaled="1"/>
                  </a:gradFill>
                  <a:latin typeface="+mj-lt"/>
                </a:rPr>
                <a:t>Hyper-V </a:t>
              </a:r>
              <a:br>
                <a:rPr lang="en-US" sz="2000" b="1" dirty="0">
                  <a:gradFill>
                    <a:gsLst>
                      <a:gs pos="87129">
                        <a:schemeClr val="bg1"/>
                      </a:gs>
                      <a:gs pos="67327">
                        <a:schemeClr val="bg1"/>
                      </a:gs>
                    </a:gsLst>
                    <a:lin ang="5400000" scaled="1"/>
                  </a:gradFill>
                  <a:latin typeface="+mj-lt"/>
                </a:rPr>
              </a:br>
              <a:r>
                <a:rPr lang="es-ES" sz="2000" b="1" dirty="0">
                  <a:gradFill>
                    <a:gsLst>
                      <a:gs pos="87129">
                        <a:schemeClr val="bg1"/>
                      </a:gs>
                      <a:gs pos="67327">
                        <a:schemeClr val="bg1"/>
                      </a:gs>
                    </a:gsLst>
                    <a:lin ang="5400000" scaled="1"/>
                  </a:gradFill>
                  <a:latin typeface="+mj-lt"/>
                </a:rPr>
                <a:t>contenedor</a:t>
              </a:r>
            </a:p>
          </p:txBody>
        </p:sp>
        <p:sp>
          <p:nvSpPr>
            <p:cNvPr id="11" name="Freeform 22"/>
            <p:cNvSpPr>
              <a:spLocks noChangeAspect="1" noEditPoints="1"/>
            </p:cNvSpPr>
            <p:nvPr/>
          </p:nvSpPr>
          <p:spPr bwMode="auto">
            <a:xfrm>
              <a:off x="3688654" y="3862311"/>
              <a:ext cx="2114332" cy="302955"/>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ChangeAspect="1" noEditPoints="1"/>
            </p:cNvSpPr>
            <p:nvPr/>
          </p:nvSpPr>
          <p:spPr bwMode="auto">
            <a:xfrm>
              <a:off x="6402109" y="2508303"/>
              <a:ext cx="2313695" cy="103653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9"/>
            <p:cNvSpPr>
              <a:spLocks noChangeAspect="1" noEditPoints="1"/>
            </p:cNvSpPr>
            <p:nvPr/>
          </p:nvSpPr>
          <p:spPr bwMode="auto">
            <a:xfrm>
              <a:off x="6402109" y="4482738"/>
              <a:ext cx="2313695" cy="1036536"/>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4" name="Group 13"/>
          <p:cNvGrpSpPr/>
          <p:nvPr/>
        </p:nvGrpSpPr>
        <p:grpSpPr>
          <a:xfrm>
            <a:off x="274638" y="2544762"/>
            <a:ext cx="2560320" cy="3886200"/>
            <a:chOff x="274638" y="2011363"/>
            <a:chExt cx="2560320" cy="3886200"/>
          </a:xfrm>
        </p:grpSpPr>
        <p:sp>
          <p:nvSpPr>
            <p:cNvPr id="15" name="Rectangle 14"/>
            <p:cNvSpPr/>
            <p:nvPr/>
          </p:nvSpPr>
          <p:spPr bwMode="auto">
            <a:xfrm>
              <a:off x="274638" y="2011363"/>
              <a:ext cx="2560320" cy="38862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304" rIns="182854" bIns="146304" numCol="1" spcCol="0" rtlCol="0" fromWordArt="0" anchor="b" anchorCtr="0" forceAA="0" compatLnSpc="1">
              <a:prstTxWarp prst="textNoShape">
                <a:avLst/>
              </a:prstTxWarp>
              <a:noAutofit/>
            </a:bodyPr>
            <a:lstStyle/>
            <a:p>
              <a:pPr defTabSz="932563">
                <a:lnSpc>
                  <a:spcPct val="90000"/>
                </a:lnSpc>
                <a:spcAft>
                  <a:spcPts val="600"/>
                </a:spcAft>
              </a:pPr>
              <a:r>
                <a:rPr lang="es-ES" sz="1600" b="1" dirty="0">
                  <a:gradFill>
                    <a:gsLst>
                      <a:gs pos="67327">
                        <a:schemeClr val="tx1"/>
                      </a:gs>
                      <a:gs pos="44000">
                        <a:schemeClr val="tx1"/>
                      </a:gs>
                    </a:gsLst>
                    <a:lin ang="5400000" scaled="1"/>
                  </a:gradFill>
                  <a:latin typeface="+mj-lt"/>
                </a:rPr>
                <a:t>Imágenes Contenedores Windows</a:t>
              </a:r>
            </a:p>
          </p:txBody>
        </p:sp>
        <p:sp>
          <p:nvSpPr>
            <p:cNvPr id="16" name="Freeform 13"/>
            <p:cNvSpPr>
              <a:spLocks noChangeAspect="1" noEditPoints="1"/>
            </p:cNvSpPr>
            <p:nvPr/>
          </p:nvSpPr>
          <p:spPr bwMode="auto">
            <a:xfrm>
              <a:off x="548958" y="3242222"/>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600" b="1" dirty="0">
                  <a:gradFill>
                    <a:gsLst>
                      <a:gs pos="77228">
                        <a:schemeClr val="bg1"/>
                      </a:gs>
                      <a:gs pos="67327">
                        <a:schemeClr val="bg1"/>
                      </a:gs>
                    </a:gsLst>
                    <a:lin ang="5400000" scaled="1"/>
                  </a:gradFill>
                  <a:latin typeface="+mj-lt"/>
                </a:rPr>
                <a:t>Application </a:t>
              </a:r>
              <a:br>
                <a:rPr lang="en-US" sz="1600" b="1" dirty="0">
                  <a:gradFill>
                    <a:gsLst>
                      <a:gs pos="77228">
                        <a:schemeClr val="bg1"/>
                      </a:gs>
                      <a:gs pos="67327">
                        <a:schemeClr val="bg1"/>
                      </a:gs>
                    </a:gsLst>
                    <a:lin ang="5400000" scaled="1"/>
                  </a:gradFill>
                  <a:latin typeface="+mj-lt"/>
                </a:rPr>
              </a:br>
              <a:r>
                <a:rPr lang="en-US" sz="1600" b="1" dirty="0">
                  <a:gradFill>
                    <a:gsLst>
                      <a:gs pos="77228">
                        <a:schemeClr val="bg1"/>
                      </a:gs>
                      <a:gs pos="67327">
                        <a:schemeClr val="bg1"/>
                      </a:gs>
                    </a:gsLst>
                    <a:lin ang="5400000" scaled="1"/>
                  </a:gradFill>
                  <a:latin typeface="+mj-lt"/>
                </a:rPr>
                <a:t>Framework</a:t>
              </a:r>
            </a:p>
          </p:txBody>
        </p:sp>
        <p:sp>
          <p:nvSpPr>
            <p:cNvPr id="17" name="Freeform 13"/>
            <p:cNvSpPr>
              <a:spLocks noChangeAspect="1" noEditPoints="1"/>
            </p:cNvSpPr>
            <p:nvPr/>
          </p:nvSpPr>
          <p:spPr bwMode="auto">
            <a:xfrm>
              <a:off x="548958" y="2283814"/>
              <a:ext cx="2011680" cy="899777"/>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dirty="0"/>
            </a:p>
          </p:txBody>
        </p:sp>
        <p:sp>
          <p:nvSpPr>
            <p:cNvPr id="18" name="Freeform 9"/>
            <p:cNvSpPr>
              <a:spLocks noChangeAspect="1" noEditPoints="1"/>
            </p:cNvSpPr>
            <p:nvPr/>
          </p:nvSpPr>
          <p:spPr bwMode="auto">
            <a:xfrm>
              <a:off x="1293831" y="2457034"/>
              <a:ext cx="521935" cy="553337"/>
            </a:xfrm>
            <a:custGeom>
              <a:avLst/>
              <a:gdLst>
                <a:gd name="T0" fmla="*/ 1929 w 2022"/>
                <a:gd name="T1" fmla="*/ 516 h 2267"/>
                <a:gd name="T2" fmla="*/ 1929 w 2022"/>
                <a:gd name="T3" fmla="*/ 516 h 2267"/>
                <a:gd name="T4" fmla="*/ 1929 w 2022"/>
                <a:gd name="T5" fmla="*/ 540 h 2267"/>
                <a:gd name="T6" fmla="*/ 1007 w 2022"/>
                <a:gd name="T7" fmla="*/ 1054 h 2267"/>
                <a:gd name="T8" fmla="*/ 85 w 2022"/>
                <a:gd name="T9" fmla="*/ 540 h 2267"/>
                <a:gd name="T10" fmla="*/ 85 w 2022"/>
                <a:gd name="T11" fmla="*/ 516 h 2267"/>
                <a:gd name="T12" fmla="*/ 1007 w 2022"/>
                <a:gd name="T13" fmla="*/ 0 h 2267"/>
                <a:gd name="T14" fmla="*/ 1929 w 2022"/>
                <a:gd name="T15" fmla="*/ 516 h 2267"/>
                <a:gd name="T16" fmla="*/ 1929 w 2022"/>
                <a:gd name="T17" fmla="*/ 516 h 2267"/>
                <a:gd name="T18" fmla="*/ 1097 w 2022"/>
                <a:gd name="T19" fmla="*/ 1213 h 2267"/>
                <a:gd name="T20" fmla="*/ 1097 w 2022"/>
                <a:gd name="T21" fmla="*/ 2267 h 2267"/>
                <a:gd name="T22" fmla="*/ 2022 w 2022"/>
                <a:gd name="T23" fmla="*/ 1750 h 2267"/>
                <a:gd name="T24" fmla="*/ 2022 w 2022"/>
                <a:gd name="T25" fmla="*/ 696 h 2267"/>
                <a:gd name="T26" fmla="*/ 1097 w 2022"/>
                <a:gd name="T27" fmla="*/ 1213 h 2267"/>
                <a:gd name="T28" fmla="*/ 1097 w 2022"/>
                <a:gd name="T29" fmla="*/ 1213 h 2267"/>
                <a:gd name="T30" fmla="*/ 1097 w 2022"/>
                <a:gd name="T31" fmla="*/ 1213 h 2267"/>
                <a:gd name="T32" fmla="*/ 917 w 2022"/>
                <a:gd name="T33" fmla="*/ 1213 h 2267"/>
                <a:gd name="T34" fmla="*/ 0 w 2022"/>
                <a:gd name="T35" fmla="*/ 696 h 2267"/>
                <a:gd name="T36" fmla="*/ 0 w 2022"/>
                <a:gd name="T37" fmla="*/ 1750 h 2267"/>
                <a:gd name="T38" fmla="*/ 917 w 2022"/>
                <a:gd name="T39" fmla="*/ 2267 h 2267"/>
                <a:gd name="T40" fmla="*/ 917 w 2022"/>
                <a:gd name="T41" fmla="*/ 1213 h 2267"/>
                <a:gd name="T42" fmla="*/ 917 w 2022"/>
                <a:gd name="T43" fmla="*/ 1213 h 2267"/>
                <a:gd name="T44" fmla="*/ 917 w 2022"/>
                <a:gd name="T45" fmla="*/ 1213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2" h="2267">
                  <a:moveTo>
                    <a:pt x="1929" y="516"/>
                  </a:moveTo>
                  <a:lnTo>
                    <a:pt x="1929" y="516"/>
                  </a:lnTo>
                  <a:lnTo>
                    <a:pt x="1929" y="540"/>
                  </a:lnTo>
                  <a:lnTo>
                    <a:pt x="1007" y="1054"/>
                  </a:lnTo>
                  <a:lnTo>
                    <a:pt x="85" y="540"/>
                  </a:lnTo>
                  <a:lnTo>
                    <a:pt x="85" y="516"/>
                  </a:lnTo>
                  <a:lnTo>
                    <a:pt x="1007" y="0"/>
                  </a:lnTo>
                  <a:lnTo>
                    <a:pt x="1929" y="516"/>
                  </a:lnTo>
                  <a:lnTo>
                    <a:pt x="1929" y="516"/>
                  </a:lnTo>
                  <a:close/>
                  <a:moveTo>
                    <a:pt x="1097" y="1213"/>
                  </a:moveTo>
                  <a:lnTo>
                    <a:pt x="1097" y="2267"/>
                  </a:lnTo>
                  <a:lnTo>
                    <a:pt x="2022" y="1750"/>
                  </a:lnTo>
                  <a:lnTo>
                    <a:pt x="2022" y="696"/>
                  </a:lnTo>
                  <a:lnTo>
                    <a:pt x="1097" y="1213"/>
                  </a:lnTo>
                  <a:lnTo>
                    <a:pt x="1097" y="1213"/>
                  </a:lnTo>
                  <a:lnTo>
                    <a:pt x="1097" y="1213"/>
                  </a:lnTo>
                  <a:close/>
                  <a:moveTo>
                    <a:pt x="917" y="1213"/>
                  </a:moveTo>
                  <a:lnTo>
                    <a:pt x="0" y="696"/>
                  </a:lnTo>
                  <a:lnTo>
                    <a:pt x="0" y="1750"/>
                  </a:lnTo>
                  <a:lnTo>
                    <a:pt x="917" y="2267"/>
                  </a:lnTo>
                  <a:lnTo>
                    <a:pt x="917" y="1213"/>
                  </a:lnTo>
                  <a:lnTo>
                    <a:pt x="917" y="1213"/>
                  </a:lnTo>
                  <a:lnTo>
                    <a:pt x="917" y="1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grpSp>
          <p:nvGrpSpPr>
            <p:cNvPr id="19" name="Group 18"/>
            <p:cNvGrpSpPr/>
            <p:nvPr/>
          </p:nvGrpSpPr>
          <p:grpSpPr>
            <a:xfrm>
              <a:off x="548958" y="4200631"/>
              <a:ext cx="2011680" cy="899777"/>
              <a:chOff x="639367" y="4244161"/>
              <a:chExt cx="1607290" cy="718903"/>
            </a:xfrm>
          </p:grpSpPr>
          <p:sp>
            <p:nvSpPr>
              <p:cNvPr id="20" name="Freeform 13"/>
              <p:cNvSpPr>
                <a:spLocks noChangeAspect="1" noEditPoints="1"/>
              </p:cNvSpPr>
              <p:nvPr/>
            </p:nvSpPr>
            <p:spPr bwMode="auto">
              <a:xfrm>
                <a:off x="639367" y="4244161"/>
                <a:ext cx="1607290" cy="718903"/>
              </a:xfrm>
              <a:custGeom>
                <a:avLst/>
                <a:gdLst>
                  <a:gd name="T0" fmla="*/ 1909 w 2001"/>
                  <a:gd name="T1" fmla="*/ 809 h 895"/>
                  <a:gd name="T2" fmla="*/ 92 w 2001"/>
                  <a:gd name="T3" fmla="*/ 809 h 895"/>
                  <a:gd name="T4" fmla="*/ 92 w 2001"/>
                  <a:gd name="T5" fmla="*/ 85 h 895"/>
                  <a:gd name="T6" fmla="*/ 1909 w 2001"/>
                  <a:gd name="T7" fmla="*/ 85 h 895"/>
                  <a:gd name="T8" fmla="*/ 1909 w 2001"/>
                  <a:gd name="T9" fmla="*/ 809 h 895"/>
                  <a:gd name="T10" fmla="*/ 2001 w 2001"/>
                  <a:gd name="T11" fmla="*/ 0 h 895"/>
                  <a:gd name="T12" fmla="*/ 1843 w 2001"/>
                  <a:gd name="T13" fmla="*/ 0 h 895"/>
                  <a:gd name="T14" fmla="*/ 1843 w 2001"/>
                  <a:gd name="T15" fmla="*/ 47 h 895"/>
                  <a:gd name="T16" fmla="*/ 1954 w 2001"/>
                  <a:gd name="T17" fmla="*/ 47 h 895"/>
                  <a:gd name="T18" fmla="*/ 1954 w 2001"/>
                  <a:gd name="T19" fmla="*/ 847 h 895"/>
                  <a:gd name="T20" fmla="*/ 1843 w 2001"/>
                  <a:gd name="T21" fmla="*/ 847 h 895"/>
                  <a:gd name="T22" fmla="*/ 1843 w 2001"/>
                  <a:gd name="T23" fmla="*/ 895 h 895"/>
                  <a:gd name="T24" fmla="*/ 2001 w 2001"/>
                  <a:gd name="T25" fmla="*/ 895 h 895"/>
                  <a:gd name="T26" fmla="*/ 2001 w 2001"/>
                  <a:gd name="T27" fmla="*/ 0 h 895"/>
                  <a:gd name="T28" fmla="*/ 159 w 2001"/>
                  <a:gd name="T29" fmla="*/ 847 h 895"/>
                  <a:gd name="T30" fmla="*/ 47 w 2001"/>
                  <a:gd name="T31" fmla="*/ 847 h 895"/>
                  <a:gd name="T32" fmla="*/ 47 w 2001"/>
                  <a:gd name="T33" fmla="*/ 47 h 895"/>
                  <a:gd name="T34" fmla="*/ 159 w 2001"/>
                  <a:gd name="T35" fmla="*/ 47 h 895"/>
                  <a:gd name="T36" fmla="*/ 159 w 2001"/>
                  <a:gd name="T37" fmla="*/ 0 h 895"/>
                  <a:gd name="T38" fmla="*/ 0 w 2001"/>
                  <a:gd name="T39" fmla="*/ 0 h 895"/>
                  <a:gd name="T40" fmla="*/ 0 w 2001"/>
                  <a:gd name="T41" fmla="*/ 895 h 895"/>
                  <a:gd name="T42" fmla="*/ 159 w 2001"/>
                  <a:gd name="T43" fmla="*/ 895 h 895"/>
                  <a:gd name="T44" fmla="*/ 159 w 2001"/>
                  <a:gd name="T45" fmla="*/ 847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1" h="895">
                    <a:moveTo>
                      <a:pt x="1909" y="809"/>
                    </a:moveTo>
                    <a:lnTo>
                      <a:pt x="92" y="809"/>
                    </a:lnTo>
                    <a:lnTo>
                      <a:pt x="92" y="85"/>
                    </a:lnTo>
                    <a:lnTo>
                      <a:pt x="1909" y="85"/>
                    </a:lnTo>
                    <a:lnTo>
                      <a:pt x="1909" y="809"/>
                    </a:lnTo>
                    <a:close/>
                    <a:moveTo>
                      <a:pt x="2001" y="0"/>
                    </a:moveTo>
                    <a:lnTo>
                      <a:pt x="1843" y="0"/>
                    </a:lnTo>
                    <a:lnTo>
                      <a:pt x="1843" y="47"/>
                    </a:lnTo>
                    <a:lnTo>
                      <a:pt x="1954" y="47"/>
                    </a:lnTo>
                    <a:lnTo>
                      <a:pt x="1954" y="847"/>
                    </a:lnTo>
                    <a:lnTo>
                      <a:pt x="1843" y="847"/>
                    </a:lnTo>
                    <a:lnTo>
                      <a:pt x="1843" y="895"/>
                    </a:lnTo>
                    <a:lnTo>
                      <a:pt x="2001" y="895"/>
                    </a:lnTo>
                    <a:lnTo>
                      <a:pt x="2001" y="0"/>
                    </a:lnTo>
                    <a:close/>
                    <a:moveTo>
                      <a:pt x="159" y="847"/>
                    </a:moveTo>
                    <a:lnTo>
                      <a:pt x="47" y="847"/>
                    </a:lnTo>
                    <a:lnTo>
                      <a:pt x="47" y="47"/>
                    </a:lnTo>
                    <a:lnTo>
                      <a:pt x="159" y="47"/>
                    </a:lnTo>
                    <a:lnTo>
                      <a:pt x="159" y="0"/>
                    </a:lnTo>
                    <a:lnTo>
                      <a:pt x="0" y="0"/>
                    </a:lnTo>
                    <a:lnTo>
                      <a:pt x="0" y="895"/>
                    </a:lnTo>
                    <a:lnTo>
                      <a:pt x="159" y="895"/>
                    </a:lnTo>
                    <a:lnTo>
                      <a:pt x="159" y="84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21" name="Freeform 22"/>
              <p:cNvSpPr>
                <a:spLocks noChangeAspect="1" noEditPoints="1"/>
              </p:cNvSpPr>
              <p:nvPr/>
            </p:nvSpPr>
            <p:spPr bwMode="auto">
              <a:xfrm>
                <a:off x="812145" y="4513218"/>
                <a:ext cx="1261734" cy="180789"/>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grpSp>
      </p:grpSp>
      <p:sp>
        <p:nvSpPr>
          <p:cNvPr id="22" name="Rectangle 21"/>
          <p:cNvSpPr/>
          <p:nvPr/>
        </p:nvSpPr>
        <p:spPr bwMode="auto">
          <a:xfrm>
            <a:off x="3292157" y="6229097"/>
            <a:ext cx="3447160" cy="544765"/>
          </a:xfrm>
          <a:prstGeom prst="rect">
            <a:avLst/>
          </a:prstGeom>
          <a:noFill/>
          <a:ln w="6350">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304" rIns="182854" bIns="146304" numCol="1" spcCol="0" rtlCol="0" fromWordArt="0" anchor="b" anchorCtr="0" forceAA="0" compatLnSpc="1">
            <a:prstTxWarp prst="textNoShape">
              <a:avLst/>
            </a:prstTxWarp>
            <a:spAutoFit/>
          </a:bodyPr>
          <a:lstStyle/>
          <a:p>
            <a:pPr defTabSz="932563">
              <a:lnSpc>
                <a:spcPct val="90000"/>
              </a:lnSpc>
              <a:spcAft>
                <a:spcPts val="600"/>
              </a:spcAft>
            </a:pPr>
            <a:r>
              <a:rPr lang="en-US" b="1" dirty="0">
                <a:gradFill>
                  <a:gsLst>
                    <a:gs pos="67327">
                      <a:schemeClr val="tx1"/>
                    </a:gs>
                    <a:gs pos="44000">
                      <a:schemeClr val="tx1"/>
                    </a:gs>
                  </a:gsLst>
                  <a:lin ang="5400000" scaled="1"/>
                </a:gradFill>
                <a:latin typeface="+mj-lt"/>
              </a:rPr>
              <a:t>Compatibles 100%</a:t>
            </a:r>
          </a:p>
        </p:txBody>
      </p:sp>
      <p:grpSp>
        <p:nvGrpSpPr>
          <p:cNvPr id="23" name="Group 22"/>
          <p:cNvGrpSpPr/>
          <p:nvPr/>
        </p:nvGrpSpPr>
        <p:grpSpPr>
          <a:xfrm>
            <a:off x="9603105" y="2544762"/>
            <a:ext cx="2560320" cy="3886200"/>
            <a:chOff x="9603105" y="2011363"/>
            <a:chExt cx="2560320" cy="3886200"/>
          </a:xfrm>
        </p:grpSpPr>
        <p:sp>
          <p:nvSpPr>
            <p:cNvPr id="24" name="Rectangle 23"/>
            <p:cNvSpPr/>
            <p:nvPr/>
          </p:nvSpPr>
          <p:spPr bwMode="auto">
            <a:xfrm>
              <a:off x="9603105" y="2011363"/>
              <a:ext cx="2560320" cy="3886200"/>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304" rIns="182854" bIns="146304" numCol="1" spcCol="0" rtlCol="0" fromWordArt="0" anchor="b" anchorCtr="0" forceAA="0" compatLnSpc="1">
              <a:prstTxWarp prst="textNoShape">
                <a:avLst/>
              </a:prstTxWarp>
              <a:noAutofit/>
            </a:bodyPr>
            <a:lstStyle/>
            <a:p>
              <a:pPr defTabSz="932563">
                <a:lnSpc>
                  <a:spcPct val="90000"/>
                </a:lnSpc>
                <a:spcAft>
                  <a:spcPts val="600"/>
                </a:spcAft>
              </a:pPr>
              <a:r>
                <a:rPr lang="en-US" b="1" dirty="0" err="1">
                  <a:gradFill>
                    <a:gsLst>
                      <a:gs pos="67327">
                        <a:schemeClr val="tx1"/>
                      </a:gs>
                      <a:gs pos="44000">
                        <a:schemeClr val="tx1"/>
                      </a:gs>
                    </a:gsLst>
                    <a:lin ang="5400000" scaled="1"/>
                  </a:gradFill>
                  <a:latin typeface="+mj-lt"/>
                </a:rPr>
                <a:t>Contenedores</a:t>
              </a:r>
              <a:endParaRPr lang="en-US" b="1" dirty="0">
                <a:gradFill>
                  <a:gsLst>
                    <a:gs pos="67327">
                      <a:schemeClr val="tx1"/>
                    </a:gs>
                    <a:gs pos="44000">
                      <a:schemeClr val="tx1"/>
                    </a:gs>
                  </a:gsLst>
                  <a:lin ang="5400000" scaled="1"/>
                </a:gradFill>
                <a:latin typeface="+mj-lt"/>
              </a:endParaRPr>
            </a:p>
          </p:txBody>
        </p:sp>
        <p:sp>
          <p:nvSpPr>
            <p:cNvPr id="25" name="Rectangle 24"/>
            <p:cNvSpPr/>
            <p:nvPr/>
          </p:nvSpPr>
          <p:spPr bwMode="auto">
            <a:xfrm>
              <a:off x="9785985" y="2237247"/>
              <a:ext cx="219456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fontAlgn="base">
                <a:lnSpc>
                  <a:spcPct val="90000"/>
                </a:lnSpc>
                <a:spcBef>
                  <a:spcPct val="0"/>
                </a:spcBef>
                <a:spcAft>
                  <a:spcPts val="600"/>
                </a:spcAft>
              </a:pPr>
              <a:r>
                <a:rPr lang="en-US" sz="2000" b="1" dirty="0">
                  <a:gradFill>
                    <a:gsLst>
                      <a:gs pos="67327">
                        <a:schemeClr val="tx1"/>
                      </a:gs>
                      <a:gs pos="44000">
                        <a:schemeClr val="tx1"/>
                      </a:gs>
                    </a:gsLst>
                    <a:lin ang="5400000" scaled="1"/>
                  </a:gradFill>
                  <a:latin typeface="+mj-lt"/>
                </a:rPr>
                <a:t>Docker</a:t>
              </a:r>
            </a:p>
          </p:txBody>
        </p:sp>
        <p:sp>
          <p:nvSpPr>
            <p:cNvPr id="26" name="Rectangle 25"/>
            <p:cNvSpPr/>
            <p:nvPr/>
          </p:nvSpPr>
          <p:spPr bwMode="auto">
            <a:xfrm>
              <a:off x="9785985" y="3211628"/>
              <a:ext cx="219456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fontAlgn="base">
                <a:lnSpc>
                  <a:spcPct val="90000"/>
                </a:lnSpc>
                <a:spcBef>
                  <a:spcPct val="0"/>
                </a:spcBef>
                <a:spcAft>
                  <a:spcPts val="600"/>
                </a:spcAft>
              </a:pPr>
              <a:r>
                <a:rPr lang="en-US" sz="2000" b="1" dirty="0">
                  <a:gradFill>
                    <a:gsLst>
                      <a:gs pos="67327">
                        <a:schemeClr val="tx1"/>
                      </a:gs>
                      <a:gs pos="44000">
                        <a:schemeClr val="tx1"/>
                      </a:gs>
                    </a:gsLst>
                    <a:lin ang="5400000" scaled="1"/>
                  </a:gradFill>
                  <a:latin typeface="+mj-lt"/>
                </a:rPr>
                <a:t>PowerShell</a:t>
              </a:r>
            </a:p>
          </p:txBody>
        </p:sp>
        <p:sp>
          <p:nvSpPr>
            <p:cNvPr id="27" name="Rectangle 26"/>
            <p:cNvSpPr/>
            <p:nvPr/>
          </p:nvSpPr>
          <p:spPr bwMode="auto">
            <a:xfrm>
              <a:off x="9785985" y="4186008"/>
              <a:ext cx="219456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fontAlgn="base">
                <a:lnSpc>
                  <a:spcPct val="90000"/>
                </a:lnSpc>
                <a:spcBef>
                  <a:spcPct val="0"/>
                </a:spcBef>
                <a:spcAft>
                  <a:spcPts val="600"/>
                </a:spcAft>
              </a:pPr>
              <a:r>
                <a:rPr lang="en-US" sz="2000" b="1" dirty="0">
                  <a:gradFill>
                    <a:gsLst>
                      <a:gs pos="67327">
                        <a:schemeClr val="tx1"/>
                      </a:gs>
                      <a:gs pos="44000">
                        <a:schemeClr val="tx1"/>
                      </a:gs>
                    </a:gsLst>
                    <a:lin ang="5400000" scaled="1"/>
                  </a:gradFill>
                  <a:latin typeface="+mj-lt"/>
                </a:rPr>
                <a:t>Others</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1508" y="2685549"/>
              <a:ext cx="1286541" cy="307486"/>
            </a:xfrm>
            <a:prstGeom prst="rect">
              <a:avLst/>
            </a:prstGeom>
          </p:spPr>
        </p:pic>
        <p:sp>
          <p:nvSpPr>
            <p:cNvPr id="29" name="Freeform 6"/>
            <p:cNvSpPr>
              <a:spLocks noChangeAspect="1" noEditPoints="1"/>
            </p:cNvSpPr>
            <p:nvPr/>
          </p:nvSpPr>
          <p:spPr bwMode="auto">
            <a:xfrm>
              <a:off x="11374609" y="4537382"/>
              <a:ext cx="457481" cy="381417"/>
            </a:xfrm>
            <a:custGeom>
              <a:avLst/>
              <a:gdLst>
                <a:gd name="T0" fmla="*/ 173 w 349"/>
                <a:gd name="T1" fmla="*/ 256 h 291"/>
                <a:gd name="T2" fmla="*/ 160 w 349"/>
                <a:gd name="T3" fmla="*/ 255 h 291"/>
                <a:gd name="T4" fmla="*/ 149 w 349"/>
                <a:gd name="T5" fmla="*/ 253 h 291"/>
                <a:gd name="T6" fmla="*/ 139 w 349"/>
                <a:gd name="T7" fmla="*/ 250 h 291"/>
                <a:gd name="T8" fmla="*/ 130 w 349"/>
                <a:gd name="T9" fmla="*/ 247 h 291"/>
                <a:gd name="T10" fmla="*/ 121 w 349"/>
                <a:gd name="T11" fmla="*/ 243 h 291"/>
                <a:gd name="T12" fmla="*/ 96 w 349"/>
                <a:gd name="T13" fmla="*/ 223 h 291"/>
                <a:gd name="T14" fmla="*/ 88 w 349"/>
                <a:gd name="T15" fmla="*/ 214 h 291"/>
                <a:gd name="T16" fmla="*/ 93 w 349"/>
                <a:gd name="T17" fmla="*/ 146 h 291"/>
                <a:gd name="T18" fmla="*/ 0 w 349"/>
                <a:gd name="T19" fmla="*/ 146 h 291"/>
                <a:gd name="T20" fmla="*/ 54 w 349"/>
                <a:gd name="T21" fmla="*/ 228 h 291"/>
                <a:gd name="T22" fmla="*/ 60 w 349"/>
                <a:gd name="T23" fmla="*/ 236 h 291"/>
                <a:gd name="T24" fmla="*/ 71 w 349"/>
                <a:gd name="T25" fmla="*/ 248 h 291"/>
                <a:gd name="T26" fmla="*/ 104 w 349"/>
                <a:gd name="T27" fmla="*/ 273 h 291"/>
                <a:gd name="T28" fmla="*/ 116 w 349"/>
                <a:gd name="T29" fmla="*/ 279 h 291"/>
                <a:gd name="T30" fmla="*/ 128 w 349"/>
                <a:gd name="T31" fmla="*/ 283 h 291"/>
                <a:gd name="T32" fmla="*/ 141 w 349"/>
                <a:gd name="T33" fmla="*/ 287 h 291"/>
                <a:gd name="T34" fmla="*/ 149 w 349"/>
                <a:gd name="T35" fmla="*/ 289 h 291"/>
                <a:gd name="T36" fmla="*/ 160 w 349"/>
                <a:gd name="T37" fmla="*/ 290 h 291"/>
                <a:gd name="T38" fmla="*/ 258 w 349"/>
                <a:gd name="T39" fmla="*/ 265 h 291"/>
                <a:gd name="T40" fmla="*/ 237 w 349"/>
                <a:gd name="T41" fmla="*/ 236 h 291"/>
                <a:gd name="T42" fmla="*/ 294 w 349"/>
                <a:gd name="T43" fmla="*/ 63 h 291"/>
                <a:gd name="T44" fmla="*/ 287 w 349"/>
                <a:gd name="T45" fmla="*/ 54 h 291"/>
                <a:gd name="T46" fmla="*/ 232 w 349"/>
                <a:gd name="T47" fmla="*/ 12 h 291"/>
                <a:gd name="T48" fmla="*/ 220 w 349"/>
                <a:gd name="T49" fmla="*/ 8 h 291"/>
                <a:gd name="T50" fmla="*/ 207 w 349"/>
                <a:gd name="T51" fmla="*/ 4 h 291"/>
                <a:gd name="T52" fmla="*/ 199 w 349"/>
                <a:gd name="T53" fmla="*/ 2 h 291"/>
                <a:gd name="T54" fmla="*/ 188 w 349"/>
                <a:gd name="T55" fmla="*/ 1 h 291"/>
                <a:gd name="T56" fmla="*/ 174 w 349"/>
                <a:gd name="T57" fmla="*/ 0 h 291"/>
                <a:gd name="T58" fmla="*/ 91 w 349"/>
                <a:gd name="T59" fmla="*/ 27 h 291"/>
                <a:gd name="T60" fmla="*/ 111 w 349"/>
                <a:gd name="T61" fmla="*/ 55 h 291"/>
                <a:gd name="T62" fmla="*/ 185 w 349"/>
                <a:gd name="T63" fmla="*/ 36 h 291"/>
                <a:gd name="T64" fmla="*/ 195 w 349"/>
                <a:gd name="T65" fmla="*/ 37 h 291"/>
                <a:gd name="T66" fmla="*/ 206 w 349"/>
                <a:gd name="T67" fmla="*/ 40 h 291"/>
                <a:gd name="T68" fmla="*/ 217 w 349"/>
                <a:gd name="T69" fmla="*/ 44 h 291"/>
                <a:gd name="T70" fmla="*/ 259 w 349"/>
                <a:gd name="T71" fmla="*/ 75 h 291"/>
                <a:gd name="T72" fmla="*/ 285 w 349"/>
                <a:gd name="T73" fmla="*/ 146 h 291"/>
                <a:gd name="T74" fmla="*/ 302 w 349"/>
                <a:gd name="T75" fmla="*/ 215 h 291"/>
                <a:gd name="T76" fmla="*/ 320 w 349"/>
                <a:gd name="T77" fmla="*/ 1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291">
                  <a:moveTo>
                    <a:pt x="237" y="236"/>
                  </a:moveTo>
                  <a:cubicBezTo>
                    <a:pt x="218" y="250"/>
                    <a:pt x="196" y="256"/>
                    <a:pt x="173" y="256"/>
                  </a:cubicBezTo>
                  <a:cubicBezTo>
                    <a:pt x="170" y="256"/>
                    <a:pt x="167" y="256"/>
                    <a:pt x="164" y="256"/>
                  </a:cubicBezTo>
                  <a:cubicBezTo>
                    <a:pt x="163" y="255"/>
                    <a:pt x="161" y="255"/>
                    <a:pt x="160" y="255"/>
                  </a:cubicBezTo>
                  <a:cubicBezTo>
                    <a:pt x="158" y="255"/>
                    <a:pt x="155" y="254"/>
                    <a:pt x="153" y="254"/>
                  </a:cubicBezTo>
                  <a:cubicBezTo>
                    <a:pt x="152" y="254"/>
                    <a:pt x="150" y="253"/>
                    <a:pt x="149" y="253"/>
                  </a:cubicBezTo>
                  <a:cubicBezTo>
                    <a:pt x="147" y="253"/>
                    <a:pt x="144" y="252"/>
                    <a:pt x="142" y="251"/>
                  </a:cubicBezTo>
                  <a:cubicBezTo>
                    <a:pt x="141" y="251"/>
                    <a:pt x="140" y="251"/>
                    <a:pt x="139" y="250"/>
                  </a:cubicBezTo>
                  <a:cubicBezTo>
                    <a:pt x="137" y="249"/>
                    <a:pt x="134" y="249"/>
                    <a:pt x="132" y="248"/>
                  </a:cubicBezTo>
                  <a:cubicBezTo>
                    <a:pt x="131" y="247"/>
                    <a:pt x="131" y="247"/>
                    <a:pt x="130" y="247"/>
                  </a:cubicBezTo>
                  <a:cubicBezTo>
                    <a:pt x="127" y="246"/>
                    <a:pt x="124" y="244"/>
                    <a:pt x="122" y="243"/>
                  </a:cubicBezTo>
                  <a:cubicBezTo>
                    <a:pt x="121" y="243"/>
                    <a:pt x="121" y="243"/>
                    <a:pt x="121" y="243"/>
                  </a:cubicBezTo>
                  <a:cubicBezTo>
                    <a:pt x="112" y="237"/>
                    <a:pt x="103" y="231"/>
                    <a:pt x="96" y="224"/>
                  </a:cubicBezTo>
                  <a:cubicBezTo>
                    <a:pt x="96" y="224"/>
                    <a:pt x="96" y="223"/>
                    <a:pt x="96" y="223"/>
                  </a:cubicBezTo>
                  <a:cubicBezTo>
                    <a:pt x="93" y="221"/>
                    <a:pt x="91" y="219"/>
                    <a:pt x="89" y="216"/>
                  </a:cubicBezTo>
                  <a:cubicBezTo>
                    <a:pt x="89" y="216"/>
                    <a:pt x="88" y="215"/>
                    <a:pt x="88" y="214"/>
                  </a:cubicBezTo>
                  <a:cubicBezTo>
                    <a:pt x="73" y="196"/>
                    <a:pt x="64" y="172"/>
                    <a:pt x="64" y="146"/>
                  </a:cubicBezTo>
                  <a:cubicBezTo>
                    <a:pt x="93" y="146"/>
                    <a:pt x="93" y="146"/>
                    <a:pt x="93" y="146"/>
                  </a:cubicBezTo>
                  <a:cubicBezTo>
                    <a:pt x="46" y="76"/>
                    <a:pt x="46" y="76"/>
                    <a:pt x="46" y="76"/>
                  </a:cubicBezTo>
                  <a:cubicBezTo>
                    <a:pt x="0" y="146"/>
                    <a:pt x="0" y="146"/>
                    <a:pt x="0" y="146"/>
                  </a:cubicBezTo>
                  <a:cubicBezTo>
                    <a:pt x="29" y="146"/>
                    <a:pt x="29" y="146"/>
                    <a:pt x="29" y="146"/>
                  </a:cubicBezTo>
                  <a:cubicBezTo>
                    <a:pt x="29" y="176"/>
                    <a:pt x="38" y="205"/>
                    <a:pt x="54" y="228"/>
                  </a:cubicBezTo>
                  <a:cubicBezTo>
                    <a:pt x="55" y="228"/>
                    <a:pt x="55" y="229"/>
                    <a:pt x="55" y="229"/>
                  </a:cubicBezTo>
                  <a:cubicBezTo>
                    <a:pt x="57" y="231"/>
                    <a:pt x="59" y="234"/>
                    <a:pt x="60" y="236"/>
                  </a:cubicBezTo>
                  <a:cubicBezTo>
                    <a:pt x="61" y="237"/>
                    <a:pt x="62" y="238"/>
                    <a:pt x="62" y="238"/>
                  </a:cubicBezTo>
                  <a:cubicBezTo>
                    <a:pt x="65" y="242"/>
                    <a:pt x="68" y="245"/>
                    <a:pt x="71" y="248"/>
                  </a:cubicBezTo>
                  <a:cubicBezTo>
                    <a:pt x="71" y="248"/>
                    <a:pt x="71" y="248"/>
                    <a:pt x="72" y="249"/>
                  </a:cubicBezTo>
                  <a:cubicBezTo>
                    <a:pt x="81" y="258"/>
                    <a:pt x="92" y="266"/>
                    <a:pt x="104" y="273"/>
                  </a:cubicBezTo>
                  <a:cubicBezTo>
                    <a:pt x="104" y="273"/>
                    <a:pt x="105" y="273"/>
                    <a:pt x="105" y="274"/>
                  </a:cubicBezTo>
                  <a:cubicBezTo>
                    <a:pt x="109" y="275"/>
                    <a:pt x="112" y="277"/>
                    <a:pt x="116" y="279"/>
                  </a:cubicBezTo>
                  <a:cubicBezTo>
                    <a:pt x="117" y="279"/>
                    <a:pt x="117" y="279"/>
                    <a:pt x="118" y="280"/>
                  </a:cubicBezTo>
                  <a:cubicBezTo>
                    <a:pt x="121" y="281"/>
                    <a:pt x="125" y="282"/>
                    <a:pt x="128" y="283"/>
                  </a:cubicBezTo>
                  <a:cubicBezTo>
                    <a:pt x="129" y="284"/>
                    <a:pt x="131" y="284"/>
                    <a:pt x="132" y="285"/>
                  </a:cubicBezTo>
                  <a:cubicBezTo>
                    <a:pt x="135" y="286"/>
                    <a:pt x="138" y="286"/>
                    <a:pt x="141" y="287"/>
                  </a:cubicBezTo>
                  <a:cubicBezTo>
                    <a:pt x="143" y="287"/>
                    <a:pt x="145" y="288"/>
                    <a:pt x="146" y="288"/>
                  </a:cubicBezTo>
                  <a:cubicBezTo>
                    <a:pt x="147" y="288"/>
                    <a:pt x="148" y="289"/>
                    <a:pt x="149" y="289"/>
                  </a:cubicBezTo>
                  <a:cubicBezTo>
                    <a:pt x="152" y="289"/>
                    <a:pt x="154" y="290"/>
                    <a:pt x="157" y="290"/>
                  </a:cubicBezTo>
                  <a:cubicBezTo>
                    <a:pt x="158" y="290"/>
                    <a:pt x="159" y="290"/>
                    <a:pt x="160" y="290"/>
                  </a:cubicBezTo>
                  <a:cubicBezTo>
                    <a:pt x="165" y="291"/>
                    <a:pt x="170" y="291"/>
                    <a:pt x="174" y="291"/>
                  </a:cubicBezTo>
                  <a:cubicBezTo>
                    <a:pt x="204" y="291"/>
                    <a:pt x="233" y="282"/>
                    <a:pt x="258" y="265"/>
                  </a:cubicBezTo>
                  <a:cubicBezTo>
                    <a:pt x="265" y="259"/>
                    <a:pt x="267" y="248"/>
                    <a:pt x="262" y="240"/>
                  </a:cubicBezTo>
                  <a:cubicBezTo>
                    <a:pt x="256" y="232"/>
                    <a:pt x="245" y="231"/>
                    <a:pt x="237" y="236"/>
                  </a:cubicBezTo>
                  <a:close/>
                  <a:moveTo>
                    <a:pt x="320" y="146"/>
                  </a:moveTo>
                  <a:cubicBezTo>
                    <a:pt x="319" y="115"/>
                    <a:pt x="310" y="87"/>
                    <a:pt x="294" y="63"/>
                  </a:cubicBezTo>
                  <a:cubicBezTo>
                    <a:pt x="294" y="63"/>
                    <a:pt x="293" y="63"/>
                    <a:pt x="293" y="62"/>
                  </a:cubicBezTo>
                  <a:cubicBezTo>
                    <a:pt x="291" y="59"/>
                    <a:pt x="289" y="57"/>
                    <a:pt x="287" y="54"/>
                  </a:cubicBezTo>
                  <a:cubicBezTo>
                    <a:pt x="287" y="54"/>
                    <a:pt x="286" y="53"/>
                    <a:pt x="286" y="53"/>
                  </a:cubicBezTo>
                  <a:cubicBezTo>
                    <a:pt x="271" y="35"/>
                    <a:pt x="253" y="21"/>
                    <a:pt x="232" y="12"/>
                  </a:cubicBezTo>
                  <a:cubicBezTo>
                    <a:pt x="231" y="12"/>
                    <a:pt x="231" y="12"/>
                    <a:pt x="230" y="11"/>
                  </a:cubicBezTo>
                  <a:cubicBezTo>
                    <a:pt x="227" y="10"/>
                    <a:pt x="223" y="9"/>
                    <a:pt x="220" y="8"/>
                  </a:cubicBezTo>
                  <a:cubicBezTo>
                    <a:pt x="219" y="7"/>
                    <a:pt x="217" y="7"/>
                    <a:pt x="216" y="6"/>
                  </a:cubicBezTo>
                  <a:cubicBezTo>
                    <a:pt x="213" y="6"/>
                    <a:pt x="210" y="5"/>
                    <a:pt x="207" y="4"/>
                  </a:cubicBezTo>
                  <a:cubicBezTo>
                    <a:pt x="205" y="4"/>
                    <a:pt x="204" y="3"/>
                    <a:pt x="202" y="3"/>
                  </a:cubicBezTo>
                  <a:cubicBezTo>
                    <a:pt x="201" y="3"/>
                    <a:pt x="200" y="3"/>
                    <a:pt x="199" y="2"/>
                  </a:cubicBezTo>
                  <a:cubicBezTo>
                    <a:pt x="197" y="2"/>
                    <a:pt x="195" y="2"/>
                    <a:pt x="192" y="2"/>
                  </a:cubicBezTo>
                  <a:cubicBezTo>
                    <a:pt x="191" y="1"/>
                    <a:pt x="189" y="1"/>
                    <a:pt x="188" y="1"/>
                  </a:cubicBezTo>
                  <a:cubicBezTo>
                    <a:pt x="184" y="1"/>
                    <a:pt x="180" y="0"/>
                    <a:pt x="176" y="0"/>
                  </a:cubicBezTo>
                  <a:cubicBezTo>
                    <a:pt x="175" y="0"/>
                    <a:pt x="175" y="0"/>
                    <a:pt x="174" y="0"/>
                  </a:cubicBezTo>
                  <a:cubicBezTo>
                    <a:pt x="174" y="0"/>
                    <a:pt x="174" y="0"/>
                    <a:pt x="174" y="0"/>
                  </a:cubicBezTo>
                  <a:cubicBezTo>
                    <a:pt x="144" y="0"/>
                    <a:pt x="115" y="9"/>
                    <a:pt x="91" y="27"/>
                  </a:cubicBezTo>
                  <a:cubicBezTo>
                    <a:pt x="83" y="32"/>
                    <a:pt x="81" y="43"/>
                    <a:pt x="86" y="51"/>
                  </a:cubicBezTo>
                  <a:cubicBezTo>
                    <a:pt x="92" y="59"/>
                    <a:pt x="103" y="61"/>
                    <a:pt x="111" y="55"/>
                  </a:cubicBezTo>
                  <a:cubicBezTo>
                    <a:pt x="130" y="42"/>
                    <a:pt x="152" y="35"/>
                    <a:pt x="175" y="35"/>
                  </a:cubicBezTo>
                  <a:cubicBezTo>
                    <a:pt x="178" y="35"/>
                    <a:pt x="181" y="35"/>
                    <a:pt x="185" y="36"/>
                  </a:cubicBezTo>
                  <a:cubicBezTo>
                    <a:pt x="186" y="36"/>
                    <a:pt x="187" y="36"/>
                    <a:pt x="188" y="36"/>
                  </a:cubicBezTo>
                  <a:cubicBezTo>
                    <a:pt x="190" y="36"/>
                    <a:pt x="193" y="37"/>
                    <a:pt x="195" y="37"/>
                  </a:cubicBezTo>
                  <a:cubicBezTo>
                    <a:pt x="196" y="37"/>
                    <a:pt x="198" y="38"/>
                    <a:pt x="199" y="38"/>
                  </a:cubicBezTo>
                  <a:cubicBezTo>
                    <a:pt x="201" y="39"/>
                    <a:pt x="204" y="39"/>
                    <a:pt x="206" y="40"/>
                  </a:cubicBezTo>
                  <a:cubicBezTo>
                    <a:pt x="207" y="40"/>
                    <a:pt x="208" y="40"/>
                    <a:pt x="209" y="41"/>
                  </a:cubicBezTo>
                  <a:cubicBezTo>
                    <a:pt x="211" y="42"/>
                    <a:pt x="214" y="43"/>
                    <a:pt x="217" y="44"/>
                  </a:cubicBezTo>
                  <a:cubicBezTo>
                    <a:pt x="217" y="44"/>
                    <a:pt x="217" y="44"/>
                    <a:pt x="218" y="44"/>
                  </a:cubicBezTo>
                  <a:cubicBezTo>
                    <a:pt x="234" y="51"/>
                    <a:pt x="248" y="62"/>
                    <a:pt x="259" y="75"/>
                  </a:cubicBezTo>
                  <a:cubicBezTo>
                    <a:pt x="259" y="75"/>
                    <a:pt x="259" y="76"/>
                    <a:pt x="259" y="76"/>
                  </a:cubicBezTo>
                  <a:cubicBezTo>
                    <a:pt x="275" y="95"/>
                    <a:pt x="285" y="119"/>
                    <a:pt x="285" y="146"/>
                  </a:cubicBezTo>
                  <a:cubicBezTo>
                    <a:pt x="255" y="146"/>
                    <a:pt x="255" y="146"/>
                    <a:pt x="255" y="146"/>
                  </a:cubicBezTo>
                  <a:cubicBezTo>
                    <a:pt x="302" y="215"/>
                    <a:pt x="302" y="215"/>
                    <a:pt x="302" y="215"/>
                  </a:cubicBezTo>
                  <a:cubicBezTo>
                    <a:pt x="349" y="146"/>
                    <a:pt x="349" y="146"/>
                    <a:pt x="349" y="146"/>
                  </a:cubicBezTo>
                  <a:lnTo>
                    <a:pt x="320" y="14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6650" y="3519774"/>
              <a:ext cx="560261" cy="560261"/>
            </a:xfrm>
            <a:prstGeom prst="rect">
              <a:avLst/>
            </a:prstGeom>
          </p:spPr>
        </p:pic>
      </p:grpSp>
      <p:grpSp>
        <p:nvGrpSpPr>
          <p:cNvPr id="31" name="Group 30"/>
          <p:cNvGrpSpPr/>
          <p:nvPr/>
        </p:nvGrpSpPr>
        <p:grpSpPr>
          <a:xfrm>
            <a:off x="2834958" y="3636170"/>
            <a:ext cx="640079" cy="1974435"/>
            <a:chOff x="2834958" y="3102771"/>
            <a:chExt cx="640079" cy="1974435"/>
          </a:xfrm>
        </p:grpSpPr>
        <p:cxnSp>
          <p:nvCxnSpPr>
            <p:cNvPr id="32" name="Straight Arrow Connector 48"/>
            <p:cNvCxnSpPr>
              <a:stCxn id="10" idx="1"/>
              <a:endCxn id="15" idx="3"/>
            </p:cNvCxnSpPr>
            <p:nvPr/>
          </p:nvCxnSpPr>
          <p:spPr>
            <a:xfrm flipH="1">
              <a:off x="2834958" y="3102771"/>
              <a:ext cx="640079" cy="927892"/>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cxnSp>
          <p:nvCxnSpPr>
            <p:cNvPr id="33" name="Straight Arrow Connector 48"/>
            <p:cNvCxnSpPr>
              <a:stCxn id="9" idx="1"/>
              <a:endCxn id="15" idx="3"/>
            </p:cNvCxnSpPr>
            <p:nvPr/>
          </p:nvCxnSpPr>
          <p:spPr>
            <a:xfrm flipH="1" flipV="1">
              <a:off x="2834958" y="4030663"/>
              <a:ext cx="640079" cy="1046543"/>
            </a:xfrm>
            <a:prstGeom prst="straightConnector1">
              <a:avLst/>
            </a:prstGeom>
            <a:noFill/>
            <a:ln w="28575" cap="flat">
              <a:solidFill>
                <a:schemeClr val="tx1"/>
              </a:solidFill>
              <a:prstDash val="solid"/>
              <a:miter lim="800000"/>
              <a:headEnd type="triangle" w="lg" len="med"/>
              <a:tailEnd type="none" w="lg" len="sm"/>
            </a:ln>
            <a:extLst>
              <a:ext uri="{909E8E84-426E-40DD-AFC4-6F175D3DCCD1}">
                <a14:hiddenFill xmlns:a14="http://schemas.microsoft.com/office/drawing/2010/main">
                  <a:solidFill>
                    <a:srgbClr val="FFFFFF"/>
                  </a:solidFill>
                </a14:hiddenFill>
              </a:ext>
            </a:extLst>
          </p:spPr>
        </p:cxnSp>
      </p:grpSp>
      <p:grpSp>
        <p:nvGrpSpPr>
          <p:cNvPr id="34" name="Group 33"/>
          <p:cNvGrpSpPr/>
          <p:nvPr/>
        </p:nvGrpSpPr>
        <p:grpSpPr>
          <a:xfrm>
            <a:off x="9145566" y="3559969"/>
            <a:ext cx="457539" cy="1974435"/>
            <a:chOff x="9145566" y="3026570"/>
            <a:chExt cx="457539" cy="1974435"/>
          </a:xfrm>
        </p:grpSpPr>
        <p:sp>
          <p:nvSpPr>
            <p:cNvPr id="35" name="Freeform 5"/>
            <p:cNvSpPr>
              <a:spLocks/>
            </p:cNvSpPr>
            <p:nvPr/>
          </p:nvSpPr>
          <p:spPr bwMode="auto">
            <a:xfrm flipH="1">
              <a:off x="9145566" y="3026570"/>
              <a:ext cx="212368" cy="1974435"/>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28575" cap="flat">
              <a:solidFill>
                <a:schemeClr val="tx1"/>
              </a:solidFill>
              <a:prstDash val="solid"/>
              <a:miter lim="800000"/>
              <a:headEnd type="none" w="lg" len="med"/>
              <a:tailEnd type="none"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6" name="Straight Connector 35"/>
            <p:cNvCxnSpPr>
              <a:stCxn id="24" idx="1"/>
            </p:cNvCxnSpPr>
            <p:nvPr/>
          </p:nvCxnSpPr>
          <p:spPr>
            <a:xfrm flipH="1">
              <a:off x="9357934" y="4487862"/>
              <a:ext cx="245171" cy="0"/>
            </a:xfrm>
            <a:prstGeom prst="line">
              <a:avLst/>
            </a:prstGeom>
            <a:noFill/>
            <a:ln w="28575" cap="flat">
              <a:solidFill>
                <a:schemeClr val="tx1"/>
              </a:solidFill>
              <a:prstDash val="solid"/>
              <a:miter lim="800000"/>
              <a:headEnd type="none" w="lg" len="med"/>
              <a:tailEnd type="none" w="lg" len="sm"/>
            </a:ln>
            <a:extLst>
              <a:ext uri="{909E8E84-426E-40DD-AFC4-6F175D3DCCD1}">
                <a14:hiddenFill xmlns:a14="http://schemas.microsoft.com/office/drawing/2010/main">
                  <a:solidFill>
                    <a:srgbClr val="FFFFFF"/>
                  </a:solidFill>
                </a14:hiddenFill>
              </a:ext>
            </a:extLst>
          </p:spPr>
        </p:cxnSp>
      </p:grpSp>
      <p:sp>
        <p:nvSpPr>
          <p:cNvPr id="37" name="Text Placeholder 1"/>
          <p:cNvSpPr>
            <a:spLocks noGrp="1"/>
          </p:cNvSpPr>
          <p:nvPr/>
        </p:nvSpPr>
        <p:spPr>
          <a:xfrm>
            <a:off x="274637" y="1470199"/>
            <a:ext cx="10896600" cy="572464"/>
          </a:xfrm>
          <a:prstGeom prst="rect">
            <a:avLst/>
          </a:prstGeom>
        </p:spPr>
        <p:txBody>
          <a:bodyPr vert="horz" wrap="square" lIns="146304" tIns="91440" rIns="146304" bIns="91440" rtlCol="0">
            <a:spAutoFit/>
          </a:bodyPr>
          <a:lstStyle>
            <a:lvl1pPr marL="342900" indent="-342900" algn="l" defTabSz="931863" rtl="0" eaLnBrk="1" fontAlgn="base" hangingPunct="1">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eaLnBrk="1" fontAlgn="base" hangingPunct="1">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eaLnBrk="1" fontAlgn="base" hangingPunct="1">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eaLnBrk="1" fontAlgn="base" hangingPunct="1">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800" dirty="0" smtClean="0"/>
              <a:t>Aplicaciones Modernas y Aislamiento Flexible</a:t>
            </a:r>
            <a:endParaRPr lang="es-ES" sz="2800" dirty="0"/>
          </a:p>
        </p:txBody>
      </p:sp>
    </p:spTree>
    <p:extLst>
      <p:ext uri="{BB962C8B-B14F-4D97-AF65-F5344CB8AC3E}">
        <p14:creationId xmlns:p14="http://schemas.microsoft.com/office/powerpoint/2010/main" val="40751479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Ejecución</a:t>
            </a:r>
            <a:r>
              <a:rPr lang="en-US" sz="3200" dirty="0" smtClean="0">
                <a:solidFill>
                  <a:srgbClr val="FFFFFF"/>
                </a:solidFill>
              </a:rPr>
              <a:t> de </a:t>
            </a:r>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4645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pic>
        <p:nvPicPr>
          <p:cNvPr id="38" name="Picture 37"/>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812022" y="3037175"/>
            <a:ext cx="2783082" cy="1023377"/>
          </a:xfrm>
          <a:prstGeom prst="rect">
            <a:avLst/>
          </a:prstGeom>
          <a:noFill/>
          <a:ln>
            <a:noFill/>
          </a:ln>
        </p:spPr>
      </p:pic>
      <p:sp>
        <p:nvSpPr>
          <p:cNvPr id="39" name="Freeform 5"/>
          <p:cNvSpPr>
            <a:spLocks noChangeAspect="1" noEditPoints="1"/>
          </p:cNvSpPr>
          <p:nvPr/>
        </p:nvSpPr>
        <p:spPr bwMode="auto">
          <a:xfrm>
            <a:off x="1548384" y="4766954"/>
            <a:ext cx="8042275" cy="2144070"/>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Rectangle 39"/>
          <p:cNvSpPr/>
          <p:nvPr/>
        </p:nvSpPr>
        <p:spPr bwMode="auto">
          <a:xfrm>
            <a:off x="1548382" y="3037175"/>
            <a:ext cx="2304288" cy="10241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Sistema </a:t>
            </a:r>
            <a:r>
              <a:rPr lang="en-US" sz="2000" b="1" dirty="0" err="1">
                <a:gradFill>
                  <a:gsLst>
                    <a:gs pos="0">
                      <a:srgbClr val="FFFFFF"/>
                    </a:gs>
                    <a:gs pos="100000">
                      <a:srgbClr val="FFFFFF"/>
                    </a:gs>
                  </a:gsLst>
                  <a:lin ang="5400000" scaled="0"/>
                </a:gradFill>
                <a:latin typeface="+mj-lt"/>
                <a:ea typeface="Segoe UI" pitchFamily="34" charset="0"/>
                <a:cs typeface="Segoe UI" pitchFamily="34" charset="0"/>
              </a:rPr>
              <a:t>Operativo</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 Host </a:t>
            </a:r>
          </a:p>
        </p:txBody>
      </p:sp>
      <p:sp>
        <p:nvSpPr>
          <p:cNvPr id="41" name="Rectangle 40"/>
          <p:cNvSpPr/>
          <p:nvPr/>
        </p:nvSpPr>
        <p:spPr bwMode="auto">
          <a:xfrm>
            <a:off x="1548384" y="4127522"/>
            <a:ext cx="8046720"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Hyper-V Hypervisor</a:t>
            </a:r>
          </a:p>
        </p:txBody>
      </p:sp>
      <p:grpSp>
        <p:nvGrpSpPr>
          <p:cNvPr id="42" name="Group 41"/>
          <p:cNvGrpSpPr/>
          <p:nvPr/>
        </p:nvGrpSpPr>
        <p:grpSpPr>
          <a:xfrm>
            <a:off x="9791493" y="3014326"/>
            <a:ext cx="2065544" cy="960220"/>
            <a:chOff x="8704522" y="2618402"/>
            <a:chExt cx="2065544" cy="960220"/>
          </a:xfrm>
        </p:grpSpPr>
        <p:sp>
          <p:nvSpPr>
            <p:cNvPr id="43" name="TextBox 42"/>
            <p:cNvSpPr txBox="1"/>
            <p:nvPr/>
          </p:nvSpPr>
          <p:spPr>
            <a:xfrm>
              <a:off x="9101708" y="2618402"/>
              <a:ext cx="1668358" cy="960220"/>
            </a:xfrm>
            <a:prstGeom prst="rect">
              <a:avLst/>
            </a:prstGeom>
            <a:noFill/>
          </p:spPr>
          <p:txBody>
            <a:bodyPr wrap="square" lIns="182854" tIns="146283" rIns="182854" bIns="146283" rtlCol="0">
              <a:spAutoFit/>
            </a:bodyPr>
            <a:lstStyle/>
            <a:p>
              <a:pPr defTabSz="932563">
                <a:lnSpc>
                  <a:spcPct val="90000"/>
                </a:lnSpc>
                <a:spcAft>
                  <a:spcPts val="600"/>
                </a:spcAft>
              </a:pPr>
              <a:r>
                <a:rPr lang="es-ES" sz="2400" b="1" dirty="0">
                  <a:gradFill>
                    <a:gsLst>
                      <a:gs pos="72277">
                        <a:schemeClr val="tx1"/>
                      </a:gs>
                      <a:gs pos="51000">
                        <a:schemeClr val="tx1"/>
                      </a:gs>
                    </a:gsLst>
                    <a:lin ang="5400000" scaled="0"/>
                  </a:gradFill>
                  <a:latin typeface="+mj-lt"/>
                </a:rPr>
                <a:t>Maquinas Virtuales</a:t>
              </a:r>
            </a:p>
          </p:txBody>
        </p:sp>
        <p:sp>
          <p:nvSpPr>
            <p:cNvPr id="44"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 name="Freeform 9"/>
          <p:cNvSpPr>
            <a:spLocks noChangeAspect="1" noEditPoints="1"/>
          </p:cNvSpPr>
          <p:nvPr/>
        </p:nvSpPr>
        <p:spPr bwMode="auto">
          <a:xfrm>
            <a:off x="7599308" y="2417547"/>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6706359" y="1275822"/>
            <a:ext cx="5712589" cy="1025008"/>
            <a:chOff x="6298244" y="1100961"/>
            <a:chExt cx="4002342" cy="1025008"/>
          </a:xfrm>
        </p:grpSpPr>
        <p:sp>
          <p:nvSpPr>
            <p:cNvPr id="47" name="Freeform 17"/>
            <p:cNvSpPr>
              <a:spLocks noChangeAspect="1"/>
            </p:cNvSpPr>
            <p:nvPr/>
          </p:nvSpPr>
          <p:spPr bwMode="auto">
            <a:xfrm rot="10800000" flipH="1">
              <a:off x="6919946" y="1728783"/>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TextBox 47"/>
            <p:cNvSpPr txBox="1"/>
            <p:nvPr/>
          </p:nvSpPr>
          <p:spPr>
            <a:xfrm>
              <a:off x="6298244" y="1100961"/>
              <a:ext cx="4002342" cy="627822"/>
            </a:xfrm>
            <a:prstGeom prst="rect">
              <a:avLst/>
            </a:prstGeom>
            <a:noFill/>
          </p:spPr>
          <p:txBody>
            <a:bodyPr wrap="square" lIns="182854" tIns="146283" rIns="182854" bIns="146283" rtlCol="0">
              <a:spAutoFit/>
            </a:bodyPr>
            <a:lstStyle/>
            <a:p>
              <a:pPr defTabSz="932563">
                <a:lnSpc>
                  <a:spcPct val="90000"/>
                </a:lnSpc>
                <a:spcAft>
                  <a:spcPts val="600"/>
                </a:spcAft>
              </a:pPr>
              <a:r>
                <a:rPr lang="es-ES" sz="2400" b="1" dirty="0">
                  <a:gradFill>
                    <a:gsLst>
                      <a:gs pos="72277">
                        <a:schemeClr val="tx1"/>
                      </a:gs>
                      <a:gs pos="51000">
                        <a:schemeClr val="tx1"/>
                      </a:gs>
                    </a:gsLst>
                    <a:lin ang="5400000" scaled="0"/>
                  </a:gradFill>
                  <a:latin typeface="+mj-lt"/>
                </a:rPr>
                <a:t>Contenedores </a:t>
              </a:r>
              <a:r>
                <a:rPr lang="es-ES" sz="2400" b="1" dirty="0" smtClean="0">
                  <a:gradFill>
                    <a:gsLst>
                      <a:gs pos="72277">
                        <a:schemeClr val="tx1"/>
                      </a:gs>
                      <a:gs pos="51000">
                        <a:schemeClr val="tx1"/>
                      </a:gs>
                    </a:gsLst>
                    <a:lin ang="5400000" scaled="0"/>
                  </a:gradFill>
                  <a:latin typeface="+mj-lt"/>
                </a:rPr>
                <a:t>Windows </a:t>
              </a:r>
              <a:r>
                <a:rPr lang="es-ES" sz="2400" b="1" dirty="0">
                  <a:gradFill>
                    <a:gsLst>
                      <a:gs pos="72277">
                        <a:schemeClr val="tx1"/>
                      </a:gs>
                      <a:gs pos="51000">
                        <a:schemeClr val="tx1"/>
                      </a:gs>
                    </a:gsLst>
                    <a:lin ang="5400000" scaled="0"/>
                  </a:gradFill>
                  <a:latin typeface="+mj-lt"/>
                </a:rPr>
                <a:t>Server </a:t>
              </a:r>
            </a:p>
          </p:txBody>
        </p:sp>
      </p:grpSp>
      <p:pic>
        <p:nvPicPr>
          <p:cNvPr id="49" name="Picture 48"/>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940804" y="3037175"/>
            <a:ext cx="2783082" cy="1023377"/>
          </a:xfrm>
          <a:prstGeom prst="rect">
            <a:avLst/>
          </a:prstGeom>
          <a:noFill/>
          <a:ln>
            <a:noFill/>
          </a:ln>
        </p:spPr>
      </p:pic>
      <p:sp>
        <p:nvSpPr>
          <p:cNvPr id="50" name="Rectangle 49"/>
          <p:cNvSpPr/>
          <p:nvPr/>
        </p:nvSpPr>
        <p:spPr bwMode="auto">
          <a:xfrm>
            <a:off x="3940804" y="2394546"/>
            <a:ext cx="2783082"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Hyper-V Hypervisor</a:t>
            </a:r>
          </a:p>
        </p:txBody>
      </p:sp>
      <p:grpSp>
        <p:nvGrpSpPr>
          <p:cNvPr id="51" name="Group 50"/>
          <p:cNvGrpSpPr/>
          <p:nvPr/>
        </p:nvGrpSpPr>
        <p:grpSpPr>
          <a:xfrm>
            <a:off x="4637401" y="1602005"/>
            <a:ext cx="1389888" cy="722376"/>
            <a:chOff x="3641119" y="1483199"/>
            <a:chExt cx="1389888" cy="722376"/>
          </a:xfrm>
        </p:grpSpPr>
        <p:sp>
          <p:nvSpPr>
            <p:cNvPr id="52" name="Rectangle 51"/>
            <p:cNvSpPr/>
            <p:nvPr/>
          </p:nvSpPr>
          <p:spPr bwMode="auto">
            <a:xfrm>
              <a:off x="3641119" y="1483199"/>
              <a:ext cx="1389888" cy="72237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9"/>
            <p:cNvSpPr>
              <a:spLocks noChangeAspect="1" noEditPoints="1"/>
            </p:cNvSpPr>
            <p:nvPr/>
          </p:nvSpPr>
          <p:spPr bwMode="auto">
            <a:xfrm>
              <a:off x="3731808" y="1573682"/>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p:nvGrpSpPr>
        <p:grpSpPr>
          <a:xfrm>
            <a:off x="1549890" y="1725313"/>
            <a:ext cx="2316570" cy="1037165"/>
            <a:chOff x="299323" y="1630909"/>
            <a:chExt cx="2316570" cy="1037165"/>
          </a:xfrm>
        </p:grpSpPr>
        <p:sp>
          <p:nvSpPr>
            <p:cNvPr id="55" name="Freeform 17"/>
            <p:cNvSpPr>
              <a:spLocks noChangeAspect="1"/>
            </p:cNvSpPr>
            <p:nvPr/>
          </p:nvSpPr>
          <p:spPr bwMode="auto">
            <a:xfrm rot="5400000" flipH="1">
              <a:off x="2220653" y="1912426"/>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TextBox 55"/>
            <p:cNvSpPr txBox="1"/>
            <p:nvPr/>
          </p:nvSpPr>
          <p:spPr>
            <a:xfrm>
              <a:off x="299323" y="1630909"/>
              <a:ext cx="2267491" cy="1037165"/>
            </a:xfrm>
            <a:prstGeom prst="rect">
              <a:avLst/>
            </a:prstGeom>
            <a:noFill/>
          </p:spPr>
          <p:txBody>
            <a:bodyPr wrap="none" lIns="182854" tIns="146283" rIns="182854" bIns="146283" rtlCol="0">
              <a:spAutoFit/>
            </a:bodyPr>
            <a:lstStyle/>
            <a:p>
              <a:pPr defTabSz="932563">
                <a:lnSpc>
                  <a:spcPct val="90000"/>
                </a:lnSpc>
                <a:spcAft>
                  <a:spcPts val="600"/>
                </a:spcAft>
              </a:pPr>
              <a:r>
                <a:rPr lang="es-ES" sz="2400" b="1" dirty="0">
                  <a:gradFill>
                    <a:gsLst>
                      <a:gs pos="72277">
                        <a:schemeClr val="tx1"/>
                      </a:gs>
                      <a:gs pos="51000">
                        <a:schemeClr val="tx1"/>
                      </a:gs>
                    </a:gsLst>
                    <a:lin ang="5400000" scaled="0"/>
                  </a:gradFill>
                  <a:latin typeface="+mj-lt"/>
                </a:rPr>
                <a:t>Contenedores </a:t>
              </a:r>
            </a:p>
            <a:p>
              <a:pPr defTabSz="932563">
                <a:lnSpc>
                  <a:spcPct val="90000"/>
                </a:lnSpc>
                <a:spcAft>
                  <a:spcPts val="600"/>
                </a:spcAft>
              </a:pPr>
              <a:r>
                <a:rPr lang="es-ES" sz="2400" b="1" dirty="0" err="1">
                  <a:gradFill>
                    <a:gsLst>
                      <a:gs pos="72277">
                        <a:schemeClr val="tx1"/>
                      </a:gs>
                      <a:gs pos="51000">
                        <a:schemeClr val="tx1"/>
                      </a:gs>
                    </a:gsLst>
                    <a:lin ang="5400000" scaled="0"/>
                  </a:gradFill>
                  <a:latin typeface="+mj-lt"/>
                </a:rPr>
                <a:t>Hyper</a:t>
              </a:r>
              <a:r>
                <a:rPr lang="es-ES" sz="2400" b="1" dirty="0">
                  <a:gradFill>
                    <a:gsLst>
                      <a:gs pos="72277">
                        <a:schemeClr val="tx1"/>
                      </a:gs>
                      <a:gs pos="51000">
                        <a:schemeClr val="tx1"/>
                      </a:gs>
                    </a:gsLst>
                    <a:lin ang="5400000" scaled="0"/>
                  </a:gradFill>
                  <a:latin typeface="+mj-lt"/>
                </a:rPr>
                <a:t>-V</a:t>
              </a:r>
            </a:p>
          </p:txBody>
        </p:sp>
      </p:grpSp>
    </p:spTree>
    <p:extLst>
      <p:ext uri="{BB962C8B-B14F-4D97-AF65-F5344CB8AC3E}">
        <p14:creationId xmlns:p14="http://schemas.microsoft.com/office/powerpoint/2010/main" val="27410180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Ejecución</a:t>
            </a:r>
            <a:r>
              <a:rPr lang="en-US" sz="3200" dirty="0" smtClean="0">
                <a:solidFill>
                  <a:srgbClr val="FFFFFF"/>
                </a:solidFill>
              </a:rPr>
              <a:t> de </a:t>
            </a:r>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4645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pic>
        <p:nvPicPr>
          <p:cNvPr id="38" name="Picture 37"/>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812022" y="3037175"/>
            <a:ext cx="2783082" cy="1023377"/>
          </a:xfrm>
          <a:prstGeom prst="rect">
            <a:avLst/>
          </a:prstGeom>
          <a:noFill/>
          <a:ln>
            <a:noFill/>
          </a:ln>
        </p:spPr>
      </p:pic>
      <p:sp>
        <p:nvSpPr>
          <p:cNvPr id="39" name="Freeform 5"/>
          <p:cNvSpPr>
            <a:spLocks noChangeAspect="1" noEditPoints="1"/>
          </p:cNvSpPr>
          <p:nvPr/>
        </p:nvSpPr>
        <p:spPr bwMode="auto">
          <a:xfrm>
            <a:off x="1548384" y="4766954"/>
            <a:ext cx="8042275" cy="2144070"/>
          </a:xfrm>
          <a:custGeom>
            <a:avLst/>
            <a:gdLst>
              <a:gd name="T0" fmla="*/ 404 w 2535"/>
              <a:gd name="T1" fmla="*/ 673 h 673"/>
              <a:gd name="T2" fmla="*/ 73 w 2535"/>
              <a:gd name="T3" fmla="*/ 673 h 673"/>
              <a:gd name="T4" fmla="*/ 73 w 2535"/>
              <a:gd name="T5" fmla="*/ 585 h 673"/>
              <a:gd name="T6" fmla="*/ 404 w 2535"/>
              <a:gd name="T7" fmla="*/ 585 h 673"/>
              <a:gd name="T8" fmla="*/ 404 w 2535"/>
              <a:gd name="T9" fmla="*/ 673 h 673"/>
              <a:gd name="T10" fmla="*/ 2463 w 2535"/>
              <a:gd name="T11" fmla="*/ 585 h 673"/>
              <a:gd name="T12" fmla="*/ 2132 w 2535"/>
              <a:gd name="T13" fmla="*/ 585 h 673"/>
              <a:gd name="T14" fmla="*/ 2132 w 2535"/>
              <a:gd name="T15" fmla="*/ 673 h 673"/>
              <a:gd name="T16" fmla="*/ 2463 w 2535"/>
              <a:gd name="T17" fmla="*/ 673 h 673"/>
              <a:gd name="T18" fmla="*/ 2463 w 2535"/>
              <a:gd name="T19" fmla="*/ 585 h 673"/>
              <a:gd name="T20" fmla="*/ 1204 w 2535"/>
              <a:gd name="T21" fmla="*/ 81 h 673"/>
              <a:gd name="T22" fmla="*/ 233 w 2535"/>
              <a:gd name="T23" fmla="*/ 81 h 673"/>
              <a:gd name="T24" fmla="*/ 233 w 2535"/>
              <a:gd name="T25" fmla="*/ 475 h 673"/>
              <a:gd name="T26" fmla="*/ 1204 w 2535"/>
              <a:gd name="T27" fmla="*/ 475 h 673"/>
              <a:gd name="T28" fmla="*/ 1204 w 2535"/>
              <a:gd name="T29" fmla="*/ 81 h 673"/>
              <a:gd name="T30" fmla="*/ 2535 w 2535"/>
              <a:gd name="T31" fmla="*/ 0 h 673"/>
              <a:gd name="T32" fmla="*/ 2535 w 2535"/>
              <a:gd name="T33" fmla="*/ 556 h 673"/>
              <a:gd name="T34" fmla="*/ 0 w 2535"/>
              <a:gd name="T35" fmla="*/ 556 h 673"/>
              <a:gd name="T36" fmla="*/ 0 w 2535"/>
              <a:gd name="T37" fmla="*/ 0 h 673"/>
              <a:gd name="T38" fmla="*/ 2535 w 2535"/>
              <a:gd name="T39" fmla="*/ 0 h 673"/>
              <a:gd name="T40" fmla="*/ 151 w 2535"/>
              <a:gd name="T41" fmla="*/ 43 h 673"/>
              <a:gd name="T42" fmla="*/ 46 w 2535"/>
              <a:gd name="T43" fmla="*/ 43 h 673"/>
              <a:gd name="T44" fmla="*/ 46 w 2535"/>
              <a:gd name="T45" fmla="*/ 513 h 673"/>
              <a:gd name="T46" fmla="*/ 151 w 2535"/>
              <a:gd name="T47" fmla="*/ 513 h 673"/>
              <a:gd name="T48" fmla="*/ 151 w 2535"/>
              <a:gd name="T49" fmla="*/ 43 h 673"/>
              <a:gd name="T50" fmla="*/ 1228 w 2535"/>
              <a:gd name="T51" fmla="*/ 57 h 673"/>
              <a:gd name="T52" fmla="*/ 209 w 2535"/>
              <a:gd name="T53" fmla="*/ 57 h 673"/>
              <a:gd name="T54" fmla="*/ 209 w 2535"/>
              <a:gd name="T55" fmla="*/ 499 h 673"/>
              <a:gd name="T56" fmla="*/ 1228 w 2535"/>
              <a:gd name="T57" fmla="*/ 499 h 673"/>
              <a:gd name="T58" fmla="*/ 1228 w 2535"/>
              <a:gd name="T59" fmla="*/ 57 h 673"/>
              <a:gd name="T60" fmla="*/ 2037 w 2535"/>
              <a:gd name="T61" fmla="*/ 410 h 673"/>
              <a:gd name="T62" fmla="*/ 1949 w 2535"/>
              <a:gd name="T63" fmla="*/ 322 h 673"/>
              <a:gd name="T64" fmla="*/ 1860 w 2535"/>
              <a:gd name="T65" fmla="*/ 410 h 673"/>
              <a:gd name="T66" fmla="*/ 1949 w 2535"/>
              <a:gd name="T67" fmla="*/ 499 h 673"/>
              <a:gd name="T68" fmla="*/ 2037 w 2535"/>
              <a:gd name="T69" fmla="*/ 410 h 673"/>
              <a:gd name="T70" fmla="*/ 2271 w 2535"/>
              <a:gd name="T71" fmla="*/ 410 h 673"/>
              <a:gd name="T72" fmla="*/ 2183 w 2535"/>
              <a:gd name="T73" fmla="*/ 322 h 673"/>
              <a:gd name="T74" fmla="*/ 2095 w 2535"/>
              <a:gd name="T75" fmla="*/ 410 h 673"/>
              <a:gd name="T76" fmla="*/ 2183 w 2535"/>
              <a:gd name="T77" fmla="*/ 499 h 673"/>
              <a:gd name="T78" fmla="*/ 2271 w 2535"/>
              <a:gd name="T79" fmla="*/ 410 h 673"/>
              <a:gd name="T80" fmla="*/ 2271 w 2535"/>
              <a:gd name="T81" fmla="*/ 201 h 673"/>
              <a:gd name="T82" fmla="*/ 1422 w 2535"/>
              <a:gd name="T83" fmla="*/ 201 h 673"/>
              <a:gd name="T84" fmla="*/ 1422 w 2535"/>
              <a:gd name="T85" fmla="*/ 273 h 673"/>
              <a:gd name="T86" fmla="*/ 2271 w 2535"/>
              <a:gd name="T87" fmla="*/ 273 h 673"/>
              <a:gd name="T88" fmla="*/ 2271 w 2535"/>
              <a:gd name="T89" fmla="*/ 201 h 673"/>
              <a:gd name="T90" fmla="*/ 2271 w 2535"/>
              <a:gd name="T91" fmla="*/ 86 h 673"/>
              <a:gd name="T92" fmla="*/ 1422 w 2535"/>
              <a:gd name="T93" fmla="*/ 86 h 673"/>
              <a:gd name="T94" fmla="*/ 1422 w 2535"/>
              <a:gd name="T95" fmla="*/ 158 h 673"/>
              <a:gd name="T96" fmla="*/ 2271 w 2535"/>
              <a:gd name="T97" fmla="*/ 158 h 673"/>
              <a:gd name="T98" fmla="*/ 2271 w 2535"/>
              <a:gd name="T99" fmla="*/ 86 h 673"/>
              <a:gd name="T100" fmla="*/ 2492 w 2535"/>
              <a:gd name="T101" fmla="*/ 43 h 673"/>
              <a:gd name="T102" fmla="*/ 2386 w 2535"/>
              <a:gd name="T103" fmla="*/ 43 h 673"/>
              <a:gd name="T104" fmla="*/ 2386 w 2535"/>
              <a:gd name="T105" fmla="*/ 513 h 673"/>
              <a:gd name="T106" fmla="*/ 2492 w 2535"/>
              <a:gd name="T107" fmla="*/ 513 h 673"/>
              <a:gd name="T108" fmla="*/ 2492 w 2535"/>
              <a:gd name="T109" fmla="*/ 4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35" h="673">
                <a:moveTo>
                  <a:pt x="404" y="673"/>
                </a:moveTo>
                <a:cubicBezTo>
                  <a:pt x="73" y="673"/>
                  <a:pt x="73" y="673"/>
                  <a:pt x="73" y="673"/>
                </a:cubicBezTo>
                <a:cubicBezTo>
                  <a:pt x="73" y="585"/>
                  <a:pt x="73" y="585"/>
                  <a:pt x="73" y="585"/>
                </a:cubicBezTo>
                <a:cubicBezTo>
                  <a:pt x="404" y="585"/>
                  <a:pt x="404" y="585"/>
                  <a:pt x="404" y="585"/>
                </a:cubicBezTo>
                <a:lnTo>
                  <a:pt x="404" y="673"/>
                </a:lnTo>
                <a:close/>
                <a:moveTo>
                  <a:pt x="2463" y="585"/>
                </a:moveTo>
                <a:cubicBezTo>
                  <a:pt x="2132" y="585"/>
                  <a:pt x="2132" y="585"/>
                  <a:pt x="2132" y="585"/>
                </a:cubicBezTo>
                <a:cubicBezTo>
                  <a:pt x="2132" y="673"/>
                  <a:pt x="2132" y="673"/>
                  <a:pt x="2132" y="673"/>
                </a:cubicBezTo>
                <a:cubicBezTo>
                  <a:pt x="2463" y="673"/>
                  <a:pt x="2463" y="673"/>
                  <a:pt x="2463" y="673"/>
                </a:cubicBezTo>
                <a:lnTo>
                  <a:pt x="2463" y="585"/>
                </a:lnTo>
                <a:close/>
                <a:moveTo>
                  <a:pt x="1204" y="81"/>
                </a:moveTo>
                <a:cubicBezTo>
                  <a:pt x="233" y="81"/>
                  <a:pt x="233" y="81"/>
                  <a:pt x="233" y="81"/>
                </a:cubicBezTo>
                <a:cubicBezTo>
                  <a:pt x="233" y="475"/>
                  <a:pt x="233" y="475"/>
                  <a:pt x="233" y="475"/>
                </a:cubicBezTo>
                <a:cubicBezTo>
                  <a:pt x="1204" y="475"/>
                  <a:pt x="1204" y="475"/>
                  <a:pt x="1204" y="475"/>
                </a:cubicBezTo>
                <a:lnTo>
                  <a:pt x="1204" y="81"/>
                </a:lnTo>
                <a:close/>
                <a:moveTo>
                  <a:pt x="2535" y="0"/>
                </a:moveTo>
                <a:cubicBezTo>
                  <a:pt x="2535" y="556"/>
                  <a:pt x="2535" y="556"/>
                  <a:pt x="2535" y="556"/>
                </a:cubicBezTo>
                <a:cubicBezTo>
                  <a:pt x="0" y="556"/>
                  <a:pt x="0" y="556"/>
                  <a:pt x="0" y="556"/>
                </a:cubicBezTo>
                <a:cubicBezTo>
                  <a:pt x="0" y="0"/>
                  <a:pt x="0" y="0"/>
                  <a:pt x="0" y="0"/>
                </a:cubicBezTo>
                <a:lnTo>
                  <a:pt x="2535" y="0"/>
                </a:lnTo>
                <a:close/>
                <a:moveTo>
                  <a:pt x="151" y="43"/>
                </a:moveTo>
                <a:cubicBezTo>
                  <a:pt x="46" y="43"/>
                  <a:pt x="46" y="43"/>
                  <a:pt x="46" y="43"/>
                </a:cubicBezTo>
                <a:cubicBezTo>
                  <a:pt x="46" y="513"/>
                  <a:pt x="46" y="513"/>
                  <a:pt x="46" y="513"/>
                </a:cubicBezTo>
                <a:cubicBezTo>
                  <a:pt x="151" y="513"/>
                  <a:pt x="151" y="513"/>
                  <a:pt x="151" y="513"/>
                </a:cubicBezTo>
                <a:lnTo>
                  <a:pt x="151" y="43"/>
                </a:lnTo>
                <a:close/>
                <a:moveTo>
                  <a:pt x="1228" y="57"/>
                </a:moveTo>
                <a:cubicBezTo>
                  <a:pt x="209" y="57"/>
                  <a:pt x="209" y="57"/>
                  <a:pt x="209" y="57"/>
                </a:cubicBezTo>
                <a:cubicBezTo>
                  <a:pt x="209" y="499"/>
                  <a:pt x="209" y="499"/>
                  <a:pt x="209" y="499"/>
                </a:cubicBezTo>
                <a:cubicBezTo>
                  <a:pt x="1228" y="499"/>
                  <a:pt x="1228" y="499"/>
                  <a:pt x="1228" y="499"/>
                </a:cubicBezTo>
                <a:lnTo>
                  <a:pt x="1228" y="57"/>
                </a:lnTo>
                <a:close/>
                <a:moveTo>
                  <a:pt x="2037" y="410"/>
                </a:moveTo>
                <a:cubicBezTo>
                  <a:pt x="2037" y="361"/>
                  <a:pt x="1998" y="322"/>
                  <a:pt x="1949" y="322"/>
                </a:cubicBezTo>
                <a:cubicBezTo>
                  <a:pt x="1900" y="322"/>
                  <a:pt x="1860" y="361"/>
                  <a:pt x="1860" y="410"/>
                </a:cubicBezTo>
                <a:cubicBezTo>
                  <a:pt x="1860" y="459"/>
                  <a:pt x="1900" y="499"/>
                  <a:pt x="1949" y="499"/>
                </a:cubicBezTo>
                <a:cubicBezTo>
                  <a:pt x="1998" y="499"/>
                  <a:pt x="2037" y="459"/>
                  <a:pt x="2037" y="410"/>
                </a:cubicBezTo>
                <a:close/>
                <a:moveTo>
                  <a:pt x="2271" y="410"/>
                </a:moveTo>
                <a:cubicBezTo>
                  <a:pt x="2271" y="361"/>
                  <a:pt x="2232" y="322"/>
                  <a:pt x="2183" y="322"/>
                </a:cubicBezTo>
                <a:cubicBezTo>
                  <a:pt x="2134" y="322"/>
                  <a:pt x="2095" y="361"/>
                  <a:pt x="2095" y="410"/>
                </a:cubicBezTo>
                <a:cubicBezTo>
                  <a:pt x="2095" y="459"/>
                  <a:pt x="2134" y="499"/>
                  <a:pt x="2183" y="499"/>
                </a:cubicBezTo>
                <a:cubicBezTo>
                  <a:pt x="2232" y="499"/>
                  <a:pt x="2271" y="459"/>
                  <a:pt x="2271" y="410"/>
                </a:cubicBezTo>
                <a:close/>
                <a:moveTo>
                  <a:pt x="2271" y="201"/>
                </a:moveTo>
                <a:cubicBezTo>
                  <a:pt x="1422" y="201"/>
                  <a:pt x="1422" y="201"/>
                  <a:pt x="1422" y="201"/>
                </a:cubicBezTo>
                <a:cubicBezTo>
                  <a:pt x="1422" y="273"/>
                  <a:pt x="1422" y="273"/>
                  <a:pt x="1422" y="273"/>
                </a:cubicBezTo>
                <a:cubicBezTo>
                  <a:pt x="2271" y="273"/>
                  <a:pt x="2271" y="273"/>
                  <a:pt x="2271" y="273"/>
                </a:cubicBezTo>
                <a:lnTo>
                  <a:pt x="2271" y="201"/>
                </a:lnTo>
                <a:close/>
                <a:moveTo>
                  <a:pt x="2271" y="86"/>
                </a:moveTo>
                <a:cubicBezTo>
                  <a:pt x="1422" y="86"/>
                  <a:pt x="1422" y="86"/>
                  <a:pt x="1422" y="86"/>
                </a:cubicBezTo>
                <a:cubicBezTo>
                  <a:pt x="1422" y="158"/>
                  <a:pt x="1422" y="158"/>
                  <a:pt x="1422" y="158"/>
                </a:cubicBezTo>
                <a:cubicBezTo>
                  <a:pt x="2271" y="158"/>
                  <a:pt x="2271" y="158"/>
                  <a:pt x="2271" y="158"/>
                </a:cubicBezTo>
                <a:lnTo>
                  <a:pt x="2271" y="86"/>
                </a:lnTo>
                <a:close/>
                <a:moveTo>
                  <a:pt x="2492" y="43"/>
                </a:moveTo>
                <a:cubicBezTo>
                  <a:pt x="2386" y="43"/>
                  <a:pt x="2386" y="43"/>
                  <a:pt x="2386" y="43"/>
                </a:cubicBezTo>
                <a:cubicBezTo>
                  <a:pt x="2386" y="513"/>
                  <a:pt x="2386" y="513"/>
                  <a:pt x="2386" y="513"/>
                </a:cubicBezTo>
                <a:cubicBezTo>
                  <a:pt x="2492" y="513"/>
                  <a:pt x="2492" y="513"/>
                  <a:pt x="2492" y="513"/>
                </a:cubicBezTo>
                <a:lnTo>
                  <a:pt x="2492" y="4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Rectangle 39"/>
          <p:cNvSpPr/>
          <p:nvPr/>
        </p:nvSpPr>
        <p:spPr bwMode="auto">
          <a:xfrm>
            <a:off x="1548382" y="3037175"/>
            <a:ext cx="2304288" cy="10241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Sistema </a:t>
            </a:r>
            <a:r>
              <a:rPr lang="en-US" sz="2000" b="1" dirty="0" err="1">
                <a:gradFill>
                  <a:gsLst>
                    <a:gs pos="0">
                      <a:srgbClr val="FFFFFF"/>
                    </a:gs>
                    <a:gs pos="100000">
                      <a:srgbClr val="FFFFFF"/>
                    </a:gs>
                  </a:gsLst>
                  <a:lin ang="5400000" scaled="0"/>
                </a:gradFill>
                <a:latin typeface="+mj-lt"/>
                <a:ea typeface="Segoe UI" pitchFamily="34" charset="0"/>
                <a:cs typeface="Segoe UI" pitchFamily="34" charset="0"/>
              </a:rPr>
              <a:t>Operativo</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 Host </a:t>
            </a:r>
          </a:p>
        </p:txBody>
      </p:sp>
      <p:sp>
        <p:nvSpPr>
          <p:cNvPr id="41" name="Rectangle 40"/>
          <p:cNvSpPr/>
          <p:nvPr/>
        </p:nvSpPr>
        <p:spPr bwMode="auto">
          <a:xfrm>
            <a:off x="1548384" y="4127522"/>
            <a:ext cx="8046720"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Hyper-V Hypervisor</a:t>
            </a:r>
          </a:p>
        </p:txBody>
      </p:sp>
      <p:grpSp>
        <p:nvGrpSpPr>
          <p:cNvPr id="42" name="Group 41"/>
          <p:cNvGrpSpPr/>
          <p:nvPr/>
        </p:nvGrpSpPr>
        <p:grpSpPr>
          <a:xfrm>
            <a:off x="9791493" y="3014326"/>
            <a:ext cx="2065544" cy="960220"/>
            <a:chOff x="8704522" y="2618402"/>
            <a:chExt cx="2065544" cy="960220"/>
          </a:xfrm>
        </p:grpSpPr>
        <p:sp>
          <p:nvSpPr>
            <p:cNvPr id="43" name="TextBox 42"/>
            <p:cNvSpPr txBox="1"/>
            <p:nvPr/>
          </p:nvSpPr>
          <p:spPr>
            <a:xfrm>
              <a:off x="9101708" y="2618402"/>
              <a:ext cx="1668358" cy="960220"/>
            </a:xfrm>
            <a:prstGeom prst="rect">
              <a:avLst/>
            </a:prstGeom>
            <a:noFill/>
          </p:spPr>
          <p:txBody>
            <a:bodyPr wrap="square" lIns="182854" tIns="146283" rIns="182854" bIns="146283" rtlCol="0">
              <a:spAutoFit/>
            </a:bodyPr>
            <a:lstStyle/>
            <a:p>
              <a:pPr defTabSz="932563">
                <a:lnSpc>
                  <a:spcPct val="90000"/>
                </a:lnSpc>
                <a:spcAft>
                  <a:spcPts val="600"/>
                </a:spcAft>
              </a:pPr>
              <a:r>
                <a:rPr lang="es-ES" sz="2400" b="1" dirty="0">
                  <a:gradFill>
                    <a:gsLst>
                      <a:gs pos="72277">
                        <a:schemeClr val="tx1"/>
                      </a:gs>
                      <a:gs pos="51000">
                        <a:schemeClr val="tx1"/>
                      </a:gs>
                    </a:gsLst>
                    <a:lin ang="5400000" scaled="0"/>
                  </a:gradFill>
                  <a:latin typeface="+mj-lt"/>
                </a:rPr>
                <a:t>Maquinas Virtuales</a:t>
              </a:r>
            </a:p>
          </p:txBody>
        </p:sp>
        <p:sp>
          <p:nvSpPr>
            <p:cNvPr id="44" name="Freeform 17"/>
            <p:cNvSpPr>
              <a:spLocks noChangeAspect="1"/>
            </p:cNvSpPr>
            <p:nvPr/>
          </p:nvSpPr>
          <p:spPr bwMode="auto">
            <a:xfrm rot="16200000">
              <a:off x="8706468" y="2899919"/>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 name="Freeform 9"/>
          <p:cNvSpPr>
            <a:spLocks noChangeAspect="1" noEditPoints="1"/>
          </p:cNvSpPr>
          <p:nvPr/>
        </p:nvSpPr>
        <p:spPr bwMode="auto">
          <a:xfrm>
            <a:off x="7599308" y="2417547"/>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6706359" y="1275822"/>
            <a:ext cx="5712589" cy="1025008"/>
            <a:chOff x="6298244" y="1100961"/>
            <a:chExt cx="4002342" cy="1025008"/>
          </a:xfrm>
        </p:grpSpPr>
        <p:sp>
          <p:nvSpPr>
            <p:cNvPr id="47" name="Freeform 17"/>
            <p:cNvSpPr>
              <a:spLocks noChangeAspect="1"/>
            </p:cNvSpPr>
            <p:nvPr/>
          </p:nvSpPr>
          <p:spPr bwMode="auto">
            <a:xfrm rot="10800000" flipH="1">
              <a:off x="6919946" y="1728783"/>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TextBox 47"/>
            <p:cNvSpPr txBox="1"/>
            <p:nvPr/>
          </p:nvSpPr>
          <p:spPr>
            <a:xfrm>
              <a:off x="6298244" y="1100961"/>
              <a:ext cx="4002342" cy="627822"/>
            </a:xfrm>
            <a:prstGeom prst="rect">
              <a:avLst/>
            </a:prstGeom>
            <a:noFill/>
          </p:spPr>
          <p:txBody>
            <a:bodyPr wrap="square" lIns="182854" tIns="146283" rIns="182854" bIns="146283" rtlCol="0">
              <a:spAutoFit/>
            </a:bodyPr>
            <a:lstStyle/>
            <a:p>
              <a:pPr defTabSz="932563">
                <a:lnSpc>
                  <a:spcPct val="90000"/>
                </a:lnSpc>
                <a:spcAft>
                  <a:spcPts val="600"/>
                </a:spcAft>
              </a:pPr>
              <a:r>
                <a:rPr lang="es-ES" sz="2400" b="1" dirty="0">
                  <a:gradFill>
                    <a:gsLst>
                      <a:gs pos="72277">
                        <a:schemeClr val="tx1"/>
                      </a:gs>
                      <a:gs pos="51000">
                        <a:schemeClr val="tx1"/>
                      </a:gs>
                    </a:gsLst>
                    <a:lin ang="5400000" scaled="0"/>
                  </a:gradFill>
                  <a:latin typeface="+mj-lt"/>
                </a:rPr>
                <a:t>Contenedores </a:t>
              </a:r>
              <a:r>
                <a:rPr lang="es-ES" sz="2400" b="1" dirty="0" smtClean="0">
                  <a:gradFill>
                    <a:gsLst>
                      <a:gs pos="72277">
                        <a:schemeClr val="tx1"/>
                      </a:gs>
                      <a:gs pos="51000">
                        <a:schemeClr val="tx1"/>
                      </a:gs>
                    </a:gsLst>
                    <a:lin ang="5400000" scaled="0"/>
                  </a:gradFill>
                  <a:latin typeface="+mj-lt"/>
                </a:rPr>
                <a:t>Windows </a:t>
              </a:r>
              <a:r>
                <a:rPr lang="es-ES" sz="2400" b="1" dirty="0">
                  <a:gradFill>
                    <a:gsLst>
                      <a:gs pos="72277">
                        <a:schemeClr val="tx1"/>
                      </a:gs>
                      <a:gs pos="51000">
                        <a:schemeClr val="tx1"/>
                      </a:gs>
                    </a:gsLst>
                    <a:lin ang="5400000" scaled="0"/>
                  </a:gradFill>
                  <a:latin typeface="+mj-lt"/>
                </a:rPr>
                <a:t>Server </a:t>
              </a:r>
            </a:p>
          </p:txBody>
        </p:sp>
      </p:grpSp>
      <p:pic>
        <p:nvPicPr>
          <p:cNvPr id="49" name="Picture 48"/>
          <p:cNvPicPr>
            <a:picLocks noChangeAspect="1"/>
          </p:cNvPicPr>
          <p:nvPr/>
        </p:nvPicPr>
        <p:blipFill>
          <a:blip r:embed="rId4">
            <a:duotone>
              <a:prstClr val="black"/>
              <a:schemeClr val="tx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940804" y="3037175"/>
            <a:ext cx="2783082" cy="1023377"/>
          </a:xfrm>
          <a:prstGeom prst="rect">
            <a:avLst/>
          </a:prstGeom>
          <a:noFill/>
          <a:ln>
            <a:noFill/>
          </a:ln>
        </p:spPr>
      </p:pic>
      <p:sp>
        <p:nvSpPr>
          <p:cNvPr id="50" name="Rectangle 49"/>
          <p:cNvSpPr/>
          <p:nvPr/>
        </p:nvSpPr>
        <p:spPr bwMode="auto">
          <a:xfrm>
            <a:off x="3940804" y="2394546"/>
            <a:ext cx="2783082" cy="5724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Hyper-V Hypervisor</a:t>
            </a:r>
          </a:p>
        </p:txBody>
      </p:sp>
      <p:grpSp>
        <p:nvGrpSpPr>
          <p:cNvPr id="51" name="Group 50"/>
          <p:cNvGrpSpPr/>
          <p:nvPr/>
        </p:nvGrpSpPr>
        <p:grpSpPr>
          <a:xfrm>
            <a:off x="4637401" y="1602005"/>
            <a:ext cx="1389888" cy="722376"/>
            <a:chOff x="3641119" y="1483199"/>
            <a:chExt cx="1389888" cy="722376"/>
          </a:xfrm>
        </p:grpSpPr>
        <p:sp>
          <p:nvSpPr>
            <p:cNvPr id="52" name="Rectangle 51"/>
            <p:cNvSpPr/>
            <p:nvPr/>
          </p:nvSpPr>
          <p:spPr bwMode="auto">
            <a:xfrm>
              <a:off x="3641119" y="1483199"/>
              <a:ext cx="1389888" cy="72237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9"/>
            <p:cNvSpPr>
              <a:spLocks noChangeAspect="1" noEditPoints="1"/>
            </p:cNvSpPr>
            <p:nvPr/>
          </p:nvSpPr>
          <p:spPr bwMode="auto">
            <a:xfrm>
              <a:off x="3731808" y="1573682"/>
              <a:ext cx="1208510" cy="54141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p:nvPr/>
        </p:nvGrpSpPr>
        <p:grpSpPr>
          <a:xfrm>
            <a:off x="1549890" y="1725313"/>
            <a:ext cx="2316570" cy="1037165"/>
            <a:chOff x="299323" y="1630909"/>
            <a:chExt cx="2316570" cy="1037165"/>
          </a:xfrm>
        </p:grpSpPr>
        <p:sp>
          <p:nvSpPr>
            <p:cNvPr id="55" name="Freeform 17"/>
            <p:cNvSpPr>
              <a:spLocks noChangeAspect="1"/>
            </p:cNvSpPr>
            <p:nvPr/>
          </p:nvSpPr>
          <p:spPr bwMode="auto">
            <a:xfrm rot="5400000" flipH="1">
              <a:off x="2220653" y="1912426"/>
              <a:ext cx="393293" cy="397186"/>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TextBox 55"/>
            <p:cNvSpPr txBox="1"/>
            <p:nvPr/>
          </p:nvSpPr>
          <p:spPr>
            <a:xfrm>
              <a:off x="299323" y="1630909"/>
              <a:ext cx="2267491" cy="1037165"/>
            </a:xfrm>
            <a:prstGeom prst="rect">
              <a:avLst/>
            </a:prstGeom>
            <a:noFill/>
          </p:spPr>
          <p:txBody>
            <a:bodyPr wrap="none" lIns="182854" tIns="146283" rIns="182854" bIns="146283" rtlCol="0">
              <a:spAutoFit/>
            </a:bodyPr>
            <a:lstStyle/>
            <a:p>
              <a:pPr defTabSz="932563">
                <a:lnSpc>
                  <a:spcPct val="90000"/>
                </a:lnSpc>
                <a:spcAft>
                  <a:spcPts val="600"/>
                </a:spcAft>
              </a:pPr>
              <a:r>
                <a:rPr lang="es-ES" sz="2400" b="1" dirty="0">
                  <a:gradFill>
                    <a:gsLst>
                      <a:gs pos="72277">
                        <a:schemeClr val="tx1"/>
                      </a:gs>
                      <a:gs pos="51000">
                        <a:schemeClr val="tx1"/>
                      </a:gs>
                    </a:gsLst>
                    <a:lin ang="5400000" scaled="0"/>
                  </a:gradFill>
                  <a:latin typeface="+mj-lt"/>
                </a:rPr>
                <a:t>Contenedores </a:t>
              </a:r>
            </a:p>
            <a:p>
              <a:pPr defTabSz="932563">
                <a:lnSpc>
                  <a:spcPct val="90000"/>
                </a:lnSpc>
                <a:spcAft>
                  <a:spcPts val="600"/>
                </a:spcAft>
              </a:pPr>
              <a:r>
                <a:rPr lang="es-ES" sz="2400" b="1" dirty="0" err="1">
                  <a:gradFill>
                    <a:gsLst>
                      <a:gs pos="72277">
                        <a:schemeClr val="tx1"/>
                      </a:gs>
                      <a:gs pos="51000">
                        <a:schemeClr val="tx1"/>
                      </a:gs>
                    </a:gsLst>
                    <a:lin ang="5400000" scaled="0"/>
                  </a:gradFill>
                  <a:latin typeface="+mj-lt"/>
                </a:rPr>
                <a:t>Hyper</a:t>
              </a:r>
              <a:r>
                <a:rPr lang="es-ES" sz="2400" b="1" dirty="0">
                  <a:gradFill>
                    <a:gsLst>
                      <a:gs pos="72277">
                        <a:schemeClr val="tx1"/>
                      </a:gs>
                      <a:gs pos="51000">
                        <a:schemeClr val="tx1"/>
                      </a:gs>
                    </a:gsLst>
                    <a:lin ang="5400000" scaled="0"/>
                  </a:gradFill>
                  <a:latin typeface="+mj-lt"/>
                </a:rPr>
                <a:t>-V</a:t>
              </a:r>
            </a:p>
          </p:txBody>
        </p:sp>
      </p:grpSp>
    </p:spTree>
    <p:extLst>
      <p:ext uri="{BB962C8B-B14F-4D97-AF65-F5344CB8AC3E}">
        <p14:creationId xmlns:p14="http://schemas.microsoft.com/office/powerpoint/2010/main" val="8204829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Ejecución</a:t>
            </a:r>
            <a:r>
              <a:rPr lang="en-US" sz="3200" dirty="0" smtClean="0">
                <a:solidFill>
                  <a:srgbClr val="FFFFFF"/>
                </a:solidFill>
              </a:rPr>
              <a:t> de </a:t>
            </a:r>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4645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
        <p:nvSpPr>
          <p:cNvPr id="48" name="TextBox 47"/>
          <p:cNvSpPr txBox="1"/>
          <p:nvPr/>
        </p:nvSpPr>
        <p:spPr>
          <a:xfrm>
            <a:off x="954056" y="1363662"/>
            <a:ext cx="5712589" cy="627822"/>
          </a:xfrm>
          <a:prstGeom prst="rect">
            <a:avLst/>
          </a:prstGeom>
          <a:noFill/>
        </p:spPr>
        <p:txBody>
          <a:bodyPr wrap="square" lIns="182854" tIns="146283" rIns="182854" bIns="146283" rtlCol="0">
            <a:spAutoFit/>
          </a:bodyPr>
          <a:lstStyle/>
          <a:p>
            <a:pPr defTabSz="932563">
              <a:lnSpc>
                <a:spcPct val="90000"/>
              </a:lnSpc>
              <a:spcAft>
                <a:spcPts val="600"/>
              </a:spcAft>
            </a:pPr>
            <a:r>
              <a:rPr lang="es-ES" sz="2400" b="1" dirty="0" smtClean="0">
                <a:gradFill>
                  <a:gsLst>
                    <a:gs pos="72277">
                      <a:schemeClr val="tx1"/>
                    </a:gs>
                    <a:gs pos="51000">
                      <a:schemeClr val="tx1"/>
                    </a:gs>
                  </a:gsLst>
                  <a:lin ang="5400000" scaled="0"/>
                </a:gradFill>
                <a:latin typeface="+mj-lt"/>
              </a:rPr>
              <a:t>Compatibilidad con </a:t>
            </a:r>
            <a:r>
              <a:rPr lang="es-ES" sz="2400" b="1" dirty="0" err="1" smtClean="0">
                <a:gradFill>
                  <a:gsLst>
                    <a:gs pos="72277">
                      <a:schemeClr val="tx1"/>
                    </a:gs>
                    <a:gs pos="51000">
                      <a:schemeClr val="tx1"/>
                    </a:gs>
                  </a:gsLst>
                  <a:lin ang="5400000" scaled="0"/>
                </a:gradFill>
                <a:latin typeface="+mj-lt"/>
              </a:rPr>
              <a:t>Docker</a:t>
            </a:r>
            <a:endParaRPr lang="es-ES" sz="2400" b="1" dirty="0">
              <a:gradFill>
                <a:gsLst>
                  <a:gs pos="72277">
                    <a:schemeClr val="tx1"/>
                  </a:gs>
                  <a:gs pos="51000">
                    <a:schemeClr val="tx1"/>
                  </a:gs>
                </a:gsLst>
                <a:lin ang="5400000" scaled="0"/>
              </a:gradFill>
              <a:latin typeface="+mj-lt"/>
            </a:endParaRPr>
          </a:p>
        </p:txBody>
      </p:sp>
      <p:pic>
        <p:nvPicPr>
          <p:cNvPr id="2" name="Picture 1"/>
          <p:cNvPicPr>
            <a:picLocks noChangeAspect="1"/>
          </p:cNvPicPr>
          <p:nvPr/>
        </p:nvPicPr>
        <p:blipFill>
          <a:blip r:embed="rId4"/>
          <a:stretch>
            <a:fillRect/>
          </a:stretch>
        </p:blipFill>
        <p:spPr>
          <a:xfrm>
            <a:off x="3094037" y="1897062"/>
            <a:ext cx="6927272" cy="4934778"/>
          </a:xfrm>
          <a:prstGeom prst="rect">
            <a:avLst/>
          </a:prstGeom>
        </p:spPr>
      </p:pic>
    </p:spTree>
    <p:extLst>
      <p:ext uri="{BB962C8B-B14F-4D97-AF65-F5344CB8AC3E}">
        <p14:creationId xmlns:p14="http://schemas.microsoft.com/office/powerpoint/2010/main" val="3867550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err="1" smtClean="0"/>
              <a:t>Gestión</a:t>
            </a:r>
            <a:r>
              <a:rPr lang="en-US" sz="7200" dirty="0" smtClean="0"/>
              <a:t> de </a:t>
            </a:r>
            <a:r>
              <a:rPr lang="en-US" sz="7200" dirty="0" err="1" smtClean="0"/>
              <a:t>Contenedores</a:t>
            </a:r>
            <a:endParaRPr lang="en-US" sz="7200" dirty="0"/>
          </a:p>
        </p:txBody>
      </p:sp>
    </p:spTree>
    <p:extLst>
      <p:ext uri="{BB962C8B-B14F-4D97-AF65-F5344CB8AC3E}">
        <p14:creationId xmlns:p14="http://schemas.microsoft.com/office/powerpoint/2010/main" val="16184637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err="1" smtClean="0">
                <a:solidFill>
                  <a:srgbClr val="FFFFFF"/>
                </a:solidFill>
              </a:rPr>
              <a:t>Gestión</a:t>
            </a:r>
            <a:r>
              <a:rPr lang="en-US" sz="3200" dirty="0" smtClean="0">
                <a:solidFill>
                  <a:srgbClr val="FFFFFF"/>
                </a:solidFill>
              </a:rPr>
              <a:t> de </a:t>
            </a:r>
            <a:r>
              <a:rPr lang="en-US" sz="3200" dirty="0" err="1" smtClean="0">
                <a:solidFill>
                  <a:srgbClr val="FFFFFF"/>
                </a:solidFill>
              </a:rPr>
              <a:t>Contenedores</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866437" y="64645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grpSp>
        <p:nvGrpSpPr>
          <p:cNvPr id="25" name="Group 24"/>
          <p:cNvGrpSpPr/>
          <p:nvPr/>
        </p:nvGrpSpPr>
        <p:grpSpPr>
          <a:xfrm>
            <a:off x="276225" y="1743566"/>
            <a:ext cx="5852160" cy="1591056"/>
            <a:chOff x="276225" y="1569499"/>
            <a:chExt cx="5852160" cy="1591056"/>
          </a:xfrm>
        </p:grpSpPr>
        <p:sp>
          <p:nvSpPr>
            <p:cNvPr id="26" name="Rectangle 25"/>
            <p:cNvSpPr/>
            <p:nvPr/>
          </p:nvSpPr>
          <p:spPr bwMode="auto">
            <a:xfrm>
              <a:off x="276225" y="1569499"/>
              <a:ext cx="5852160" cy="1591056"/>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40594">
                        <a:schemeClr val="accent2"/>
                      </a:gs>
                      <a:gs pos="55000">
                        <a:schemeClr val="accent2"/>
                      </a:gs>
                    </a:gsLst>
                    <a:lin ang="5400000" scaled="0"/>
                  </a:gradFill>
                  <a:latin typeface="+mj-lt"/>
                </a:rPr>
                <a:t>Container management</a:t>
              </a:r>
            </a:p>
          </p:txBody>
        </p:sp>
        <p:sp>
          <p:nvSpPr>
            <p:cNvPr id="27" name="Rectangle 26"/>
            <p:cNvSpPr/>
            <p:nvPr/>
          </p:nvSpPr>
          <p:spPr bwMode="auto">
            <a:xfrm>
              <a:off x="463677" y="2247900"/>
              <a:ext cx="1783080" cy="7292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PowerShell</a:t>
              </a:r>
            </a:p>
          </p:txBody>
        </p:sp>
        <p:sp>
          <p:nvSpPr>
            <p:cNvPr id="28" name="Rectangle 27"/>
            <p:cNvSpPr/>
            <p:nvPr/>
          </p:nvSpPr>
          <p:spPr bwMode="auto">
            <a:xfrm>
              <a:off x="2310765" y="2247900"/>
              <a:ext cx="1783080" cy="7292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Docker</a:t>
              </a:r>
            </a:p>
          </p:txBody>
        </p:sp>
        <p:sp>
          <p:nvSpPr>
            <p:cNvPr id="29" name="Rectangle 28"/>
            <p:cNvSpPr/>
            <p:nvPr/>
          </p:nvSpPr>
          <p:spPr bwMode="auto">
            <a:xfrm>
              <a:off x="4157853" y="2247900"/>
              <a:ext cx="1783080" cy="7292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Others</a:t>
              </a:r>
            </a:p>
          </p:txBody>
        </p:sp>
      </p:grpSp>
      <p:grpSp>
        <p:nvGrpSpPr>
          <p:cNvPr id="30" name="Group 29"/>
          <p:cNvGrpSpPr/>
          <p:nvPr/>
        </p:nvGrpSpPr>
        <p:grpSpPr>
          <a:xfrm>
            <a:off x="276225" y="3424110"/>
            <a:ext cx="5852160" cy="1591056"/>
            <a:chOff x="276225" y="3250043"/>
            <a:chExt cx="5852160" cy="1591056"/>
          </a:xfrm>
        </p:grpSpPr>
        <p:sp>
          <p:nvSpPr>
            <p:cNvPr id="31" name="Rectangle 30"/>
            <p:cNvSpPr/>
            <p:nvPr/>
          </p:nvSpPr>
          <p:spPr bwMode="auto">
            <a:xfrm>
              <a:off x="276225" y="3250043"/>
              <a:ext cx="5852160" cy="1591056"/>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40594">
                        <a:schemeClr val="accent2"/>
                      </a:gs>
                      <a:gs pos="55000">
                        <a:schemeClr val="accent2"/>
                      </a:gs>
                    </a:gsLst>
                    <a:lin ang="5400000" scaled="0"/>
                  </a:gradFill>
                  <a:latin typeface="+mj-lt"/>
                </a:rPr>
                <a:t>Container technologies</a:t>
              </a:r>
            </a:p>
          </p:txBody>
        </p:sp>
        <p:sp>
          <p:nvSpPr>
            <p:cNvPr id="32" name="Rectangle 31"/>
            <p:cNvSpPr/>
            <p:nvPr/>
          </p:nvSpPr>
          <p:spPr bwMode="auto">
            <a:xfrm>
              <a:off x="3234309" y="3926701"/>
              <a:ext cx="2706624"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Linux</a:t>
              </a:r>
            </a:p>
          </p:txBody>
        </p:sp>
        <p:sp>
          <p:nvSpPr>
            <p:cNvPr id="33" name="Rectangle 32"/>
            <p:cNvSpPr/>
            <p:nvPr/>
          </p:nvSpPr>
          <p:spPr bwMode="auto">
            <a:xfrm>
              <a:off x="463677" y="3926701"/>
              <a:ext cx="2706624"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endParaRPr lang="en-US" sz="1600" b="1" dirty="0">
                <a:gradFill>
                  <a:gsLst>
                    <a:gs pos="3960">
                      <a:schemeClr val="tx1"/>
                    </a:gs>
                    <a:gs pos="40594">
                      <a:schemeClr val="tx1"/>
                    </a:gs>
                  </a:gsLst>
                  <a:lin ang="5400000" scaled="0"/>
                </a:gradFill>
                <a:latin typeface="+mj-lt"/>
                <a:ea typeface="MS PGothic" pitchFamily="34" charset="-128"/>
              </a:endParaRPr>
            </a:p>
          </p:txBody>
        </p:sp>
        <p:sp>
          <p:nvSpPr>
            <p:cNvPr id="34" name="Freeform 9"/>
            <p:cNvSpPr>
              <a:spLocks noChangeAspect="1" noEditPoints="1"/>
            </p:cNvSpPr>
            <p:nvPr/>
          </p:nvSpPr>
          <p:spPr bwMode="auto">
            <a:xfrm>
              <a:off x="2054556" y="4070186"/>
              <a:ext cx="992301" cy="44455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noChangeAspect="1" noEditPoints="1"/>
            </p:cNvSpPr>
            <p:nvPr/>
          </p:nvSpPr>
          <p:spPr bwMode="auto">
            <a:xfrm>
              <a:off x="4825188" y="4070186"/>
              <a:ext cx="992301" cy="444551"/>
            </a:xfrm>
            <a:custGeom>
              <a:avLst/>
              <a:gdLst>
                <a:gd name="T0" fmla="*/ 92 w 2000"/>
                <a:gd name="T1" fmla="*/ 86 h 896"/>
                <a:gd name="T2" fmla="*/ 92 w 2000"/>
                <a:gd name="T3" fmla="*/ 810 h 896"/>
                <a:gd name="T4" fmla="*/ 1908 w 2000"/>
                <a:gd name="T5" fmla="*/ 810 h 896"/>
                <a:gd name="T6" fmla="*/ 1908 w 2000"/>
                <a:gd name="T7" fmla="*/ 86 h 896"/>
                <a:gd name="T8" fmla="*/ 92 w 2000"/>
                <a:gd name="T9" fmla="*/ 86 h 896"/>
                <a:gd name="T10" fmla="*/ 237 w 2000"/>
                <a:gd name="T11" fmla="*/ 710 h 896"/>
                <a:gd name="T12" fmla="*/ 178 w 2000"/>
                <a:gd name="T13" fmla="*/ 710 h 896"/>
                <a:gd name="T14" fmla="*/ 178 w 2000"/>
                <a:gd name="T15" fmla="*/ 186 h 896"/>
                <a:gd name="T16" fmla="*/ 237 w 2000"/>
                <a:gd name="T17" fmla="*/ 186 h 896"/>
                <a:gd name="T18" fmla="*/ 237 w 2000"/>
                <a:gd name="T19" fmla="*/ 710 h 896"/>
                <a:gd name="T20" fmla="*/ 337 w 2000"/>
                <a:gd name="T21" fmla="*/ 710 h 896"/>
                <a:gd name="T22" fmla="*/ 277 w 2000"/>
                <a:gd name="T23" fmla="*/ 710 h 896"/>
                <a:gd name="T24" fmla="*/ 277 w 2000"/>
                <a:gd name="T25" fmla="*/ 186 h 896"/>
                <a:gd name="T26" fmla="*/ 337 w 2000"/>
                <a:gd name="T27" fmla="*/ 186 h 896"/>
                <a:gd name="T28" fmla="*/ 337 w 2000"/>
                <a:gd name="T29" fmla="*/ 710 h 896"/>
                <a:gd name="T30" fmla="*/ 436 w 2000"/>
                <a:gd name="T31" fmla="*/ 710 h 896"/>
                <a:gd name="T32" fmla="*/ 377 w 2000"/>
                <a:gd name="T33" fmla="*/ 710 h 896"/>
                <a:gd name="T34" fmla="*/ 377 w 2000"/>
                <a:gd name="T35" fmla="*/ 186 h 896"/>
                <a:gd name="T36" fmla="*/ 436 w 2000"/>
                <a:gd name="T37" fmla="*/ 186 h 896"/>
                <a:gd name="T38" fmla="*/ 436 w 2000"/>
                <a:gd name="T39" fmla="*/ 710 h 896"/>
                <a:gd name="T40" fmla="*/ 536 w 2000"/>
                <a:gd name="T41" fmla="*/ 710 h 896"/>
                <a:gd name="T42" fmla="*/ 476 w 2000"/>
                <a:gd name="T43" fmla="*/ 710 h 896"/>
                <a:gd name="T44" fmla="*/ 476 w 2000"/>
                <a:gd name="T45" fmla="*/ 186 h 896"/>
                <a:gd name="T46" fmla="*/ 536 w 2000"/>
                <a:gd name="T47" fmla="*/ 186 h 896"/>
                <a:gd name="T48" fmla="*/ 536 w 2000"/>
                <a:gd name="T49" fmla="*/ 710 h 896"/>
                <a:gd name="T50" fmla="*/ 1524 w 2000"/>
                <a:gd name="T51" fmla="*/ 710 h 896"/>
                <a:gd name="T52" fmla="*/ 1465 w 2000"/>
                <a:gd name="T53" fmla="*/ 710 h 896"/>
                <a:gd name="T54" fmla="*/ 1465 w 2000"/>
                <a:gd name="T55" fmla="*/ 186 h 896"/>
                <a:gd name="T56" fmla="*/ 1524 w 2000"/>
                <a:gd name="T57" fmla="*/ 186 h 896"/>
                <a:gd name="T58" fmla="*/ 1524 w 2000"/>
                <a:gd name="T59" fmla="*/ 710 h 896"/>
                <a:gd name="T60" fmla="*/ 1624 w 2000"/>
                <a:gd name="T61" fmla="*/ 710 h 896"/>
                <a:gd name="T62" fmla="*/ 1564 w 2000"/>
                <a:gd name="T63" fmla="*/ 710 h 896"/>
                <a:gd name="T64" fmla="*/ 1564 w 2000"/>
                <a:gd name="T65" fmla="*/ 186 h 896"/>
                <a:gd name="T66" fmla="*/ 1624 w 2000"/>
                <a:gd name="T67" fmla="*/ 186 h 896"/>
                <a:gd name="T68" fmla="*/ 1624 w 2000"/>
                <a:gd name="T69" fmla="*/ 710 h 896"/>
                <a:gd name="T70" fmla="*/ 1723 w 2000"/>
                <a:gd name="T71" fmla="*/ 710 h 896"/>
                <a:gd name="T72" fmla="*/ 1664 w 2000"/>
                <a:gd name="T73" fmla="*/ 710 h 896"/>
                <a:gd name="T74" fmla="*/ 1664 w 2000"/>
                <a:gd name="T75" fmla="*/ 186 h 896"/>
                <a:gd name="T76" fmla="*/ 1723 w 2000"/>
                <a:gd name="T77" fmla="*/ 186 h 896"/>
                <a:gd name="T78" fmla="*/ 1723 w 2000"/>
                <a:gd name="T79" fmla="*/ 710 h 896"/>
                <a:gd name="T80" fmla="*/ 1823 w 2000"/>
                <a:gd name="T81" fmla="*/ 710 h 896"/>
                <a:gd name="T82" fmla="*/ 1763 w 2000"/>
                <a:gd name="T83" fmla="*/ 710 h 896"/>
                <a:gd name="T84" fmla="*/ 1763 w 2000"/>
                <a:gd name="T85" fmla="*/ 186 h 896"/>
                <a:gd name="T86" fmla="*/ 1823 w 2000"/>
                <a:gd name="T87" fmla="*/ 186 h 896"/>
                <a:gd name="T88" fmla="*/ 1823 w 2000"/>
                <a:gd name="T89" fmla="*/ 710 h 896"/>
                <a:gd name="T90" fmla="*/ 2000 w 2000"/>
                <a:gd name="T91" fmla="*/ 896 h 896"/>
                <a:gd name="T92" fmla="*/ 1842 w 2000"/>
                <a:gd name="T93" fmla="*/ 896 h 896"/>
                <a:gd name="T94" fmla="*/ 1842 w 2000"/>
                <a:gd name="T95" fmla="*/ 848 h 896"/>
                <a:gd name="T96" fmla="*/ 1953 w 2000"/>
                <a:gd name="T97" fmla="*/ 848 h 896"/>
                <a:gd name="T98" fmla="*/ 1953 w 2000"/>
                <a:gd name="T99" fmla="*/ 48 h 896"/>
                <a:gd name="T100" fmla="*/ 1842 w 2000"/>
                <a:gd name="T101" fmla="*/ 48 h 896"/>
                <a:gd name="T102" fmla="*/ 1842 w 2000"/>
                <a:gd name="T103" fmla="*/ 0 h 896"/>
                <a:gd name="T104" fmla="*/ 2000 w 2000"/>
                <a:gd name="T105" fmla="*/ 0 h 896"/>
                <a:gd name="T106" fmla="*/ 2000 w 2000"/>
                <a:gd name="T107" fmla="*/ 896 h 896"/>
                <a:gd name="T108" fmla="*/ 159 w 2000"/>
                <a:gd name="T109" fmla="*/ 896 h 896"/>
                <a:gd name="T110" fmla="*/ 0 w 2000"/>
                <a:gd name="T111" fmla="*/ 896 h 896"/>
                <a:gd name="T112" fmla="*/ 0 w 2000"/>
                <a:gd name="T113" fmla="*/ 0 h 896"/>
                <a:gd name="T114" fmla="*/ 159 w 2000"/>
                <a:gd name="T115" fmla="*/ 0 h 896"/>
                <a:gd name="T116" fmla="*/ 159 w 2000"/>
                <a:gd name="T117" fmla="*/ 48 h 896"/>
                <a:gd name="T118" fmla="*/ 47 w 2000"/>
                <a:gd name="T119" fmla="*/ 48 h 896"/>
                <a:gd name="T120" fmla="*/ 47 w 2000"/>
                <a:gd name="T121" fmla="*/ 848 h 896"/>
                <a:gd name="T122" fmla="*/ 159 w 2000"/>
                <a:gd name="T123" fmla="*/ 848 h 896"/>
                <a:gd name="T124" fmla="*/ 159 w 2000"/>
                <a:gd name="T125"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0" h="896">
                  <a:moveTo>
                    <a:pt x="92" y="86"/>
                  </a:moveTo>
                  <a:lnTo>
                    <a:pt x="92" y="810"/>
                  </a:lnTo>
                  <a:lnTo>
                    <a:pt x="1908" y="810"/>
                  </a:lnTo>
                  <a:lnTo>
                    <a:pt x="1908" y="86"/>
                  </a:lnTo>
                  <a:lnTo>
                    <a:pt x="92" y="86"/>
                  </a:lnTo>
                  <a:close/>
                  <a:moveTo>
                    <a:pt x="237" y="710"/>
                  </a:moveTo>
                  <a:lnTo>
                    <a:pt x="178" y="710"/>
                  </a:lnTo>
                  <a:lnTo>
                    <a:pt x="178" y="186"/>
                  </a:lnTo>
                  <a:lnTo>
                    <a:pt x="237" y="186"/>
                  </a:lnTo>
                  <a:lnTo>
                    <a:pt x="237" y="710"/>
                  </a:lnTo>
                  <a:close/>
                  <a:moveTo>
                    <a:pt x="337" y="710"/>
                  </a:moveTo>
                  <a:lnTo>
                    <a:pt x="277" y="710"/>
                  </a:lnTo>
                  <a:lnTo>
                    <a:pt x="277" y="186"/>
                  </a:lnTo>
                  <a:lnTo>
                    <a:pt x="337" y="186"/>
                  </a:lnTo>
                  <a:lnTo>
                    <a:pt x="337" y="710"/>
                  </a:lnTo>
                  <a:close/>
                  <a:moveTo>
                    <a:pt x="436" y="710"/>
                  </a:moveTo>
                  <a:lnTo>
                    <a:pt x="377" y="710"/>
                  </a:lnTo>
                  <a:lnTo>
                    <a:pt x="377" y="186"/>
                  </a:lnTo>
                  <a:lnTo>
                    <a:pt x="436" y="186"/>
                  </a:lnTo>
                  <a:lnTo>
                    <a:pt x="436" y="710"/>
                  </a:lnTo>
                  <a:close/>
                  <a:moveTo>
                    <a:pt x="536" y="710"/>
                  </a:moveTo>
                  <a:lnTo>
                    <a:pt x="476" y="710"/>
                  </a:lnTo>
                  <a:lnTo>
                    <a:pt x="476" y="186"/>
                  </a:lnTo>
                  <a:lnTo>
                    <a:pt x="536" y="186"/>
                  </a:lnTo>
                  <a:lnTo>
                    <a:pt x="536" y="710"/>
                  </a:lnTo>
                  <a:close/>
                  <a:moveTo>
                    <a:pt x="1524" y="710"/>
                  </a:moveTo>
                  <a:lnTo>
                    <a:pt x="1465" y="710"/>
                  </a:lnTo>
                  <a:lnTo>
                    <a:pt x="1465" y="186"/>
                  </a:lnTo>
                  <a:lnTo>
                    <a:pt x="1524" y="186"/>
                  </a:lnTo>
                  <a:lnTo>
                    <a:pt x="1524" y="710"/>
                  </a:lnTo>
                  <a:close/>
                  <a:moveTo>
                    <a:pt x="1624" y="710"/>
                  </a:moveTo>
                  <a:lnTo>
                    <a:pt x="1564" y="710"/>
                  </a:lnTo>
                  <a:lnTo>
                    <a:pt x="1564" y="186"/>
                  </a:lnTo>
                  <a:lnTo>
                    <a:pt x="1624" y="186"/>
                  </a:lnTo>
                  <a:lnTo>
                    <a:pt x="1624" y="710"/>
                  </a:lnTo>
                  <a:close/>
                  <a:moveTo>
                    <a:pt x="1723" y="710"/>
                  </a:moveTo>
                  <a:lnTo>
                    <a:pt x="1664" y="710"/>
                  </a:lnTo>
                  <a:lnTo>
                    <a:pt x="1664" y="186"/>
                  </a:lnTo>
                  <a:lnTo>
                    <a:pt x="1723" y="186"/>
                  </a:lnTo>
                  <a:lnTo>
                    <a:pt x="1723" y="710"/>
                  </a:lnTo>
                  <a:close/>
                  <a:moveTo>
                    <a:pt x="1823" y="710"/>
                  </a:moveTo>
                  <a:lnTo>
                    <a:pt x="1763" y="710"/>
                  </a:lnTo>
                  <a:lnTo>
                    <a:pt x="1763" y="186"/>
                  </a:lnTo>
                  <a:lnTo>
                    <a:pt x="1823" y="186"/>
                  </a:lnTo>
                  <a:lnTo>
                    <a:pt x="1823" y="710"/>
                  </a:lnTo>
                  <a:close/>
                  <a:moveTo>
                    <a:pt x="2000" y="896"/>
                  </a:moveTo>
                  <a:lnTo>
                    <a:pt x="1842" y="896"/>
                  </a:lnTo>
                  <a:lnTo>
                    <a:pt x="1842" y="848"/>
                  </a:lnTo>
                  <a:lnTo>
                    <a:pt x="1953" y="848"/>
                  </a:lnTo>
                  <a:lnTo>
                    <a:pt x="1953" y="48"/>
                  </a:lnTo>
                  <a:lnTo>
                    <a:pt x="1842" y="48"/>
                  </a:lnTo>
                  <a:lnTo>
                    <a:pt x="1842" y="0"/>
                  </a:lnTo>
                  <a:lnTo>
                    <a:pt x="2000" y="0"/>
                  </a:lnTo>
                  <a:lnTo>
                    <a:pt x="2000" y="896"/>
                  </a:lnTo>
                  <a:close/>
                  <a:moveTo>
                    <a:pt x="159" y="896"/>
                  </a:moveTo>
                  <a:lnTo>
                    <a:pt x="0" y="896"/>
                  </a:lnTo>
                  <a:lnTo>
                    <a:pt x="0" y="0"/>
                  </a:lnTo>
                  <a:lnTo>
                    <a:pt x="159" y="0"/>
                  </a:lnTo>
                  <a:lnTo>
                    <a:pt x="159" y="48"/>
                  </a:lnTo>
                  <a:lnTo>
                    <a:pt x="47" y="48"/>
                  </a:lnTo>
                  <a:lnTo>
                    <a:pt x="47" y="848"/>
                  </a:lnTo>
                  <a:lnTo>
                    <a:pt x="159" y="848"/>
                  </a:lnTo>
                  <a:lnTo>
                    <a:pt x="159" y="89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2"/>
            <p:cNvSpPr>
              <a:spLocks noChangeAspect="1" noEditPoints="1"/>
            </p:cNvSpPr>
            <p:nvPr/>
          </p:nvSpPr>
          <p:spPr bwMode="auto">
            <a:xfrm>
              <a:off x="667573" y="4106375"/>
              <a:ext cx="1232663" cy="176623"/>
            </a:xfrm>
            <a:custGeom>
              <a:avLst/>
              <a:gdLst>
                <a:gd name="T0" fmla="*/ 383 w 6029"/>
                <a:gd name="T1" fmla="*/ 425 h 864"/>
                <a:gd name="T2" fmla="*/ 864 w 6029"/>
                <a:gd name="T3" fmla="*/ 864 h 864"/>
                <a:gd name="T4" fmla="*/ 368 w 6029"/>
                <a:gd name="T5" fmla="*/ 69 h 864"/>
                <a:gd name="T6" fmla="*/ 368 w 6029"/>
                <a:gd name="T7" fmla="*/ 440 h 864"/>
                <a:gd name="T8" fmla="*/ 368 w 6029"/>
                <a:gd name="T9" fmla="*/ 440 h 864"/>
                <a:gd name="T10" fmla="*/ 1836 w 6029"/>
                <a:gd name="T11" fmla="*/ 200 h 864"/>
                <a:gd name="T12" fmla="*/ 1914 w 6029"/>
                <a:gd name="T13" fmla="*/ 200 h 864"/>
                <a:gd name="T14" fmla="*/ 1614 w 6029"/>
                <a:gd name="T15" fmla="*/ 607 h 864"/>
                <a:gd name="T16" fmla="*/ 1310 w 6029"/>
                <a:gd name="T17" fmla="*/ 606 h 864"/>
                <a:gd name="T18" fmla="*/ 1345 w 6029"/>
                <a:gd name="T19" fmla="*/ 692 h 864"/>
                <a:gd name="T20" fmla="*/ 1650 w 6029"/>
                <a:gd name="T21" fmla="*/ 692 h 864"/>
                <a:gd name="T22" fmla="*/ 1846 w 6029"/>
                <a:gd name="T23" fmla="*/ 321 h 864"/>
                <a:gd name="T24" fmla="*/ 2302 w 6029"/>
                <a:gd name="T25" fmla="*/ 465 h 864"/>
                <a:gd name="T26" fmla="*/ 2053 w 6029"/>
                <a:gd name="T27" fmla="*/ 383 h 864"/>
                <a:gd name="T28" fmla="*/ 2053 w 6029"/>
                <a:gd name="T29" fmla="*/ 692 h 864"/>
                <a:gd name="T30" fmla="*/ 2242 w 6029"/>
                <a:gd name="T31" fmla="*/ 480 h 864"/>
                <a:gd name="T32" fmla="*/ 2710 w 6029"/>
                <a:gd name="T33" fmla="*/ 143 h 864"/>
                <a:gd name="T34" fmla="*/ 2539 w 6029"/>
                <a:gd name="T35" fmla="*/ 312 h 864"/>
                <a:gd name="T36" fmla="*/ 2522 w 6029"/>
                <a:gd name="T37" fmla="*/ 701 h 864"/>
                <a:gd name="T38" fmla="*/ 2710 w 6029"/>
                <a:gd name="T39" fmla="*/ 692 h 864"/>
                <a:gd name="T40" fmla="*/ 2459 w 6029"/>
                <a:gd name="T41" fmla="*/ 613 h 864"/>
                <a:gd name="T42" fmla="*/ 2621 w 6029"/>
                <a:gd name="T43" fmla="*/ 393 h 864"/>
                <a:gd name="T44" fmla="*/ 3104 w 6029"/>
                <a:gd name="T45" fmla="*/ 364 h 864"/>
                <a:gd name="T46" fmla="*/ 2835 w 6029"/>
                <a:gd name="T47" fmla="*/ 648 h 864"/>
                <a:gd name="T48" fmla="*/ 3104 w 6029"/>
                <a:gd name="T49" fmla="*/ 364 h 864"/>
                <a:gd name="T50" fmla="*/ 2847 w 6029"/>
                <a:gd name="T51" fmla="*/ 509 h 864"/>
                <a:gd name="T52" fmla="*/ 3090 w 6029"/>
                <a:gd name="T53" fmla="*/ 507 h 864"/>
                <a:gd name="T54" fmla="*/ 3547 w 6029"/>
                <a:gd name="T55" fmla="*/ 620 h 864"/>
                <a:gd name="T56" fmla="*/ 3316 w 6029"/>
                <a:gd name="T57" fmla="*/ 620 h 864"/>
                <a:gd name="T58" fmla="*/ 3343 w 6029"/>
                <a:gd name="T59" fmla="*/ 692 h 864"/>
                <a:gd name="T60" fmla="*/ 3578 w 6029"/>
                <a:gd name="T61" fmla="*/ 692 h 864"/>
                <a:gd name="T62" fmla="*/ 3845 w 6029"/>
                <a:gd name="T63" fmla="*/ 484 h 864"/>
                <a:gd name="T64" fmla="*/ 3840 w 6029"/>
                <a:gd name="T65" fmla="*/ 363 h 864"/>
                <a:gd name="T66" fmla="*/ 3751 w 6029"/>
                <a:gd name="T67" fmla="*/ 343 h 864"/>
                <a:gd name="T68" fmla="*/ 3866 w 6029"/>
                <a:gd name="T69" fmla="*/ 564 h 864"/>
                <a:gd name="T70" fmla="*/ 3713 w 6029"/>
                <a:gd name="T71" fmla="*/ 678 h 864"/>
                <a:gd name="T72" fmla="*/ 3920 w 6029"/>
                <a:gd name="T73" fmla="*/ 531 h 864"/>
                <a:gd name="T74" fmla="*/ 4213 w 6029"/>
                <a:gd name="T75" fmla="*/ 339 h 864"/>
                <a:gd name="T76" fmla="*/ 4408 w 6029"/>
                <a:gd name="T77" fmla="*/ 251 h 864"/>
                <a:gd name="T78" fmla="*/ 4142 w 6029"/>
                <a:gd name="T79" fmla="*/ 303 h 864"/>
                <a:gd name="T80" fmla="*/ 4366 w 6029"/>
                <a:gd name="T81" fmla="*/ 568 h 864"/>
                <a:gd name="T82" fmla="*/ 4141 w 6029"/>
                <a:gd name="T83" fmla="*/ 671 h 864"/>
                <a:gd name="T84" fmla="*/ 4430 w 6029"/>
                <a:gd name="T85" fmla="*/ 561 h 864"/>
                <a:gd name="T86" fmla="*/ 4648 w 6029"/>
                <a:gd name="T87" fmla="*/ 312 h 864"/>
                <a:gd name="T88" fmla="*/ 4522 w 6029"/>
                <a:gd name="T89" fmla="*/ 649 h 864"/>
                <a:gd name="T90" fmla="*/ 4660 w 6029"/>
                <a:gd name="T91" fmla="*/ 650 h 864"/>
                <a:gd name="T92" fmla="*/ 4801 w 6029"/>
                <a:gd name="T93" fmla="*/ 490 h 864"/>
                <a:gd name="T94" fmla="*/ 4715 w 6029"/>
                <a:gd name="T95" fmla="*/ 391 h 864"/>
                <a:gd name="T96" fmla="*/ 5025 w 6029"/>
                <a:gd name="T97" fmla="*/ 315 h 864"/>
                <a:gd name="T98" fmla="*/ 4927 w 6029"/>
                <a:gd name="T99" fmla="*/ 321 h 864"/>
                <a:gd name="T100" fmla="*/ 4927 w 6029"/>
                <a:gd name="T101" fmla="*/ 503 h 864"/>
                <a:gd name="T102" fmla="*/ 5061 w 6029"/>
                <a:gd name="T103" fmla="*/ 320 h 864"/>
                <a:gd name="T104" fmla="*/ 5153 w 6029"/>
                <a:gd name="T105" fmla="*/ 321 h 864"/>
                <a:gd name="T106" fmla="*/ 5434 w 6029"/>
                <a:gd name="T107" fmla="*/ 321 h 864"/>
                <a:gd name="T108" fmla="*/ 5616 w 6029"/>
                <a:gd name="T109" fmla="*/ 312 h 864"/>
                <a:gd name="T110" fmla="*/ 5490 w 6029"/>
                <a:gd name="T111" fmla="*/ 649 h 864"/>
                <a:gd name="T112" fmla="*/ 5628 w 6029"/>
                <a:gd name="T113" fmla="*/ 650 h 864"/>
                <a:gd name="T114" fmla="*/ 5769 w 6029"/>
                <a:gd name="T115" fmla="*/ 490 h 864"/>
                <a:gd name="T116" fmla="*/ 5683 w 6029"/>
                <a:gd name="T117" fmla="*/ 391 h 864"/>
                <a:gd name="T118" fmla="*/ 5993 w 6029"/>
                <a:gd name="T119" fmla="*/ 315 h 864"/>
                <a:gd name="T120" fmla="*/ 5895 w 6029"/>
                <a:gd name="T121" fmla="*/ 321 h 864"/>
                <a:gd name="T122" fmla="*/ 5895 w 6029"/>
                <a:gd name="T123" fmla="*/ 503 h 864"/>
                <a:gd name="T124" fmla="*/ 6029 w 6029"/>
                <a:gd name="T125" fmla="*/ 32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9" h="864">
                  <a:moveTo>
                    <a:pt x="383" y="67"/>
                  </a:moveTo>
                  <a:cubicBezTo>
                    <a:pt x="864" y="0"/>
                    <a:pt x="864" y="0"/>
                    <a:pt x="864" y="0"/>
                  </a:cubicBezTo>
                  <a:cubicBezTo>
                    <a:pt x="864" y="425"/>
                    <a:pt x="864" y="425"/>
                    <a:pt x="864" y="425"/>
                  </a:cubicBezTo>
                  <a:cubicBezTo>
                    <a:pt x="383" y="425"/>
                    <a:pt x="383" y="425"/>
                    <a:pt x="383" y="425"/>
                  </a:cubicBezTo>
                  <a:lnTo>
                    <a:pt x="383" y="67"/>
                  </a:lnTo>
                  <a:close/>
                  <a:moveTo>
                    <a:pt x="383" y="440"/>
                  </a:moveTo>
                  <a:cubicBezTo>
                    <a:pt x="383" y="797"/>
                    <a:pt x="383" y="797"/>
                    <a:pt x="383" y="797"/>
                  </a:cubicBezTo>
                  <a:cubicBezTo>
                    <a:pt x="864" y="864"/>
                    <a:pt x="864" y="864"/>
                    <a:pt x="864" y="864"/>
                  </a:cubicBezTo>
                  <a:cubicBezTo>
                    <a:pt x="864" y="440"/>
                    <a:pt x="864" y="440"/>
                    <a:pt x="864" y="440"/>
                  </a:cubicBezTo>
                  <a:lnTo>
                    <a:pt x="383" y="440"/>
                  </a:lnTo>
                  <a:close/>
                  <a:moveTo>
                    <a:pt x="368" y="425"/>
                  </a:moveTo>
                  <a:cubicBezTo>
                    <a:pt x="368" y="69"/>
                    <a:pt x="368" y="69"/>
                    <a:pt x="368" y="69"/>
                  </a:cubicBezTo>
                  <a:cubicBezTo>
                    <a:pt x="0" y="121"/>
                    <a:pt x="0" y="121"/>
                    <a:pt x="0" y="121"/>
                  </a:cubicBezTo>
                  <a:cubicBezTo>
                    <a:pt x="0" y="425"/>
                    <a:pt x="0" y="425"/>
                    <a:pt x="0" y="425"/>
                  </a:cubicBezTo>
                  <a:lnTo>
                    <a:pt x="368" y="425"/>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5" y="165"/>
                    <a:pt x="1886" y="161"/>
                    <a:pt x="1874" y="161"/>
                  </a:cubicBezTo>
                  <a:cubicBezTo>
                    <a:pt x="1863" y="161"/>
                    <a:pt x="1854" y="165"/>
                    <a:pt x="1847" y="173"/>
                  </a:cubicBezTo>
                  <a:cubicBezTo>
                    <a:pt x="1839" y="180"/>
                    <a:pt x="1836" y="189"/>
                    <a:pt x="1836" y="200"/>
                  </a:cubicBezTo>
                  <a:cubicBezTo>
                    <a:pt x="1836" y="211"/>
                    <a:pt x="1840" y="221"/>
                    <a:pt x="1847" y="228"/>
                  </a:cubicBezTo>
                  <a:cubicBezTo>
                    <a:pt x="1854" y="235"/>
                    <a:pt x="1864" y="238"/>
                    <a:pt x="1874" y="238"/>
                  </a:cubicBezTo>
                  <a:cubicBezTo>
                    <a:pt x="1885" y="238"/>
                    <a:pt x="1894" y="235"/>
                    <a:pt x="1902" y="227"/>
                  </a:cubicBezTo>
                  <a:cubicBezTo>
                    <a:pt x="1910" y="220"/>
                    <a:pt x="1914" y="211"/>
                    <a:pt x="1914" y="200"/>
                  </a:cubicBezTo>
                  <a:cubicBezTo>
                    <a:pt x="1914" y="189"/>
                    <a:pt x="1910" y="180"/>
                    <a:pt x="1902" y="173"/>
                  </a:cubicBezTo>
                  <a:close/>
                  <a:moveTo>
                    <a:pt x="1731" y="173"/>
                  </a:moveTo>
                  <a:cubicBezTo>
                    <a:pt x="1615" y="607"/>
                    <a:pt x="1615" y="607"/>
                    <a:pt x="1615" y="607"/>
                  </a:cubicBezTo>
                  <a:cubicBezTo>
                    <a:pt x="1614" y="607"/>
                    <a:pt x="1614" y="607"/>
                    <a:pt x="1614" y="607"/>
                  </a:cubicBezTo>
                  <a:cubicBezTo>
                    <a:pt x="1495" y="173"/>
                    <a:pt x="1495" y="173"/>
                    <a:pt x="1495" y="173"/>
                  </a:cubicBezTo>
                  <a:cubicBezTo>
                    <a:pt x="1436" y="173"/>
                    <a:pt x="1436" y="173"/>
                    <a:pt x="1436" y="173"/>
                  </a:cubicBezTo>
                  <a:cubicBezTo>
                    <a:pt x="1311" y="606"/>
                    <a:pt x="1311" y="606"/>
                    <a:pt x="1311" y="606"/>
                  </a:cubicBezTo>
                  <a:cubicBezTo>
                    <a:pt x="1310" y="606"/>
                    <a:pt x="1310" y="606"/>
                    <a:pt x="1310" y="606"/>
                  </a:cubicBezTo>
                  <a:cubicBezTo>
                    <a:pt x="1190" y="173"/>
                    <a:pt x="1190" y="173"/>
                    <a:pt x="1190" y="173"/>
                  </a:cubicBezTo>
                  <a:cubicBezTo>
                    <a:pt x="1123" y="173"/>
                    <a:pt x="1123" y="173"/>
                    <a:pt x="1123" y="173"/>
                  </a:cubicBezTo>
                  <a:cubicBezTo>
                    <a:pt x="1275" y="692"/>
                    <a:pt x="1275" y="692"/>
                    <a:pt x="1275" y="692"/>
                  </a:cubicBezTo>
                  <a:cubicBezTo>
                    <a:pt x="1345" y="692"/>
                    <a:pt x="1345" y="692"/>
                    <a:pt x="1345" y="692"/>
                  </a:cubicBezTo>
                  <a:cubicBezTo>
                    <a:pt x="1461" y="281"/>
                    <a:pt x="1461" y="281"/>
                    <a:pt x="1461" y="281"/>
                  </a:cubicBezTo>
                  <a:cubicBezTo>
                    <a:pt x="1463" y="281"/>
                    <a:pt x="1463" y="281"/>
                    <a:pt x="1463" y="281"/>
                  </a:cubicBezTo>
                  <a:cubicBezTo>
                    <a:pt x="1579" y="692"/>
                    <a:pt x="1579" y="692"/>
                    <a:pt x="1579" y="692"/>
                  </a:cubicBezTo>
                  <a:cubicBezTo>
                    <a:pt x="1650" y="692"/>
                    <a:pt x="1650" y="692"/>
                    <a:pt x="1650" y="692"/>
                  </a:cubicBezTo>
                  <a:cubicBezTo>
                    <a:pt x="1796" y="173"/>
                    <a:pt x="1796" y="173"/>
                    <a:pt x="1796" y="173"/>
                  </a:cubicBezTo>
                  <a:lnTo>
                    <a:pt x="1731" y="173"/>
                  </a:lnTo>
                  <a:close/>
                  <a:moveTo>
                    <a:pt x="1905" y="321"/>
                  </a:moveTo>
                  <a:cubicBezTo>
                    <a:pt x="1846" y="321"/>
                    <a:pt x="1846" y="321"/>
                    <a:pt x="1846" y="321"/>
                  </a:cubicBezTo>
                  <a:cubicBezTo>
                    <a:pt x="1846" y="692"/>
                    <a:pt x="1846" y="692"/>
                    <a:pt x="1846" y="692"/>
                  </a:cubicBezTo>
                  <a:cubicBezTo>
                    <a:pt x="1905" y="692"/>
                    <a:pt x="1905" y="692"/>
                    <a:pt x="1905" y="692"/>
                  </a:cubicBezTo>
                  <a:lnTo>
                    <a:pt x="1905" y="321"/>
                  </a:lnTo>
                  <a:close/>
                  <a:moveTo>
                    <a:pt x="2302" y="465"/>
                  </a:moveTo>
                  <a:cubicBezTo>
                    <a:pt x="2302" y="416"/>
                    <a:pt x="2291" y="378"/>
                    <a:pt x="2269" y="352"/>
                  </a:cubicBezTo>
                  <a:cubicBezTo>
                    <a:pt x="2248" y="325"/>
                    <a:pt x="2217" y="312"/>
                    <a:pt x="2176" y="312"/>
                  </a:cubicBezTo>
                  <a:cubicBezTo>
                    <a:pt x="2123" y="312"/>
                    <a:pt x="2082" y="336"/>
                    <a:pt x="2055"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3" y="396"/>
                  </a:cubicBezTo>
                  <a:cubicBezTo>
                    <a:pt x="2102" y="374"/>
                    <a:pt x="2127" y="363"/>
                    <a:pt x="2156" y="363"/>
                  </a:cubicBezTo>
                  <a:cubicBezTo>
                    <a:pt x="2213" y="363"/>
                    <a:pt x="2242" y="402"/>
                    <a:pt x="2242" y="480"/>
                  </a:cubicBezTo>
                  <a:cubicBezTo>
                    <a:pt x="2242" y="692"/>
                    <a:pt x="2242" y="692"/>
                    <a:pt x="2242" y="692"/>
                  </a:cubicBezTo>
                  <a:cubicBezTo>
                    <a:pt x="2302" y="692"/>
                    <a:pt x="2302" y="692"/>
                    <a:pt x="2302" y="692"/>
                  </a:cubicBezTo>
                  <a:lnTo>
                    <a:pt x="2302" y="465"/>
                  </a:lnTo>
                  <a:close/>
                  <a:moveTo>
                    <a:pt x="2710" y="143"/>
                  </a:moveTo>
                  <a:cubicBezTo>
                    <a:pt x="2651" y="143"/>
                    <a:pt x="2651" y="143"/>
                    <a:pt x="2651" y="143"/>
                  </a:cubicBezTo>
                  <a:cubicBezTo>
                    <a:pt x="2651" y="372"/>
                    <a:pt x="2651" y="372"/>
                    <a:pt x="2651" y="372"/>
                  </a:cubicBezTo>
                  <a:cubicBezTo>
                    <a:pt x="2650" y="372"/>
                    <a:pt x="2650" y="372"/>
                    <a:pt x="2650" y="372"/>
                  </a:cubicBezTo>
                  <a:cubicBezTo>
                    <a:pt x="2626" y="332"/>
                    <a:pt x="2589" y="312"/>
                    <a:pt x="2539" y="312"/>
                  </a:cubicBezTo>
                  <a:cubicBezTo>
                    <a:pt x="2487" y="312"/>
                    <a:pt x="2446" y="331"/>
                    <a:pt x="2415" y="368"/>
                  </a:cubicBezTo>
                  <a:cubicBezTo>
                    <a:pt x="2384" y="405"/>
                    <a:pt x="2369" y="454"/>
                    <a:pt x="2369" y="515"/>
                  </a:cubicBezTo>
                  <a:cubicBezTo>
                    <a:pt x="2369" y="572"/>
                    <a:pt x="2383" y="617"/>
                    <a:pt x="2410" y="650"/>
                  </a:cubicBezTo>
                  <a:cubicBezTo>
                    <a:pt x="2438" y="684"/>
                    <a:pt x="2475" y="701"/>
                    <a:pt x="2522" y="701"/>
                  </a:cubicBezTo>
                  <a:cubicBezTo>
                    <a:pt x="2580" y="701"/>
                    <a:pt x="2622" y="677"/>
                    <a:pt x="2650" y="629"/>
                  </a:cubicBezTo>
                  <a:cubicBezTo>
                    <a:pt x="2651" y="629"/>
                    <a:pt x="2651" y="629"/>
                    <a:pt x="2651" y="629"/>
                  </a:cubicBezTo>
                  <a:cubicBezTo>
                    <a:pt x="2651" y="692"/>
                    <a:pt x="2651" y="692"/>
                    <a:pt x="2651" y="692"/>
                  </a:cubicBezTo>
                  <a:cubicBezTo>
                    <a:pt x="2710" y="692"/>
                    <a:pt x="2710" y="692"/>
                    <a:pt x="2710" y="692"/>
                  </a:cubicBezTo>
                  <a:lnTo>
                    <a:pt x="2710" y="143"/>
                  </a:lnTo>
                  <a:close/>
                  <a:moveTo>
                    <a:pt x="2620" y="615"/>
                  </a:moveTo>
                  <a:cubicBezTo>
                    <a:pt x="2599" y="638"/>
                    <a:pt x="2572" y="650"/>
                    <a:pt x="2539" y="650"/>
                  </a:cubicBezTo>
                  <a:cubicBezTo>
                    <a:pt x="2506" y="650"/>
                    <a:pt x="2479" y="638"/>
                    <a:pt x="2459" y="613"/>
                  </a:cubicBezTo>
                  <a:cubicBezTo>
                    <a:pt x="2440" y="588"/>
                    <a:pt x="2430" y="555"/>
                    <a:pt x="2430" y="512"/>
                  </a:cubicBezTo>
                  <a:cubicBezTo>
                    <a:pt x="2430" y="465"/>
                    <a:pt x="2440" y="429"/>
                    <a:pt x="2461" y="402"/>
                  </a:cubicBezTo>
                  <a:cubicBezTo>
                    <a:pt x="2482" y="376"/>
                    <a:pt x="2510" y="363"/>
                    <a:pt x="2546" y="363"/>
                  </a:cubicBezTo>
                  <a:cubicBezTo>
                    <a:pt x="2575" y="363"/>
                    <a:pt x="2600" y="373"/>
                    <a:pt x="2621" y="393"/>
                  </a:cubicBezTo>
                  <a:cubicBezTo>
                    <a:pt x="2641" y="413"/>
                    <a:pt x="2651" y="439"/>
                    <a:pt x="2651" y="469"/>
                  </a:cubicBezTo>
                  <a:cubicBezTo>
                    <a:pt x="2651" y="524"/>
                    <a:pt x="2651" y="524"/>
                    <a:pt x="2651" y="524"/>
                  </a:cubicBezTo>
                  <a:cubicBezTo>
                    <a:pt x="2651" y="561"/>
                    <a:pt x="2641" y="591"/>
                    <a:pt x="2620"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8" y="683"/>
                    <a:pt x="2912" y="701"/>
                    <a:pt x="2966" y="701"/>
                  </a:cubicBezTo>
                  <a:cubicBezTo>
                    <a:pt x="3022" y="701"/>
                    <a:pt x="3067" y="683"/>
                    <a:pt x="3101" y="647"/>
                  </a:cubicBezTo>
                  <a:cubicBezTo>
                    <a:pt x="3134" y="611"/>
                    <a:pt x="3151" y="564"/>
                    <a:pt x="3151" y="505"/>
                  </a:cubicBezTo>
                  <a:cubicBezTo>
                    <a:pt x="3151" y="445"/>
                    <a:pt x="3135" y="398"/>
                    <a:pt x="3104" y="364"/>
                  </a:cubicBezTo>
                  <a:close/>
                  <a:moveTo>
                    <a:pt x="3059" y="613"/>
                  </a:moveTo>
                  <a:cubicBezTo>
                    <a:pt x="3039" y="638"/>
                    <a:pt x="3009" y="650"/>
                    <a:pt x="2971" y="650"/>
                  </a:cubicBezTo>
                  <a:cubicBezTo>
                    <a:pt x="2933" y="650"/>
                    <a:pt x="2903" y="638"/>
                    <a:pt x="2880" y="613"/>
                  </a:cubicBezTo>
                  <a:cubicBezTo>
                    <a:pt x="2858" y="588"/>
                    <a:pt x="2847" y="553"/>
                    <a:pt x="2847" y="509"/>
                  </a:cubicBezTo>
                  <a:cubicBezTo>
                    <a:pt x="2847" y="462"/>
                    <a:pt x="2858" y="426"/>
                    <a:pt x="2880" y="401"/>
                  </a:cubicBezTo>
                  <a:cubicBezTo>
                    <a:pt x="2902" y="375"/>
                    <a:pt x="2933" y="363"/>
                    <a:pt x="2971" y="363"/>
                  </a:cubicBezTo>
                  <a:cubicBezTo>
                    <a:pt x="3009" y="363"/>
                    <a:pt x="3038" y="375"/>
                    <a:pt x="3059" y="400"/>
                  </a:cubicBezTo>
                  <a:cubicBezTo>
                    <a:pt x="3080" y="425"/>
                    <a:pt x="3090" y="461"/>
                    <a:pt x="3090" y="507"/>
                  </a:cubicBezTo>
                  <a:cubicBezTo>
                    <a:pt x="3090" y="553"/>
                    <a:pt x="3080"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9" y="620"/>
                    <a:pt x="3319" y="620"/>
                    <a:pt x="3319" y="620"/>
                  </a:cubicBezTo>
                  <a:cubicBezTo>
                    <a:pt x="3316" y="620"/>
                    <a:pt x="3316" y="620"/>
                    <a:pt x="3316" y="620"/>
                  </a:cubicBezTo>
                  <a:cubicBezTo>
                    <a:pt x="3234" y="321"/>
                    <a:pt x="3234" y="321"/>
                    <a:pt x="3234" y="321"/>
                  </a:cubicBezTo>
                  <a:cubicBezTo>
                    <a:pt x="3172" y="321"/>
                    <a:pt x="3172" y="321"/>
                    <a:pt x="3172" y="321"/>
                  </a:cubicBezTo>
                  <a:cubicBezTo>
                    <a:pt x="3284" y="692"/>
                    <a:pt x="3284" y="692"/>
                    <a:pt x="3284" y="692"/>
                  </a:cubicBezTo>
                  <a:cubicBezTo>
                    <a:pt x="3343" y="692"/>
                    <a:pt x="3343" y="692"/>
                    <a:pt x="3343" y="692"/>
                  </a:cubicBezTo>
                  <a:cubicBezTo>
                    <a:pt x="3433" y="404"/>
                    <a:pt x="3433" y="404"/>
                    <a:pt x="3433" y="404"/>
                  </a:cubicBezTo>
                  <a:cubicBezTo>
                    <a:pt x="3434" y="404"/>
                    <a:pt x="3434" y="404"/>
                    <a:pt x="3434" y="404"/>
                  </a:cubicBezTo>
                  <a:cubicBezTo>
                    <a:pt x="3517" y="692"/>
                    <a:pt x="3517" y="692"/>
                    <a:pt x="3517" y="692"/>
                  </a:cubicBezTo>
                  <a:cubicBezTo>
                    <a:pt x="3578" y="692"/>
                    <a:pt x="3578" y="692"/>
                    <a:pt x="3578" y="692"/>
                  </a:cubicBezTo>
                  <a:cubicBezTo>
                    <a:pt x="3690" y="321"/>
                    <a:pt x="3690" y="321"/>
                    <a:pt x="3690" y="321"/>
                  </a:cubicBezTo>
                  <a:lnTo>
                    <a:pt x="3631" y="321"/>
                  </a:lnTo>
                  <a:close/>
                  <a:moveTo>
                    <a:pt x="3920" y="531"/>
                  </a:moveTo>
                  <a:cubicBezTo>
                    <a:pt x="3905" y="514"/>
                    <a:pt x="3881" y="499"/>
                    <a:pt x="3845" y="484"/>
                  </a:cubicBezTo>
                  <a:cubicBezTo>
                    <a:pt x="3817" y="472"/>
                    <a:pt x="3798" y="461"/>
                    <a:pt x="3789" y="452"/>
                  </a:cubicBezTo>
                  <a:cubicBezTo>
                    <a:pt x="3779" y="443"/>
                    <a:pt x="3775" y="431"/>
                    <a:pt x="3775" y="414"/>
                  </a:cubicBezTo>
                  <a:cubicBezTo>
                    <a:pt x="3775" y="399"/>
                    <a:pt x="3781" y="387"/>
                    <a:pt x="3793" y="377"/>
                  </a:cubicBezTo>
                  <a:cubicBezTo>
                    <a:pt x="3805" y="368"/>
                    <a:pt x="3820" y="363"/>
                    <a:pt x="3840" y="363"/>
                  </a:cubicBezTo>
                  <a:cubicBezTo>
                    <a:pt x="3872" y="363"/>
                    <a:pt x="3900" y="372"/>
                    <a:pt x="3924" y="389"/>
                  </a:cubicBezTo>
                  <a:cubicBezTo>
                    <a:pt x="3924" y="329"/>
                    <a:pt x="3924" y="329"/>
                    <a:pt x="3924" y="329"/>
                  </a:cubicBezTo>
                  <a:cubicBezTo>
                    <a:pt x="3900" y="318"/>
                    <a:pt x="3874" y="312"/>
                    <a:pt x="3845" y="312"/>
                  </a:cubicBezTo>
                  <a:cubicBezTo>
                    <a:pt x="3807" y="312"/>
                    <a:pt x="3776" y="322"/>
                    <a:pt x="3751" y="343"/>
                  </a:cubicBezTo>
                  <a:cubicBezTo>
                    <a:pt x="3726" y="363"/>
                    <a:pt x="3714" y="389"/>
                    <a:pt x="3714" y="420"/>
                  </a:cubicBezTo>
                  <a:cubicBezTo>
                    <a:pt x="3714" y="446"/>
                    <a:pt x="3721" y="467"/>
                    <a:pt x="3734" y="483"/>
                  </a:cubicBezTo>
                  <a:cubicBezTo>
                    <a:pt x="3748" y="499"/>
                    <a:pt x="3771" y="514"/>
                    <a:pt x="3804" y="528"/>
                  </a:cubicBezTo>
                  <a:cubicBezTo>
                    <a:pt x="3836" y="543"/>
                    <a:pt x="3857" y="555"/>
                    <a:pt x="3866" y="564"/>
                  </a:cubicBezTo>
                  <a:cubicBezTo>
                    <a:pt x="3876" y="573"/>
                    <a:pt x="3880" y="584"/>
                    <a:pt x="3880" y="598"/>
                  </a:cubicBezTo>
                  <a:cubicBezTo>
                    <a:pt x="3880" y="633"/>
                    <a:pt x="3857" y="650"/>
                    <a:pt x="3810" y="650"/>
                  </a:cubicBezTo>
                  <a:cubicBezTo>
                    <a:pt x="3775" y="650"/>
                    <a:pt x="3743" y="638"/>
                    <a:pt x="3713" y="615"/>
                  </a:cubicBezTo>
                  <a:cubicBezTo>
                    <a:pt x="3713" y="678"/>
                    <a:pt x="3713" y="678"/>
                    <a:pt x="3713" y="678"/>
                  </a:cubicBezTo>
                  <a:cubicBezTo>
                    <a:pt x="3740" y="693"/>
                    <a:pt x="3770" y="701"/>
                    <a:pt x="3805" y="701"/>
                  </a:cubicBezTo>
                  <a:cubicBezTo>
                    <a:pt x="3846" y="701"/>
                    <a:pt x="3879" y="691"/>
                    <a:pt x="3904" y="671"/>
                  </a:cubicBezTo>
                  <a:cubicBezTo>
                    <a:pt x="3929" y="651"/>
                    <a:pt x="3941" y="625"/>
                    <a:pt x="3941" y="592"/>
                  </a:cubicBezTo>
                  <a:cubicBezTo>
                    <a:pt x="3941" y="568"/>
                    <a:pt x="3934" y="547"/>
                    <a:pt x="3920" y="531"/>
                  </a:cubicBezTo>
                  <a:close/>
                  <a:moveTo>
                    <a:pt x="4403" y="483"/>
                  </a:moveTo>
                  <a:cubicBezTo>
                    <a:pt x="4384" y="460"/>
                    <a:pt x="4352" y="436"/>
                    <a:pt x="4306" y="410"/>
                  </a:cubicBezTo>
                  <a:cubicBezTo>
                    <a:pt x="4276" y="393"/>
                    <a:pt x="4254" y="379"/>
                    <a:pt x="4241" y="369"/>
                  </a:cubicBezTo>
                  <a:cubicBezTo>
                    <a:pt x="4228" y="359"/>
                    <a:pt x="4219" y="349"/>
                    <a:pt x="4213" y="339"/>
                  </a:cubicBezTo>
                  <a:cubicBezTo>
                    <a:pt x="4208" y="328"/>
                    <a:pt x="4205" y="314"/>
                    <a:pt x="4205" y="297"/>
                  </a:cubicBezTo>
                  <a:cubicBezTo>
                    <a:pt x="4205" y="274"/>
                    <a:pt x="4214" y="255"/>
                    <a:pt x="4233" y="240"/>
                  </a:cubicBezTo>
                  <a:cubicBezTo>
                    <a:pt x="4251" y="226"/>
                    <a:pt x="4274" y="219"/>
                    <a:pt x="4303" y="219"/>
                  </a:cubicBezTo>
                  <a:cubicBezTo>
                    <a:pt x="4346" y="219"/>
                    <a:pt x="4381" y="229"/>
                    <a:pt x="4408" y="251"/>
                  </a:cubicBezTo>
                  <a:cubicBezTo>
                    <a:pt x="4408" y="183"/>
                    <a:pt x="4408" y="183"/>
                    <a:pt x="4408" y="183"/>
                  </a:cubicBezTo>
                  <a:cubicBezTo>
                    <a:pt x="4387" y="170"/>
                    <a:pt x="4353" y="164"/>
                    <a:pt x="4306" y="164"/>
                  </a:cubicBezTo>
                  <a:cubicBezTo>
                    <a:pt x="4258" y="164"/>
                    <a:pt x="4218" y="177"/>
                    <a:pt x="4188" y="203"/>
                  </a:cubicBezTo>
                  <a:cubicBezTo>
                    <a:pt x="4157" y="228"/>
                    <a:pt x="4142" y="262"/>
                    <a:pt x="4142" y="303"/>
                  </a:cubicBezTo>
                  <a:cubicBezTo>
                    <a:pt x="4142" y="334"/>
                    <a:pt x="4150" y="360"/>
                    <a:pt x="4167" y="382"/>
                  </a:cubicBezTo>
                  <a:cubicBezTo>
                    <a:pt x="4184" y="404"/>
                    <a:pt x="4214" y="427"/>
                    <a:pt x="4257" y="451"/>
                  </a:cubicBezTo>
                  <a:cubicBezTo>
                    <a:pt x="4301" y="476"/>
                    <a:pt x="4330" y="496"/>
                    <a:pt x="4345" y="512"/>
                  </a:cubicBezTo>
                  <a:cubicBezTo>
                    <a:pt x="4359" y="528"/>
                    <a:pt x="4366" y="546"/>
                    <a:pt x="4366" y="568"/>
                  </a:cubicBezTo>
                  <a:cubicBezTo>
                    <a:pt x="4366" y="620"/>
                    <a:pt x="4333" y="646"/>
                    <a:pt x="4266" y="646"/>
                  </a:cubicBezTo>
                  <a:cubicBezTo>
                    <a:pt x="4245" y="646"/>
                    <a:pt x="4223" y="641"/>
                    <a:pt x="4199" y="632"/>
                  </a:cubicBezTo>
                  <a:cubicBezTo>
                    <a:pt x="4175" y="623"/>
                    <a:pt x="4156" y="612"/>
                    <a:pt x="4141" y="599"/>
                  </a:cubicBezTo>
                  <a:cubicBezTo>
                    <a:pt x="4141" y="671"/>
                    <a:pt x="4141" y="671"/>
                    <a:pt x="4141" y="671"/>
                  </a:cubicBezTo>
                  <a:cubicBezTo>
                    <a:pt x="4151" y="678"/>
                    <a:pt x="4168" y="685"/>
                    <a:pt x="4192" y="691"/>
                  </a:cubicBezTo>
                  <a:cubicBezTo>
                    <a:pt x="4217" y="697"/>
                    <a:pt x="4239" y="701"/>
                    <a:pt x="4258" y="701"/>
                  </a:cubicBezTo>
                  <a:cubicBezTo>
                    <a:pt x="4311" y="701"/>
                    <a:pt x="4353" y="688"/>
                    <a:pt x="4384" y="663"/>
                  </a:cubicBezTo>
                  <a:cubicBezTo>
                    <a:pt x="4415" y="639"/>
                    <a:pt x="4430" y="604"/>
                    <a:pt x="4430" y="561"/>
                  </a:cubicBezTo>
                  <a:cubicBezTo>
                    <a:pt x="4430" y="531"/>
                    <a:pt x="4421" y="505"/>
                    <a:pt x="4403" y="483"/>
                  </a:cubicBezTo>
                  <a:close/>
                  <a:moveTo>
                    <a:pt x="4801" y="490"/>
                  </a:moveTo>
                  <a:cubicBezTo>
                    <a:pt x="4801" y="434"/>
                    <a:pt x="4787" y="390"/>
                    <a:pt x="4760" y="359"/>
                  </a:cubicBezTo>
                  <a:cubicBezTo>
                    <a:pt x="4733" y="328"/>
                    <a:pt x="4696" y="312"/>
                    <a:pt x="4648" y="312"/>
                  </a:cubicBezTo>
                  <a:cubicBezTo>
                    <a:pt x="4616" y="312"/>
                    <a:pt x="4587" y="320"/>
                    <a:pt x="4561" y="337"/>
                  </a:cubicBezTo>
                  <a:cubicBezTo>
                    <a:pt x="4535" y="354"/>
                    <a:pt x="4514" y="377"/>
                    <a:pt x="4500" y="407"/>
                  </a:cubicBezTo>
                  <a:cubicBezTo>
                    <a:pt x="4485" y="438"/>
                    <a:pt x="4477" y="471"/>
                    <a:pt x="4477" y="508"/>
                  </a:cubicBezTo>
                  <a:cubicBezTo>
                    <a:pt x="4477" y="568"/>
                    <a:pt x="4492" y="615"/>
                    <a:pt x="4522" y="649"/>
                  </a:cubicBezTo>
                  <a:cubicBezTo>
                    <a:pt x="4552" y="684"/>
                    <a:pt x="4593" y="701"/>
                    <a:pt x="4646" y="701"/>
                  </a:cubicBezTo>
                  <a:cubicBezTo>
                    <a:pt x="4699" y="701"/>
                    <a:pt x="4742" y="689"/>
                    <a:pt x="4774" y="665"/>
                  </a:cubicBezTo>
                  <a:cubicBezTo>
                    <a:pt x="4774" y="610"/>
                    <a:pt x="4774" y="610"/>
                    <a:pt x="4774" y="610"/>
                  </a:cubicBezTo>
                  <a:cubicBezTo>
                    <a:pt x="4740" y="637"/>
                    <a:pt x="4702" y="650"/>
                    <a:pt x="4660" y="650"/>
                  </a:cubicBezTo>
                  <a:cubicBezTo>
                    <a:pt x="4622" y="650"/>
                    <a:pt x="4593" y="639"/>
                    <a:pt x="4572" y="617"/>
                  </a:cubicBezTo>
                  <a:cubicBezTo>
                    <a:pt x="4551" y="595"/>
                    <a:pt x="4540" y="563"/>
                    <a:pt x="4539" y="521"/>
                  </a:cubicBezTo>
                  <a:cubicBezTo>
                    <a:pt x="4801" y="521"/>
                    <a:pt x="4801" y="521"/>
                    <a:pt x="4801" y="521"/>
                  </a:cubicBezTo>
                  <a:lnTo>
                    <a:pt x="4801" y="490"/>
                  </a:lnTo>
                  <a:close/>
                  <a:moveTo>
                    <a:pt x="4540" y="471"/>
                  </a:moveTo>
                  <a:cubicBezTo>
                    <a:pt x="4545" y="438"/>
                    <a:pt x="4557" y="412"/>
                    <a:pt x="4577" y="392"/>
                  </a:cubicBezTo>
                  <a:cubicBezTo>
                    <a:pt x="4596" y="373"/>
                    <a:pt x="4620" y="363"/>
                    <a:pt x="4647" y="363"/>
                  </a:cubicBezTo>
                  <a:cubicBezTo>
                    <a:pt x="4676" y="363"/>
                    <a:pt x="4699" y="372"/>
                    <a:pt x="4715" y="391"/>
                  </a:cubicBezTo>
                  <a:cubicBezTo>
                    <a:pt x="4731" y="410"/>
                    <a:pt x="4739" y="437"/>
                    <a:pt x="4740" y="471"/>
                  </a:cubicBezTo>
                  <a:lnTo>
                    <a:pt x="4540" y="471"/>
                  </a:lnTo>
                  <a:close/>
                  <a:moveTo>
                    <a:pt x="5061" y="320"/>
                  </a:moveTo>
                  <a:cubicBezTo>
                    <a:pt x="5052" y="316"/>
                    <a:pt x="5041" y="315"/>
                    <a:pt x="5025" y="315"/>
                  </a:cubicBezTo>
                  <a:cubicBezTo>
                    <a:pt x="5003" y="315"/>
                    <a:pt x="4983" y="322"/>
                    <a:pt x="4966" y="337"/>
                  </a:cubicBezTo>
                  <a:cubicBezTo>
                    <a:pt x="4949" y="352"/>
                    <a:pt x="4936" y="372"/>
                    <a:pt x="4928" y="397"/>
                  </a:cubicBezTo>
                  <a:cubicBezTo>
                    <a:pt x="4927" y="397"/>
                    <a:pt x="4927" y="397"/>
                    <a:pt x="4927" y="397"/>
                  </a:cubicBezTo>
                  <a:cubicBezTo>
                    <a:pt x="4927" y="321"/>
                    <a:pt x="4927" y="321"/>
                    <a:pt x="4927" y="321"/>
                  </a:cubicBezTo>
                  <a:cubicBezTo>
                    <a:pt x="4867" y="321"/>
                    <a:pt x="4867" y="321"/>
                    <a:pt x="4867" y="321"/>
                  </a:cubicBezTo>
                  <a:cubicBezTo>
                    <a:pt x="4867" y="692"/>
                    <a:pt x="4867" y="692"/>
                    <a:pt x="4867" y="692"/>
                  </a:cubicBezTo>
                  <a:cubicBezTo>
                    <a:pt x="4927" y="692"/>
                    <a:pt x="4927" y="692"/>
                    <a:pt x="4927" y="692"/>
                  </a:cubicBezTo>
                  <a:cubicBezTo>
                    <a:pt x="4927" y="503"/>
                    <a:pt x="4927" y="503"/>
                    <a:pt x="4927" y="503"/>
                  </a:cubicBezTo>
                  <a:cubicBezTo>
                    <a:pt x="4927" y="463"/>
                    <a:pt x="4935" y="431"/>
                    <a:pt x="4951" y="406"/>
                  </a:cubicBezTo>
                  <a:cubicBezTo>
                    <a:pt x="4968" y="382"/>
                    <a:pt x="4989" y="369"/>
                    <a:pt x="5015" y="369"/>
                  </a:cubicBezTo>
                  <a:cubicBezTo>
                    <a:pt x="5035" y="369"/>
                    <a:pt x="5050" y="373"/>
                    <a:pt x="5061" y="381"/>
                  </a:cubicBezTo>
                  <a:lnTo>
                    <a:pt x="5061" y="320"/>
                  </a:lnTo>
                  <a:close/>
                  <a:moveTo>
                    <a:pt x="5372" y="321"/>
                  </a:moveTo>
                  <a:cubicBezTo>
                    <a:pt x="5261" y="624"/>
                    <a:pt x="5261" y="624"/>
                    <a:pt x="5261" y="624"/>
                  </a:cubicBezTo>
                  <a:cubicBezTo>
                    <a:pt x="5259" y="624"/>
                    <a:pt x="5259" y="624"/>
                    <a:pt x="5259" y="624"/>
                  </a:cubicBezTo>
                  <a:cubicBezTo>
                    <a:pt x="5153" y="321"/>
                    <a:pt x="5153" y="321"/>
                    <a:pt x="5153" y="321"/>
                  </a:cubicBezTo>
                  <a:cubicBezTo>
                    <a:pt x="5088" y="321"/>
                    <a:pt x="5088" y="321"/>
                    <a:pt x="5088" y="321"/>
                  </a:cubicBezTo>
                  <a:cubicBezTo>
                    <a:pt x="5228" y="692"/>
                    <a:pt x="5228" y="692"/>
                    <a:pt x="5228" y="692"/>
                  </a:cubicBezTo>
                  <a:cubicBezTo>
                    <a:pt x="5286" y="692"/>
                    <a:pt x="5286" y="692"/>
                    <a:pt x="5286" y="692"/>
                  </a:cubicBezTo>
                  <a:cubicBezTo>
                    <a:pt x="5434" y="321"/>
                    <a:pt x="5434" y="321"/>
                    <a:pt x="5434" y="321"/>
                  </a:cubicBezTo>
                  <a:lnTo>
                    <a:pt x="5372" y="321"/>
                  </a:lnTo>
                  <a:close/>
                  <a:moveTo>
                    <a:pt x="5769" y="490"/>
                  </a:moveTo>
                  <a:cubicBezTo>
                    <a:pt x="5769" y="434"/>
                    <a:pt x="5755" y="390"/>
                    <a:pt x="5728" y="359"/>
                  </a:cubicBezTo>
                  <a:cubicBezTo>
                    <a:pt x="5702" y="328"/>
                    <a:pt x="5664" y="312"/>
                    <a:pt x="5616" y="312"/>
                  </a:cubicBezTo>
                  <a:cubicBezTo>
                    <a:pt x="5584" y="312"/>
                    <a:pt x="5555" y="320"/>
                    <a:pt x="5529" y="337"/>
                  </a:cubicBezTo>
                  <a:cubicBezTo>
                    <a:pt x="5503" y="354"/>
                    <a:pt x="5483" y="377"/>
                    <a:pt x="5468" y="407"/>
                  </a:cubicBezTo>
                  <a:cubicBezTo>
                    <a:pt x="5453" y="438"/>
                    <a:pt x="5446" y="471"/>
                    <a:pt x="5446" y="508"/>
                  </a:cubicBezTo>
                  <a:cubicBezTo>
                    <a:pt x="5446" y="568"/>
                    <a:pt x="5460" y="615"/>
                    <a:pt x="5490" y="649"/>
                  </a:cubicBezTo>
                  <a:cubicBezTo>
                    <a:pt x="5520" y="684"/>
                    <a:pt x="5561" y="701"/>
                    <a:pt x="5614" y="701"/>
                  </a:cubicBezTo>
                  <a:cubicBezTo>
                    <a:pt x="5667" y="701"/>
                    <a:pt x="5710" y="689"/>
                    <a:pt x="5743" y="665"/>
                  </a:cubicBezTo>
                  <a:cubicBezTo>
                    <a:pt x="5743" y="610"/>
                    <a:pt x="5743" y="610"/>
                    <a:pt x="5743" y="610"/>
                  </a:cubicBezTo>
                  <a:cubicBezTo>
                    <a:pt x="5708" y="637"/>
                    <a:pt x="5670" y="650"/>
                    <a:pt x="5628" y="650"/>
                  </a:cubicBezTo>
                  <a:cubicBezTo>
                    <a:pt x="5591" y="650"/>
                    <a:pt x="5561" y="639"/>
                    <a:pt x="5540" y="617"/>
                  </a:cubicBezTo>
                  <a:cubicBezTo>
                    <a:pt x="5519" y="595"/>
                    <a:pt x="5508" y="563"/>
                    <a:pt x="5507" y="521"/>
                  </a:cubicBezTo>
                  <a:cubicBezTo>
                    <a:pt x="5769" y="521"/>
                    <a:pt x="5769" y="521"/>
                    <a:pt x="5769" y="521"/>
                  </a:cubicBezTo>
                  <a:lnTo>
                    <a:pt x="5769" y="490"/>
                  </a:lnTo>
                  <a:close/>
                  <a:moveTo>
                    <a:pt x="5508" y="471"/>
                  </a:moveTo>
                  <a:cubicBezTo>
                    <a:pt x="5513" y="438"/>
                    <a:pt x="5525" y="412"/>
                    <a:pt x="5545" y="392"/>
                  </a:cubicBezTo>
                  <a:cubicBezTo>
                    <a:pt x="5564" y="373"/>
                    <a:pt x="5588" y="363"/>
                    <a:pt x="5615" y="363"/>
                  </a:cubicBezTo>
                  <a:cubicBezTo>
                    <a:pt x="5645" y="363"/>
                    <a:pt x="5667" y="372"/>
                    <a:pt x="5683" y="391"/>
                  </a:cubicBezTo>
                  <a:cubicBezTo>
                    <a:pt x="5699" y="410"/>
                    <a:pt x="5707" y="437"/>
                    <a:pt x="5708" y="471"/>
                  </a:cubicBezTo>
                  <a:lnTo>
                    <a:pt x="5508" y="471"/>
                  </a:lnTo>
                  <a:close/>
                  <a:moveTo>
                    <a:pt x="6029" y="320"/>
                  </a:moveTo>
                  <a:cubicBezTo>
                    <a:pt x="6021" y="316"/>
                    <a:pt x="6009" y="315"/>
                    <a:pt x="5993" y="315"/>
                  </a:cubicBezTo>
                  <a:cubicBezTo>
                    <a:pt x="5971" y="315"/>
                    <a:pt x="5952" y="322"/>
                    <a:pt x="5934" y="337"/>
                  </a:cubicBezTo>
                  <a:cubicBezTo>
                    <a:pt x="5917" y="352"/>
                    <a:pt x="5905" y="372"/>
                    <a:pt x="5896" y="397"/>
                  </a:cubicBezTo>
                  <a:cubicBezTo>
                    <a:pt x="5895" y="397"/>
                    <a:pt x="5895" y="397"/>
                    <a:pt x="5895" y="397"/>
                  </a:cubicBezTo>
                  <a:cubicBezTo>
                    <a:pt x="5895" y="321"/>
                    <a:pt x="5895" y="321"/>
                    <a:pt x="5895" y="321"/>
                  </a:cubicBezTo>
                  <a:cubicBezTo>
                    <a:pt x="5836" y="321"/>
                    <a:pt x="5836" y="321"/>
                    <a:pt x="5836" y="321"/>
                  </a:cubicBezTo>
                  <a:cubicBezTo>
                    <a:pt x="5836" y="692"/>
                    <a:pt x="5836" y="692"/>
                    <a:pt x="5836" y="692"/>
                  </a:cubicBezTo>
                  <a:cubicBezTo>
                    <a:pt x="5895" y="692"/>
                    <a:pt x="5895" y="692"/>
                    <a:pt x="5895" y="692"/>
                  </a:cubicBezTo>
                  <a:cubicBezTo>
                    <a:pt x="5895" y="503"/>
                    <a:pt x="5895" y="503"/>
                    <a:pt x="5895" y="503"/>
                  </a:cubicBezTo>
                  <a:cubicBezTo>
                    <a:pt x="5895" y="463"/>
                    <a:pt x="5903" y="431"/>
                    <a:pt x="5920" y="406"/>
                  </a:cubicBezTo>
                  <a:cubicBezTo>
                    <a:pt x="5936" y="382"/>
                    <a:pt x="5957" y="369"/>
                    <a:pt x="5984" y="369"/>
                  </a:cubicBezTo>
                  <a:cubicBezTo>
                    <a:pt x="6003" y="369"/>
                    <a:pt x="6018" y="373"/>
                    <a:pt x="6029" y="381"/>
                  </a:cubicBezTo>
                  <a:lnTo>
                    <a:pt x="6029" y="32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a:lnSpc>
                  <a:spcPct val="90000"/>
                </a:lnSpc>
              </a:pPr>
              <a:endParaRPr lang="en-US"/>
            </a:p>
          </p:txBody>
        </p:sp>
      </p:grpSp>
      <p:grpSp>
        <p:nvGrpSpPr>
          <p:cNvPr id="37" name="Group 36"/>
          <p:cNvGrpSpPr/>
          <p:nvPr/>
        </p:nvGrpSpPr>
        <p:grpSpPr>
          <a:xfrm>
            <a:off x="276225" y="5104658"/>
            <a:ext cx="5852160" cy="1591056"/>
            <a:chOff x="276225" y="4930591"/>
            <a:chExt cx="5852160" cy="1591056"/>
          </a:xfrm>
        </p:grpSpPr>
        <p:sp>
          <p:nvSpPr>
            <p:cNvPr id="57" name="Rectangle 56"/>
            <p:cNvSpPr/>
            <p:nvPr/>
          </p:nvSpPr>
          <p:spPr bwMode="auto">
            <a:xfrm>
              <a:off x="276225" y="4930591"/>
              <a:ext cx="5852160" cy="1591056"/>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40594">
                        <a:schemeClr val="accent2"/>
                      </a:gs>
                      <a:gs pos="55000">
                        <a:schemeClr val="accent2"/>
                      </a:gs>
                    </a:gsLst>
                    <a:lin ang="5400000" scaled="0"/>
                  </a:gradFill>
                  <a:latin typeface="+mj-lt"/>
                </a:rPr>
                <a:t>Microsoft Cloud</a:t>
              </a:r>
            </a:p>
          </p:txBody>
        </p:sp>
        <p:sp>
          <p:nvSpPr>
            <p:cNvPr id="58" name="Rectangle 57"/>
            <p:cNvSpPr/>
            <p:nvPr/>
          </p:nvSpPr>
          <p:spPr bwMode="auto">
            <a:xfrm>
              <a:off x="463677" y="5607247"/>
              <a:ext cx="1783080"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Azure</a:t>
              </a:r>
            </a:p>
          </p:txBody>
        </p:sp>
        <p:sp>
          <p:nvSpPr>
            <p:cNvPr id="59" name="Rectangle 58"/>
            <p:cNvSpPr/>
            <p:nvPr/>
          </p:nvSpPr>
          <p:spPr bwMode="auto">
            <a:xfrm>
              <a:off x="2310765" y="5607247"/>
              <a:ext cx="1783080"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On-</a:t>
              </a:r>
              <a:br>
                <a:rPr lang="en-US" sz="1600" b="1" dirty="0">
                  <a:gradFill>
                    <a:gsLst>
                      <a:gs pos="3960">
                        <a:schemeClr val="tx1"/>
                      </a:gs>
                      <a:gs pos="40594">
                        <a:schemeClr val="tx1"/>
                      </a:gs>
                    </a:gsLst>
                    <a:lin ang="5400000" scaled="0"/>
                  </a:gradFill>
                  <a:latin typeface="+mj-lt"/>
                  <a:ea typeface="MS PGothic" pitchFamily="34" charset="-128"/>
                </a:rPr>
              </a:br>
              <a:r>
                <a:rPr lang="en-US" sz="1600" b="1" dirty="0">
                  <a:gradFill>
                    <a:gsLst>
                      <a:gs pos="3960">
                        <a:schemeClr val="tx1"/>
                      </a:gs>
                      <a:gs pos="40594">
                        <a:schemeClr val="tx1"/>
                      </a:gs>
                    </a:gsLst>
                    <a:lin ang="5400000" scaled="0"/>
                  </a:gradFill>
                  <a:latin typeface="+mj-lt"/>
                  <a:ea typeface="MS PGothic" pitchFamily="34" charset="-128"/>
                </a:rPr>
                <a:t>premises</a:t>
              </a:r>
            </a:p>
          </p:txBody>
        </p:sp>
        <p:sp>
          <p:nvSpPr>
            <p:cNvPr id="60" name="Rectangle 59"/>
            <p:cNvSpPr/>
            <p:nvPr/>
          </p:nvSpPr>
          <p:spPr bwMode="auto">
            <a:xfrm>
              <a:off x="4157853" y="5607247"/>
              <a:ext cx="1783080"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63">
                <a:lnSpc>
                  <a:spcPct val="90000"/>
                </a:lnSpc>
              </a:pPr>
              <a:r>
                <a:rPr lang="en-US" sz="1600" b="1" dirty="0">
                  <a:gradFill>
                    <a:gsLst>
                      <a:gs pos="3960">
                        <a:schemeClr val="tx1"/>
                      </a:gs>
                      <a:gs pos="40594">
                        <a:schemeClr val="tx1"/>
                      </a:gs>
                    </a:gsLst>
                    <a:lin ang="5400000" scaled="0"/>
                  </a:gradFill>
                  <a:latin typeface="+mj-lt"/>
                  <a:ea typeface="MS PGothic" pitchFamily="34" charset="-128"/>
                </a:rPr>
                <a:t>Service </a:t>
              </a:r>
              <a:br>
                <a:rPr lang="en-US" sz="1600" b="1" dirty="0">
                  <a:gradFill>
                    <a:gsLst>
                      <a:gs pos="3960">
                        <a:schemeClr val="tx1"/>
                      </a:gs>
                      <a:gs pos="40594">
                        <a:schemeClr val="tx1"/>
                      </a:gs>
                    </a:gsLst>
                    <a:lin ang="5400000" scaled="0"/>
                  </a:gradFill>
                  <a:latin typeface="+mj-lt"/>
                  <a:ea typeface="MS PGothic" pitchFamily="34" charset="-128"/>
                </a:rPr>
              </a:br>
              <a:r>
                <a:rPr lang="en-US" sz="1600" b="1" dirty="0">
                  <a:gradFill>
                    <a:gsLst>
                      <a:gs pos="3960">
                        <a:schemeClr val="tx1"/>
                      </a:gs>
                      <a:gs pos="40594">
                        <a:schemeClr val="tx1"/>
                      </a:gs>
                    </a:gsLst>
                    <a:lin ang="5400000" scaled="0"/>
                  </a:gradFill>
                  <a:latin typeface="+mj-lt"/>
                  <a:ea typeface="MS PGothic" pitchFamily="34" charset="-128"/>
                </a:rPr>
                <a:t>provider</a:t>
              </a:r>
            </a:p>
          </p:txBody>
        </p:sp>
        <p:sp>
          <p:nvSpPr>
            <p:cNvPr id="61" name="Freeform 5"/>
            <p:cNvSpPr>
              <a:spLocks noChangeAspect="1" noEditPoints="1"/>
            </p:cNvSpPr>
            <p:nvPr/>
          </p:nvSpPr>
          <p:spPr bwMode="auto">
            <a:xfrm>
              <a:off x="1692918" y="5836337"/>
              <a:ext cx="427516" cy="27334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119"/>
            <p:cNvSpPr>
              <a:spLocks noChangeAspect="1" noEditPoints="1"/>
            </p:cNvSpPr>
            <p:nvPr/>
          </p:nvSpPr>
          <p:spPr bwMode="auto">
            <a:xfrm>
              <a:off x="3563560" y="5792129"/>
              <a:ext cx="403962" cy="377851"/>
            </a:xfrm>
            <a:custGeom>
              <a:avLst/>
              <a:gdLst>
                <a:gd name="T0" fmla="*/ 1438 w 2955"/>
                <a:gd name="T1" fmla="*/ 1625 h 2764"/>
                <a:gd name="T2" fmla="*/ 0 w 2955"/>
                <a:gd name="T3" fmla="*/ 1779 h 2764"/>
                <a:gd name="T4" fmla="*/ 845 w 2955"/>
                <a:gd name="T5" fmla="*/ 1531 h 2764"/>
                <a:gd name="T6" fmla="*/ 1438 w 2955"/>
                <a:gd name="T7" fmla="*/ 2764 h 2764"/>
                <a:gd name="T8" fmla="*/ 2955 w 2955"/>
                <a:gd name="T9" fmla="*/ 0 h 2764"/>
                <a:gd name="T10" fmla="*/ 1977 w 2955"/>
                <a:gd name="T11" fmla="*/ 2339 h 2764"/>
                <a:gd name="T12" fmla="*/ 1764 w 2955"/>
                <a:gd name="T13" fmla="*/ 2126 h 2764"/>
                <a:gd name="T14" fmla="*/ 1977 w 2955"/>
                <a:gd name="T15" fmla="*/ 2339 h 2764"/>
                <a:gd name="T16" fmla="*/ 1764 w 2955"/>
                <a:gd name="T17" fmla="*/ 1913 h 2764"/>
                <a:gd name="T18" fmla="*/ 1977 w 2955"/>
                <a:gd name="T19" fmla="*/ 1701 h 2764"/>
                <a:gd name="T20" fmla="*/ 1977 w 2955"/>
                <a:gd name="T21" fmla="*/ 1488 h 2764"/>
                <a:gd name="T22" fmla="*/ 1764 w 2955"/>
                <a:gd name="T23" fmla="*/ 1276 h 2764"/>
                <a:gd name="T24" fmla="*/ 1977 w 2955"/>
                <a:gd name="T25" fmla="*/ 1488 h 2764"/>
                <a:gd name="T26" fmla="*/ 1764 w 2955"/>
                <a:gd name="T27" fmla="*/ 1063 h 2764"/>
                <a:gd name="T28" fmla="*/ 1977 w 2955"/>
                <a:gd name="T29" fmla="*/ 850 h 2764"/>
                <a:gd name="T30" fmla="*/ 1977 w 2955"/>
                <a:gd name="T31" fmla="*/ 638 h 2764"/>
                <a:gd name="T32" fmla="*/ 1764 w 2955"/>
                <a:gd name="T33" fmla="*/ 425 h 2764"/>
                <a:gd name="T34" fmla="*/ 1977 w 2955"/>
                <a:gd name="T35" fmla="*/ 638 h 2764"/>
                <a:gd name="T36" fmla="*/ 2090 w 2955"/>
                <a:gd name="T37" fmla="*/ 2339 h 2764"/>
                <a:gd name="T38" fmla="*/ 2303 w 2955"/>
                <a:gd name="T39" fmla="*/ 2126 h 2764"/>
                <a:gd name="T40" fmla="*/ 2303 w 2955"/>
                <a:gd name="T41" fmla="*/ 1913 h 2764"/>
                <a:gd name="T42" fmla="*/ 2090 w 2955"/>
                <a:gd name="T43" fmla="*/ 1701 h 2764"/>
                <a:gd name="T44" fmla="*/ 2303 w 2955"/>
                <a:gd name="T45" fmla="*/ 1913 h 2764"/>
                <a:gd name="T46" fmla="*/ 2090 w 2955"/>
                <a:gd name="T47" fmla="*/ 1488 h 2764"/>
                <a:gd name="T48" fmla="*/ 2303 w 2955"/>
                <a:gd name="T49" fmla="*/ 1276 h 2764"/>
                <a:gd name="T50" fmla="*/ 2303 w 2955"/>
                <a:gd name="T51" fmla="*/ 1063 h 2764"/>
                <a:gd name="T52" fmla="*/ 2090 w 2955"/>
                <a:gd name="T53" fmla="*/ 850 h 2764"/>
                <a:gd name="T54" fmla="*/ 2303 w 2955"/>
                <a:gd name="T55" fmla="*/ 1063 h 2764"/>
                <a:gd name="T56" fmla="*/ 2090 w 2955"/>
                <a:gd name="T57" fmla="*/ 638 h 2764"/>
                <a:gd name="T58" fmla="*/ 2303 w 2955"/>
                <a:gd name="T59" fmla="*/ 425 h 2764"/>
                <a:gd name="T60" fmla="*/ 2629 w 2955"/>
                <a:gd name="T61" fmla="*/ 2339 h 2764"/>
                <a:gd name="T62" fmla="*/ 2416 w 2955"/>
                <a:gd name="T63" fmla="*/ 2126 h 2764"/>
                <a:gd name="T64" fmla="*/ 2629 w 2955"/>
                <a:gd name="T65" fmla="*/ 2339 h 2764"/>
                <a:gd name="T66" fmla="*/ 2416 w 2955"/>
                <a:gd name="T67" fmla="*/ 1913 h 2764"/>
                <a:gd name="T68" fmla="*/ 2629 w 2955"/>
                <a:gd name="T69" fmla="*/ 1701 h 2764"/>
                <a:gd name="T70" fmla="*/ 2629 w 2955"/>
                <a:gd name="T71" fmla="*/ 1488 h 2764"/>
                <a:gd name="T72" fmla="*/ 2416 w 2955"/>
                <a:gd name="T73" fmla="*/ 1276 h 2764"/>
                <a:gd name="T74" fmla="*/ 2629 w 2955"/>
                <a:gd name="T75" fmla="*/ 1488 h 2764"/>
                <a:gd name="T76" fmla="*/ 2416 w 2955"/>
                <a:gd name="T77" fmla="*/ 1063 h 2764"/>
                <a:gd name="T78" fmla="*/ 2629 w 2955"/>
                <a:gd name="T79" fmla="*/ 850 h 2764"/>
                <a:gd name="T80" fmla="*/ 2629 w 2955"/>
                <a:gd name="T81" fmla="*/ 638 h 2764"/>
                <a:gd name="T82" fmla="*/ 2416 w 2955"/>
                <a:gd name="T83" fmla="*/ 425 h 2764"/>
                <a:gd name="T84" fmla="*/ 2629 w 2955"/>
                <a:gd name="T85" fmla="*/ 638 h 2764"/>
                <a:gd name="T86" fmla="*/ 1370 w 2955"/>
                <a:gd name="T87" fmla="*/ 1921 h 2764"/>
                <a:gd name="T88" fmla="*/ 1003 w 2955"/>
                <a:gd name="T89" fmla="*/ 2764 h 2764"/>
                <a:gd name="T90" fmla="*/ 685 w 2955"/>
                <a:gd name="T91" fmla="*/ 2183 h 2764"/>
                <a:gd name="T92" fmla="*/ 318 w 2955"/>
                <a:gd name="T93" fmla="*/ 2764 h 2764"/>
                <a:gd name="T94" fmla="*/ 845 w 2955"/>
                <a:gd name="T95" fmla="*/ 1602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55" h="2764">
                  <a:moveTo>
                    <a:pt x="1438" y="0"/>
                  </a:moveTo>
                  <a:lnTo>
                    <a:pt x="1438" y="1625"/>
                  </a:lnTo>
                  <a:lnTo>
                    <a:pt x="845" y="1266"/>
                  </a:lnTo>
                  <a:lnTo>
                    <a:pt x="0" y="1779"/>
                  </a:lnTo>
                  <a:lnTo>
                    <a:pt x="134" y="1961"/>
                  </a:lnTo>
                  <a:lnTo>
                    <a:pt x="845" y="1531"/>
                  </a:lnTo>
                  <a:lnTo>
                    <a:pt x="1438" y="1890"/>
                  </a:lnTo>
                  <a:lnTo>
                    <a:pt x="1438" y="2764"/>
                  </a:lnTo>
                  <a:lnTo>
                    <a:pt x="2955" y="2764"/>
                  </a:lnTo>
                  <a:lnTo>
                    <a:pt x="2955" y="0"/>
                  </a:lnTo>
                  <a:lnTo>
                    <a:pt x="1438" y="0"/>
                  </a:lnTo>
                  <a:close/>
                  <a:moveTo>
                    <a:pt x="1977" y="2339"/>
                  </a:moveTo>
                  <a:lnTo>
                    <a:pt x="1764" y="2339"/>
                  </a:lnTo>
                  <a:lnTo>
                    <a:pt x="1764" y="2126"/>
                  </a:lnTo>
                  <a:lnTo>
                    <a:pt x="1977" y="2126"/>
                  </a:lnTo>
                  <a:lnTo>
                    <a:pt x="1977" y="2339"/>
                  </a:lnTo>
                  <a:close/>
                  <a:moveTo>
                    <a:pt x="1977" y="1913"/>
                  </a:moveTo>
                  <a:lnTo>
                    <a:pt x="1764" y="1913"/>
                  </a:lnTo>
                  <a:lnTo>
                    <a:pt x="1764" y="1701"/>
                  </a:lnTo>
                  <a:lnTo>
                    <a:pt x="1977" y="1701"/>
                  </a:lnTo>
                  <a:lnTo>
                    <a:pt x="1977" y="1913"/>
                  </a:lnTo>
                  <a:close/>
                  <a:moveTo>
                    <a:pt x="1977" y="1488"/>
                  </a:moveTo>
                  <a:lnTo>
                    <a:pt x="1764" y="1488"/>
                  </a:lnTo>
                  <a:lnTo>
                    <a:pt x="1764" y="1276"/>
                  </a:lnTo>
                  <a:lnTo>
                    <a:pt x="1977" y="1276"/>
                  </a:lnTo>
                  <a:lnTo>
                    <a:pt x="1977" y="1488"/>
                  </a:lnTo>
                  <a:close/>
                  <a:moveTo>
                    <a:pt x="1977" y="1063"/>
                  </a:moveTo>
                  <a:lnTo>
                    <a:pt x="1764" y="1063"/>
                  </a:lnTo>
                  <a:lnTo>
                    <a:pt x="1764" y="850"/>
                  </a:lnTo>
                  <a:lnTo>
                    <a:pt x="1977" y="850"/>
                  </a:lnTo>
                  <a:lnTo>
                    <a:pt x="1977" y="1063"/>
                  </a:lnTo>
                  <a:close/>
                  <a:moveTo>
                    <a:pt x="1977" y="638"/>
                  </a:moveTo>
                  <a:lnTo>
                    <a:pt x="1764" y="638"/>
                  </a:lnTo>
                  <a:lnTo>
                    <a:pt x="1764" y="425"/>
                  </a:lnTo>
                  <a:lnTo>
                    <a:pt x="1977" y="425"/>
                  </a:lnTo>
                  <a:lnTo>
                    <a:pt x="1977" y="638"/>
                  </a:lnTo>
                  <a:close/>
                  <a:moveTo>
                    <a:pt x="2303" y="2339"/>
                  </a:moveTo>
                  <a:lnTo>
                    <a:pt x="2090" y="2339"/>
                  </a:lnTo>
                  <a:lnTo>
                    <a:pt x="2090" y="2126"/>
                  </a:lnTo>
                  <a:lnTo>
                    <a:pt x="2303" y="2126"/>
                  </a:lnTo>
                  <a:lnTo>
                    <a:pt x="2303" y="2339"/>
                  </a:lnTo>
                  <a:close/>
                  <a:moveTo>
                    <a:pt x="2303" y="1913"/>
                  </a:moveTo>
                  <a:lnTo>
                    <a:pt x="2090" y="1913"/>
                  </a:lnTo>
                  <a:lnTo>
                    <a:pt x="2090" y="1701"/>
                  </a:lnTo>
                  <a:lnTo>
                    <a:pt x="2303" y="1701"/>
                  </a:lnTo>
                  <a:lnTo>
                    <a:pt x="2303" y="1913"/>
                  </a:lnTo>
                  <a:close/>
                  <a:moveTo>
                    <a:pt x="2303" y="1488"/>
                  </a:moveTo>
                  <a:lnTo>
                    <a:pt x="2090" y="1488"/>
                  </a:lnTo>
                  <a:lnTo>
                    <a:pt x="2090" y="1276"/>
                  </a:lnTo>
                  <a:lnTo>
                    <a:pt x="2303" y="1276"/>
                  </a:lnTo>
                  <a:lnTo>
                    <a:pt x="2303" y="1488"/>
                  </a:lnTo>
                  <a:close/>
                  <a:moveTo>
                    <a:pt x="2303" y="1063"/>
                  </a:moveTo>
                  <a:lnTo>
                    <a:pt x="2090" y="1063"/>
                  </a:lnTo>
                  <a:lnTo>
                    <a:pt x="2090" y="850"/>
                  </a:lnTo>
                  <a:lnTo>
                    <a:pt x="2303" y="850"/>
                  </a:lnTo>
                  <a:lnTo>
                    <a:pt x="2303" y="1063"/>
                  </a:lnTo>
                  <a:close/>
                  <a:moveTo>
                    <a:pt x="2303" y="638"/>
                  </a:moveTo>
                  <a:lnTo>
                    <a:pt x="2090" y="638"/>
                  </a:lnTo>
                  <a:lnTo>
                    <a:pt x="2090" y="425"/>
                  </a:lnTo>
                  <a:lnTo>
                    <a:pt x="2303" y="425"/>
                  </a:lnTo>
                  <a:lnTo>
                    <a:pt x="2303" y="638"/>
                  </a:lnTo>
                  <a:close/>
                  <a:moveTo>
                    <a:pt x="2629" y="2339"/>
                  </a:moveTo>
                  <a:lnTo>
                    <a:pt x="2416" y="2339"/>
                  </a:lnTo>
                  <a:lnTo>
                    <a:pt x="2416" y="2126"/>
                  </a:lnTo>
                  <a:lnTo>
                    <a:pt x="2629" y="2126"/>
                  </a:lnTo>
                  <a:lnTo>
                    <a:pt x="2629" y="2339"/>
                  </a:lnTo>
                  <a:close/>
                  <a:moveTo>
                    <a:pt x="2629" y="1913"/>
                  </a:moveTo>
                  <a:lnTo>
                    <a:pt x="2416" y="1913"/>
                  </a:lnTo>
                  <a:lnTo>
                    <a:pt x="2416" y="1701"/>
                  </a:lnTo>
                  <a:lnTo>
                    <a:pt x="2629" y="1701"/>
                  </a:lnTo>
                  <a:lnTo>
                    <a:pt x="2629" y="1913"/>
                  </a:lnTo>
                  <a:close/>
                  <a:moveTo>
                    <a:pt x="2629" y="1488"/>
                  </a:moveTo>
                  <a:lnTo>
                    <a:pt x="2416" y="1488"/>
                  </a:lnTo>
                  <a:lnTo>
                    <a:pt x="2416" y="1276"/>
                  </a:lnTo>
                  <a:lnTo>
                    <a:pt x="2629" y="1276"/>
                  </a:lnTo>
                  <a:lnTo>
                    <a:pt x="2629" y="1488"/>
                  </a:lnTo>
                  <a:close/>
                  <a:moveTo>
                    <a:pt x="2629" y="1063"/>
                  </a:moveTo>
                  <a:lnTo>
                    <a:pt x="2416" y="1063"/>
                  </a:lnTo>
                  <a:lnTo>
                    <a:pt x="2416" y="850"/>
                  </a:lnTo>
                  <a:lnTo>
                    <a:pt x="2629" y="850"/>
                  </a:lnTo>
                  <a:lnTo>
                    <a:pt x="2629" y="1063"/>
                  </a:lnTo>
                  <a:close/>
                  <a:moveTo>
                    <a:pt x="2629" y="638"/>
                  </a:moveTo>
                  <a:lnTo>
                    <a:pt x="2416" y="638"/>
                  </a:lnTo>
                  <a:lnTo>
                    <a:pt x="2416" y="425"/>
                  </a:lnTo>
                  <a:lnTo>
                    <a:pt x="2629" y="425"/>
                  </a:lnTo>
                  <a:lnTo>
                    <a:pt x="2629" y="638"/>
                  </a:lnTo>
                  <a:close/>
                  <a:moveTo>
                    <a:pt x="845" y="1602"/>
                  </a:moveTo>
                  <a:lnTo>
                    <a:pt x="1370" y="1921"/>
                  </a:lnTo>
                  <a:lnTo>
                    <a:pt x="1370" y="2764"/>
                  </a:lnTo>
                  <a:lnTo>
                    <a:pt x="1003" y="2764"/>
                  </a:lnTo>
                  <a:lnTo>
                    <a:pt x="1003" y="2183"/>
                  </a:lnTo>
                  <a:lnTo>
                    <a:pt x="685" y="2183"/>
                  </a:lnTo>
                  <a:lnTo>
                    <a:pt x="685" y="2764"/>
                  </a:lnTo>
                  <a:lnTo>
                    <a:pt x="318" y="2764"/>
                  </a:lnTo>
                  <a:lnTo>
                    <a:pt x="318" y="1921"/>
                  </a:lnTo>
                  <a:lnTo>
                    <a:pt x="845" y="160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3" name="Group 62"/>
            <p:cNvGrpSpPr/>
            <p:nvPr/>
          </p:nvGrpSpPr>
          <p:grpSpPr>
            <a:xfrm>
              <a:off x="5186031" y="5784081"/>
              <a:ext cx="627660" cy="377851"/>
              <a:chOff x="5536971" y="5784081"/>
              <a:chExt cx="627660" cy="377851"/>
            </a:xfrm>
          </p:grpSpPr>
          <p:sp>
            <p:nvSpPr>
              <p:cNvPr id="64" name="Freeform 5"/>
              <p:cNvSpPr>
                <a:spLocks noChangeAspect="1" noEditPoints="1"/>
              </p:cNvSpPr>
              <p:nvPr/>
            </p:nvSpPr>
            <p:spPr bwMode="auto">
              <a:xfrm>
                <a:off x="5824402" y="5792129"/>
                <a:ext cx="340229" cy="217532"/>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Rectangle 64"/>
              <p:cNvSpPr/>
              <p:nvPr/>
            </p:nvSpPr>
            <p:spPr bwMode="auto">
              <a:xfrm>
                <a:off x="5738952" y="5784081"/>
                <a:ext cx="223698" cy="3778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119"/>
              <p:cNvSpPr>
                <a:spLocks noChangeAspect="1" noEditPoints="1"/>
              </p:cNvSpPr>
              <p:nvPr/>
            </p:nvSpPr>
            <p:spPr bwMode="auto">
              <a:xfrm>
                <a:off x="5536971" y="5784081"/>
                <a:ext cx="403962" cy="377851"/>
              </a:xfrm>
              <a:custGeom>
                <a:avLst/>
                <a:gdLst>
                  <a:gd name="T0" fmla="*/ 1438 w 2955"/>
                  <a:gd name="T1" fmla="*/ 1625 h 2764"/>
                  <a:gd name="T2" fmla="*/ 0 w 2955"/>
                  <a:gd name="T3" fmla="*/ 1779 h 2764"/>
                  <a:gd name="T4" fmla="*/ 845 w 2955"/>
                  <a:gd name="T5" fmla="*/ 1531 h 2764"/>
                  <a:gd name="T6" fmla="*/ 1438 w 2955"/>
                  <a:gd name="T7" fmla="*/ 2764 h 2764"/>
                  <a:gd name="T8" fmla="*/ 2955 w 2955"/>
                  <a:gd name="T9" fmla="*/ 0 h 2764"/>
                  <a:gd name="T10" fmla="*/ 1977 w 2955"/>
                  <a:gd name="T11" fmla="*/ 2339 h 2764"/>
                  <a:gd name="T12" fmla="*/ 1764 w 2955"/>
                  <a:gd name="T13" fmla="*/ 2126 h 2764"/>
                  <a:gd name="T14" fmla="*/ 1977 w 2955"/>
                  <a:gd name="T15" fmla="*/ 2339 h 2764"/>
                  <a:gd name="T16" fmla="*/ 1764 w 2955"/>
                  <a:gd name="T17" fmla="*/ 1913 h 2764"/>
                  <a:gd name="T18" fmla="*/ 1977 w 2955"/>
                  <a:gd name="T19" fmla="*/ 1701 h 2764"/>
                  <a:gd name="T20" fmla="*/ 1977 w 2955"/>
                  <a:gd name="T21" fmla="*/ 1488 h 2764"/>
                  <a:gd name="T22" fmla="*/ 1764 w 2955"/>
                  <a:gd name="T23" fmla="*/ 1276 h 2764"/>
                  <a:gd name="T24" fmla="*/ 1977 w 2955"/>
                  <a:gd name="T25" fmla="*/ 1488 h 2764"/>
                  <a:gd name="T26" fmla="*/ 1764 w 2955"/>
                  <a:gd name="T27" fmla="*/ 1063 h 2764"/>
                  <a:gd name="T28" fmla="*/ 1977 w 2955"/>
                  <a:gd name="T29" fmla="*/ 850 h 2764"/>
                  <a:gd name="T30" fmla="*/ 1977 w 2955"/>
                  <a:gd name="T31" fmla="*/ 638 h 2764"/>
                  <a:gd name="T32" fmla="*/ 1764 w 2955"/>
                  <a:gd name="T33" fmla="*/ 425 h 2764"/>
                  <a:gd name="T34" fmla="*/ 1977 w 2955"/>
                  <a:gd name="T35" fmla="*/ 638 h 2764"/>
                  <a:gd name="T36" fmla="*/ 2090 w 2955"/>
                  <a:gd name="T37" fmla="*/ 2339 h 2764"/>
                  <a:gd name="T38" fmla="*/ 2303 w 2955"/>
                  <a:gd name="T39" fmla="*/ 2126 h 2764"/>
                  <a:gd name="T40" fmla="*/ 2303 w 2955"/>
                  <a:gd name="T41" fmla="*/ 1913 h 2764"/>
                  <a:gd name="T42" fmla="*/ 2090 w 2955"/>
                  <a:gd name="T43" fmla="*/ 1701 h 2764"/>
                  <a:gd name="T44" fmla="*/ 2303 w 2955"/>
                  <a:gd name="T45" fmla="*/ 1913 h 2764"/>
                  <a:gd name="T46" fmla="*/ 2090 w 2955"/>
                  <a:gd name="T47" fmla="*/ 1488 h 2764"/>
                  <a:gd name="T48" fmla="*/ 2303 w 2955"/>
                  <a:gd name="T49" fmla="*/ 1276 h 2764"/>
                  <a:gd name="T50" fmla="*/ 2303 w 2955"/>
                  <a:gd name="T51" fmla="*/ 1063 h 2764"/>
                  <a:gd name="T52" fmla="*/ 2090 w 2955"/>
                  <a:gd name="T53" fmla="*/ 850 h 2764"/>
                  <a:gd name="T54" fmla="*/ 2303 w 2955"/>
                  <a:gd name="T55" fmla="*/ 1063 h 2764"/>
                  <a:gd name="T56" fmla="*/ 2090 w 2955"/>
                  <a:gd name="T57" fmla="*/ 638 h 2764"/>
                  <a:gd name="T58" fmla="*/ 2303 w 2955"/>
                  <a:gd name="T59" fmla="*/ 425 h 2764"/>
                  <a:gd name="T60" fmla="*/ 2629 w 2955"/>
                  <a:gd name="T61" fmla="*/ 2339 h 2764"/>
                  <a:gd name="T62" fmla="*/ 2416 w 2955"/>
                  <a:gd name="T63" fmla="*/ 2126 h 2764"/>
                  <a:gd name="T64" fmla="*/ 2629 w 2955"/>
                  <a:gd name="T65" fmla="*/ 2339 h 2764"/>
                  <a:gd name="T66" fmla="*/ 2416 w 2955"/>
                  <a:gd name="T67" fmla="*/ 1913 h 2764"/>
                  <a:gd name="T68" fmla="*/ 2629 w 2955"/>
                  <a:gd name="T69" fmla="*/ 1701 h 2764"/>
                  <a:gd name="T70" fmla="*/ 2629 w 2955"/>
                  <a:gd name="T71" fmla="*/ 1488 h 2764"/>
                  <a:gd name="T72" fmla="*/ 2416 w 2955"/>
                  <a:gd name="T73" fmla="*/ 1276 h 2764"/>
                  <a:gd name="T74" fmla="*/ 2629 w 2955"/>
                  <a:gd name="T75" fmla="*/ 1488 h 2764"/>
                  <a:gd name="T76" fmla="*/ 2416 w 2955"/>
                  <a:gd name="T77" fmla="*/ 1063 h 2764"/>
                  <a:gd name="T78" fmla="*/ 2629 w 2955"/>
                  <a:gd name="T79" fmla="*/ 850 h 2764"/>
                  <a:gd name="T80" fmla="*/ 2629 w 2955"/>
                  <a:gd name="T81" fmla="*/ 638 h 2764"/>
                  <a:gd name="T82" fmla="*/ 2416 w 2955"/>
                  <a:gd name="T83" fmla="*/ 425 h 2764"/>
                  <a:gd name="T84" fmla="*/ 2629 w 2955"/>
                  <a:gd name="T85" fmla="*/ 638 h 2764"/>
                  <a:gd name="T86" fmla="*/ 1370 w 2955"/>
                  <a:gd name="T87" fmla="*/ 1921 h 2764"/>
                  <a:gd name="T88" fmla="*/ 1003 w 2955"/>
                  <a:gd name="T89" fmla="*/ 2764 h 2764"/>
                  <a:gd name="T90" fmla="*/ 685 w 2955"/>
                  <a:gd name="T91" fmla="*/ 2183 h 2764"/>
                  <a:gd name="T92" fmla="*/ 318 w 2955"/>
                  <a:gd name="T93" fmla="*/ 2764 h 2764"/>
                  <a:gd name="T94" fmla="*/ 845 w 2955"/>
                  <a:gd name="T95" fmla="*/ 1602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55" h="2764">
                    <a:moveTo>
                      <a:pt x="1438" y="0"/>
                    </a:moveTo>
                    <a:lnTo>
                      <a:pt x="1438" y="1625"/>
                    </a:lnTo>
                    <a:lnTo>
                      <a:pt x="845" y="1266"/>
                    </a:lnTo>
                    <a:lnTo>
                      <a:pt x="0" y="1779"/>
                    </a:lnTo>
                    <a:lnTo>
                      <a:pt x="134" y="1961"/>
                    </a:lnTo>
                    <a:lnTo>
                      <a:pt x="845" y="1531"/>
                    </a:lnTo>
                    <a:lnTo>
                      <a:pt x="1438" y="1890"/>
                    </a:lnTo>
                    <a:lnTo>
                      <a:pt x="1438" y="2764"/>
                    </a:lnTo>
                    <a:lnTo>
                      <a:pt x="2955" y="2764"/>
                    </a:lnTo>
                    <a:lnTo>
                      <a:pt x="2955" y="0"/>
                    </a:lnTo>
                    <a:lnTo>
                      <a:pt x="1438" y="0"/>
                    </a:lnTo>
                    <a:close/>
                    <a:moveTo>
                      <a:pt x="1977" y="2339"/>
                    </a:moveTo>
                    <a:lnTo>
                      <a:pt x="1764" y="2339"/>
                    </a:lnTo>
                    <a:lnTo>
                      <a:pt x="1764" y="2126"/>
                    </a:lnTo>
                    <a:lnTo>
                      <a:pt x="1977" y="2126"/>
                    </a:lnTo>
                    <a:lnTo>
                      <a:pt x="1977" y="2339"/>
                    </a:lnTo>
                    <a:close/>
                    <a:moveTo>
                      <a:pt x="1977" y="1913"/>
                    </a:moveTo>
                    <a:lnTo>
                      <a:pt x="1764" y="1913"/>
                    </a:lnTo>
                    <a:lnTo>
                      <a:pt x="1764" y="1701"/>
                    </a:lnTo>
                    <a:lnTo>
                      <a:pt x="1977" y="1701"/>
                    </a:lnTo>
                    <a:lnTo>
                      <a:pt x="1977" y="1913"/>
                    </a:lnTo>
                    <a:close/>
                    <a:moveTo>
                      <a:pt x="1977" y="1488"/>
                    </a:moveTo>
                    <a:lnTo>
                      <a:pt x="1764" y="1488"/>
                    </a:lnTo>
                    <a:lnTo>
                      <a:pt x="1764" y="1276"/>
                    </a:lnTo>
                    <a:lnTo>
                      <a:pt x="1977" y="1276"/>
                    </a:lnTo>
                    <a:lnTo>
                      <a:pt x="1977" y="1488"/>
                    </a:lnTo>
                    <a:close/>
                    <a:moveTo>
                      <a:pt x="1977" y="1063"/>
                    </a:moveTo>
                    <a:lnTo>
                      <a:pt x="1764" y="1063"/>
                    </a:lnTo>
                    <a:lnTo>
                      <a:pt x="1764" y="850"/>
                    </a:lnTo>
                    <a:lnTo>
                      <a:pt x="1977" y="850"/>
                    </a:lnTo>
                    <a:lnTo>
                      <a:pt x="1977" y="1063"/>
                    </a:lnTo>
                    <a:close/>
                    <a:moveTo>
                      <a:pt x="1977" y="638"/>
                    </a:moveTo>
                    <a:lnTo>
                      <a:pt x="1764" y="638"/>
                    </a:lnTo>
                    <a:lnTo>
                      <a:pt x="1764" y="425"/>
                    </a:lnTo>
                    <a:lnTo>
                      <a:pt x="1977" y="425"/>
                    </a:lnTo>
                    <a:lnTo>
                      <a:pt x="1977" y="638"/>
                    </a:lnTo>
                    <a:close/>
                    <a:moveTo>
                      <a:pt x="2303" y="2339"/>
                    </a:moveTo>
                    <a:lnTo>
                      <a:pt x="2090" y="2339"/>
                    </a:lnTo>
                    <a:lnTo>
                      <a:pt x="2090" y="2126"/>
                    </a:lnTo>
                    <a:lnTo>
                      <a:pt x="2303" y="2126"/>
                    </a:lnTo>
                    <a:lnTo>
                      <a:pt x="2303" y="2339"/>
                    </a:lnTo>
                    <a:close/>
                    <a:moveTo>
                      <a:pt x="2303" y="1913"/>
                    </a:moveTo>
                    <a:lnTo>
                      <a:pt x="2090" y="1913"/>
                    </a:lnTo>
                    <a:lnTo>
                      <a:pt x="2090" y="1701"/>
                    </a:lnTo>
                    <a:lnTo>
                      <a:pt x="2303" y="1701"/>
                    </a:lnTo>
                    <a:lnTo>
                      <a:pt x="2303" y="1913"/>
                    </a:lnTo>
                    <a:close/>
                    <a:moveTo>
                      <a:pt x="2303" y="1488"/>
                    </a:moveTo>
                    <a:lnTo>
                      <a:pt x="2090" y="1488"/>
                    </a:lnTo>
                    <a:lnTo>
                      <a:pt x="2090" y="1276"/>
                    </a:lnTo>
                    <a:lnTo>
                      <a:pt x="2303" y="1276"/>
                    </a:lnTo>
                    <a:lnTo>
                      <a:pt x="2303" y="1488"/>
                    </a:lnTo>
                    <a:close/>
                    <a:moveTo>
                      <a:pt x="2303" y="1063"/>
                    </a:moveTo>
                    <a:lnTo>
                      <a:pt x="2090" y="1063"/>
                    </a:lnTo>
                    <a:lnTo>
                      <a:pt x="2090" y="850"/>
                    </a:lnTo>
                    <a:lnTo>
                      <a:pt x="2303" y="850"/>
                    </a:lnTo>
                    <a:lnTo>
                      <a:pt x="2303" y="1063"/>
                    </a:lnTo>
                    <a:close/>
                    <a:moveTo>
                      <a:pt x="2303" y="638"/>
                    </a:moveTo>
                    <a:lnTo>
                      <a:pt x="2090" y="638"/>
                    </a:lnTo>
                    <a:lnTo>
                      <a:pt x="2090" y="425"/>
                    </a:lnTo>
                    <a:lnTo>
                      <a:pt x="2303" y="425"/>
                    </a:lnTo>
                    <a:lnTo>
                      <a:pt x="2303" y="638"/>
                    </a:lnTo>
                    <a:close/>
                    <a:moveTo>
                      <a:pt x="2629" y="2339"/>
                    </a:moveTo>
                    <a:lnTo>
                      <a:pt x="2416" y="2339"/>
                    </a:lnTo>
                    <a:lnTo>
                      <a:pt x="2416" y="2126"/>
                    </a:lnTo>
                    <a:lnTo>
                      <a:pt x="2629" y="2126"/>
                    </a:lnTo>
                    <a:lnTo>
                      <a:pt x="2629" y="2339"/>
                    </a:lnTo>
                    <a:close/>
                    <a:moveTo>
                      <a:pt x="2629" y="1913"/>
                    </a:moveTo>
                    <a:lnTo>
                      <a:pt x="2416" y="1913"/>
                    </a:lnTo>
                    <a:lnTo>
                      <a:pt x="2416" y="1701"/>
                    </a:lnTo>
                    <a:lnTo>
                      <a:pt x="2629" y="1701"/>
                    </a:lnTo>
                    <a:lnTo>
                      <a:pt x="2629" y="1913"/>
                    </a:lnTo>
                    <a:close/>
                    <a:moveTo>
                      <a:pt x="2629" y="1488"/>
                    </a:moveTo>
                    <a:lnTo>
                      <a:pt x="2416" y="1488"/>
                    </a:lnTo>
                    <a:lnTo>
                      <a:pt x="2416" y="1276"/>
                    </a:lnTo>
                    <a:lnTo>
                      <a:pt x="2629" y="1276"/>
                    </a:lnTo>
                    <a:lnTo>
                      <a:pt x="2629" y="1488"/>
                    </a:lnTo>
                    <a:close/>
                    <a:moveTo>
                      <a:pt x="2629" y="1063"/>
                    </a:moveTo>
                    <a:lnTo>
                      <a:pt x="2416" y="1063"/>
                    </a:lnTo>
                    <a:lnTo>
                      <a:pt x="2416" y="850"/>
                    </a:lnTo>
                    <a:lnTo>
                      <a:pt x="2629" y="850"/>
                    </a:lnTo>
                    <a:lnTo>
                      <a:pt x="2629" y="1063"/>
                    </a:lnTo>
                    <a:close/>
                    <a:moveTo>
                      <a:pt x="2629" y="638"/>
                    </a:moveTo>
                    <a:lnTo>
                      <a:pt x="2416" y="638"/>
                    </a:lnTo>
                    <a:lnTo>
                      <a:pt x="2416" y="425"/>
                    </a:lnTo>
                    <a:lnTo>
                      <a:pt x="2629" y="425"/>
                    </a:lnTo>
                    <a:lnTo>
                      <a:pt x="2629" y="638"/>
                    </a:lnTo>
                    <a:close/>
                    <a:moveTo>
                      <a:pt x="845" y="1602"/>
                    </a:moveTo>
                    <a:lnTo>
                      <a:pt x="1370" y="1921"/>
                    </a:lnTo>
                    <a:lnTo>
                      <a:pt x="1370" y="2764"/>
                    </a:lnTo>
                    <a:lnTo>
                      <a:pt x="1003" y="2764"/>
                    </a:lnTo>
                    <a:lnTo>
                      <a:pt x="1003" y="2183"/>
                    </a:lnTo>
                    <a:lnTo>
                      <a:pt x="685" y="2183"/>
                    </a:lnTo>
                    <a:lnTo>
                      <a:pt x="685" y="2764"/>
                    </a:lnTo>
                    <a:lnTo>
                      <a:pt x="318" y="2764"/>
                    </a:lnTo>
                    <a:lnTo>
                      <a:pt x="318" y="1921"/>
                    </a:lnTo>
                    <a:lnTo>
                      <a:pt x="845" y="160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67" name="Group 66"/>
          <p:cNvGrpSpPr/>
          <p:nvPr/>
        </p:nvGrpSpPr>
        <p:grpSpPr>
          <a:xfrm>
            <a:off x="6219825" y="3424110"/>
            <a:ext cx="2926080" cy="3273552"/>
            <a:chOff x="6219825" y="3250043"/>
            <a:chExt cx="2926080" cy="3273552"/>
          </a:xfrm>
        </p:grpSpPr>
        <p:sp>
          <p:nvSpPr>
            <p:cNvPr id="68" name="Rectangle 67"/>
            <p:cNvSpPr/>
            <p:nvPr/>
          </p:nvSpPr>
          <p:spPr bwMode="auto">
            <a:xfrm>
              <a:off x="6219825" y="3250043"/>
              <a:ext cx="2926080" cy="3273552"/>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40594">
                        <a:schemeClr val="accent2"/>
                      </a:gs>
                      <a:gs pos="55000">
                        <a:schemeClr val="accent2"/>
                      </a:gs>
                    </a:gsLst>
                    <a:lin ang="5400000" scaled="0"/>
                  </a:gradFill>
                  <a:latin typeface="+mj-lt"/>
                </a:rPr>
                <a:t>Development </a:t>
              </a:r>
              <a:br>
                <a:rPr lang="en-US" sz="2800" dirty="0">
                  <a:gradFill>
                    <a:gsLst>
                      <a:gs pos="40594">
                        <a:schemeClr val="accent2"/>
                      </a:gs>
                      <a:gs pos="55000">
                        <a:schemeClr val="accent2"/>
                      </a:gs>
                    </a:gsLst>
                    <a:lin ang="5400000" scaled="0"/>
                  </a:gradFill>
                  <a:latin typeface="+mj-lt"/>
                </a:rPr>
              </a:br>
              <a:r>
                <a:rPr lang="en-US" sz="2800" dirty="0">
                  <a:gradFill>
                    <a:gsLst>
                      <a:gs pos="40594">
                        <a:schemeClr val="accent2"/>
                      </a:gs>
                      <a:gs pos="55000">
                        <a:schemeClr val="accent2"/>
                      </a:gs>
                    </a:gsLst>
                    <a:lin ang="5400000" scaled="0"/>
                  </a:gradFill>
                  <a:latin typeface="+mj-lt"/>
                </a:rPr>
                <a:t>environments</a:t>
              </a:r>
            </a:p>
          </p:txBody>
        </p:sp>
        <p:sp>
          <p:nvSpPr>
            <p:cNvPr id="69" name="TextBox 68"/>
            <p:cNvSpPr txBox="1"/>
            <p:nvPr/>
          </p:nvSpPr>
          <p:spPr>
            <a:xfrm>
              <a:off x="6226175" y="4974481"/>
              <a:ext cx="1318438" cy="1234184"/>
            </a:xfrm>
            <a:prstGeom prst="rect">
              <a:avLst/>
            </a:prstGeom>
            <a:noFill/>
          </p:spPr>
          <p:txBody>
            <a:bodyPr wrap="none" lIns="182880" tIns="146304" rIns="182880" bIns="146304" rtlCol="0">
              <a:spAutoFit/>
            </a:bodyPr>
            <a:lstStyle/>
            <a:p>
              <a:pPr>
                <a:lnSpc>
                  <a:spcPct val="90000"/>
                </a:lnSpc>
                <a:spcBef>
                  <a:spcPts val="3000"/>
                </a:spcBef>
              </a:pPr>
              <a:r>
                <a:rPr lang="en-US" sz="2000" dirty="0">
                  <a:gradFill>
                    <a:gsLst>
                      <a:gs pos="2917">
                        <a:schemeClr val="tx1"/>
                      </a:gs>
                      <a:gs pos="30000">
                        <a:schemeClr val="tx1"/>
                      </a:gs>
                    </a:gsLst>
                    <a:lin ang="5400000" scaled="0"/>
                  </a:gradFill>
                </a:rPr>
                <a:t>Eclipse</a:t>
              </a:r>
            </a:p>
            <a:p>
              <a:pPr>
                <a:lnSpc>
                  <a:spcPct val="90000"/>
                </a:lnSpc>
                <a:spcBef>
                  <a:spcPts val="3000"/>
                </a:spcBef>
              </a:pPr>
              <a:r>
                <a:rPr lang="en-US" sz="2000" dirty="0">
                  <a:gradFill>
                    <a:gsLst>
                      <a:gs pos="2917">
                        <a:schemeClr val="tx1"/>
                      </a:gs>
                      <a:gs pos="30000">
                        <a:schemeClr val="tx1"/>
                      </a:gs>
                    </a:gsLst>
                    <a:lin ang="5400000" scaled="0"/>
                  </a:gradFill>
                </a:rPr>
                <a:t>Others…</a:t>
              </a:r>
            </a:p>
          </p:txBody>
        </p:sp>
        <p:sp>
          <p:nvSpPr>
            <p:cNvPr id="70" name="Freeform 69"/>
            <p:cNvSpPr>
              <a:spLocks noChangeAspect="1" noEditPoints="1"/>
            </p:cNvSpPr>
            <p:nvPr/>
          </p:nvSpPr>
          <p:spPr bwMode="auto">
            <a:xfrm>
              <a:off x="6426910" y="4448095"/>
              <a:ext cx="1710444" cy="302499"/>
            </a:xfrm>
            <a:custGeom>
              <a:avLst/>
              <a:gdLst>
                <a:gd name="T0" fmla="*/ 1623 w 4896"/>
                <a:gd name="T1" fmla="*/ 227 h 864"/>
                <a:gd name="T2" fmla="*/ 1678 w 4896"/>
                <a:gd name="T3" fmla="*/ 172 h 864"/>
                <a:gd name="T4" fmla="*/ 4432 w 4896"/>
                <a:gd name="T5" fmla="*/ 238 h 864"/>
                <a:gd name="T6" fmla="*/ 4432 w 4896"/>
                <a:gd name="T7" fmla="*/ 161 h 864"/>
                <a:gd name="T8" fmla="*/ 1380 w 4896"/>
                <a:gd name="T9" fmla="*/ 691 h 864"/>
                <a:gd name="T10" fmla="*/ 1347 w 4896"/>
                <a:gd name="T11" fmla="*/ 615 h 864"/>
                <a:gd name="T12" fmla="*/ 1679 w 4896"/>
                <a:gd name="T13" fmla="*/ 691 h 864"/>
                <a:gd name="T14" fmla="*/ 1679 w 4896"/>
                <a:gd name="T15" fmla="*/ 691 h 864"/>
                <a:gd name="T16" fmla="*/ 1752 w 4896"/>
                <a:gd name="T17" fmla="*/ 678 h 864"/>
                <a:gd name="T18" fmla="*/ 1905 w 4896"/>
                <a:gd name="T19" fmla="*/ 564 h 864"/>
                <a:gd name="T20" fmla="*/ 1790 w 4896"/>
                <a:gd name="T21" fmla="*/ 343 h 864"/>
                <a:gd name="T22" fmla="*/ 1879 w 4896"/>
                <a:gd name="T23" fmla="*/ 363 h 864"/>
                <a:gd name="T24" fmla="*/ 1884 w 4896"/>
                <a:gd name="T25" fmla="*/ 483 h 864"/>
                <a:gd name="T26" fmla="*/ 2282 w 4896"/>
                <a:gd name="T27" fmla="*/ 691 h 864"/>
                <a:gd name="T28" fmla="*/ 2034 w 4896"/>
                <a:gd name="T29" fmla="*/ 542 h 864"/>
                <a:gd name="T30" fmla="*/ 2183 w 4896"/>
                <a:gd name="T31" fmla="*/ 650 h 864"/>
                <a:gd name="T32" fmla="*/ 2341 w 4896"/>
                <a:gd name="T33" fmla="*/ 321 h 864"/>
                <a:gd name="T34" fmla="*/ 2638 w 4896"/>
                <a:gd name="T35" fmla="*/ 633 h 864"/>
                <a:gd name="T36" fmla="*/ 2405 w 4896"/>
                <a:gd name="T37" fmla="*/ 593 h 864"/>
                <a:gd name="T38" fmla="*/ 2441 w 4896"/>
                <a:gd name="T39" fmla="*/ 408 h 864"/>
                <a:gd name="T40" fmla="*/ 2698 w 4896"/>
                <a:gd name="T41" fmla="*/ 450 h 864"/>
                <a:gd name="T42" fmla="*/ 2484 w 4896"/>
                <a:gd name="T43" fmla="*/ 539 h 864"/>
                <a:gd name="T44" fmla="*/ 2610 w 4896"/>
                <a:gd name="T45" fmla="*/ 619 h 864"/>
                <a:gd name="T46" fmla="*/ 2785 w 4896"/>
                <a:gd name="T47" fmla="*/ 691 h 864"/>
                <a:gd name="T48" fmla="*/ 3313 w 4896"/>
                <a:gd name="T49" fmla="*/ 560 h 864"/>
                <a:gd name="T50" fmla="*/ 3024 w 4896"/>
                <a:gd name="T51" fmla="*/ 671 h 864"/>
                <a:gd name="T52" fmla="*/ 3249 w 4896"/>
                <a:gd name="T53" fmla="*/ 568 h 864"/>
                <a:gd name="T54" fmla="*/ 3025 w 4896"/>
                <a:gd name="T55" fmla="*/ 303 h 864"/>
                <a:gd name="T56" fmla="*/ 3291 w 4896"/>
                <a:gd name="T57" fmla="*/ 250 h 864"/>
                <a:gd name="T58" fmla="*/ 3097 w 4896"/>
                <a:gd name="T59" fmla="*/ 338 h 864"/>
                <a:gd name="T60" fmla="*/ 3313 w 4896"/>
                <a:gd name="T61" fmla="*/ 560 h 864"/>
                <a:gd name="T62" fmla="*/ 3398 w 4896"/>
                <a:gd name="T63" fmla="*/ 371 h 864"/>
                <a:gd name="T64" fmla="*/ 3398 w 4896"/>
                <a:gd name="T65" fmla="*/ 231 h 864"/>
                <a:gd name="T66" fmla="*/ 3551 w 4896"/>
                <a:gd name="T67" fmla="*/ 371 h 864"/>
                <a:gd name="T68" fmla="*/ 3513 w 4896"/>
                <a:gd name="T69" fmla="*/ 649 h 864"/>
                <a:gd name="T70" fmla="*/ 3849 w 4896"/>
                <a:gd name="T71" fmla="*/ 691 h 864"/>
                <a:gd name="T72" fmla="*/ 3601 w 4896"/>
                <a:gd name="T73" fmla="*/ 542 h 864"/>
                <a:gd name="T74" fmla="*/ 3750 w 4896"/>
                <a:gd name="T75" fmla="*/ 650 h 864"/>
                <a:gd name="T76" fmla="*/ 3909 w 4896"/>
                <a:gd name="T77" fmla="*/ 321 h 864"/>
                <a:gd name="T78" fmla="*/ 4255 w 4896"/>
                <a:gd name="T79" fmla="*/ 628 h 864"/>
                <a:gd name="T80" fmla="*/ 3973 w 4896"/>
                <a:gd name="T81" fmla="*/ 515 h 864"/>
                <a:gd name="T82" fmla="*/ 4255 w 4896"/>
                <a:gd name="T83" fmla="*/ 372 h 864"/>
                <a:gd name="T84" fmla="*/ 4255 w 4896"/>
                <a:gd name="T85" fmla="*/ 524 h 864"/>
                <a:gd name="T86" fmla="*/ 4065 w 4896"/>
                <a:gd name="T87" fmla="*/ 402 h 864"/>
                <a:gd name="T88" fmla="*/ 4224 w 4896"/>
                <a:gd name="T89" fmla="*/ 614 h 864"/>
                <a:gd name="T90" fmla="*/ 4404 w 4896"/>
                <a:gd name="T91" fmla="*/ 321 h 864"/>
                <a:gd name="T92" fmla="*/ 4846 w 4896"/>
                <a:gd name="T93" fmla="*/ 647 h 864"/>
                <a:gd name="T94" fmla="*/ 4581 w 4896"/>
                <a:gd name="T95" fmla="*/ 365 h 864"/>
                <a:gd name="T96" fmla="*/ 4835 w 4896"/>
                <a:gd name="T97" fmla="*/ 507 h 864"/>
                <a:gd name="T98" fmla="*/ 4592 w 4896"/>
                <a:gd name="T99" fmla="*/ 508 h 864"/>
                <a:gd name="T100" fmla="*/ 4835 w 4896"/>
                <a:gd name="T101" fmla="*/ 507 h 864"/>
                <a:gd name="T102" fmla="*/ 0 w 4896"/>
                <a:gd name="T103" fmla="*/ 216 h 864"/>
                <a:gd name="T104" fmla="*/ 648 w 4896"/>
                <a:gd name="T105" fmla="*/ 864 h 864"/>
                <a:gd name="T106" fmla="*/ 86 w 4896"/>
                <a:gd name="T107" fmla="*/ 562 h 864"/>
                <a:gd name="T108" fmla="*/ 420 w 4896"/>
                <a:gd name="T109" fmla="*/ 432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96" h="864">
                  <a:moveTo>
                    <a:pt x="1689" y="199"/>
                  </a:moveTo>
                  <a:cubicBezTo>
                    <a:pt x="1689" y="210"/>
                    <a:pt x="1686" y="220"/>
                    <a:pt x="1678" y="227"/>
                  </a:cubicBezTo>
                  <a:cubicBezTo>
                    <a:pt x="1670" y="234"/>
                    <a:pt x="1661" y="238"/>
                    <a:pt x="1650" y="238"/>
                  </a:cubicBezTo>
                  <a:cubicBezTo>
                    <a:pt x="1640" y="238"/>
                    <a:pt x="1630" y="235"/>
                    <a:pt x="1623" y="227"/>
                  </a:cubicBezTo>
                  <a:cubicBezTo>
                    <a:pt x="1615" y="220"/>
                    <a:pt x="1612" y="211"/>
                    <a:pt x="1612" y="199"/>
                  </a:cubicBezTo>
                  <a:cubicBezTo>
                    <a:pt x="1612" y="189"/>
                    <a:pt x="1615" y="180"/>
                    <a:pt x="1623" y="172"/>
                  </a:cubicBezTo>
                  <a:cubicBezTo>
                    <a:pt x="1630" y="165"/>
                    <a:pt x="1639" y="161"/>
                    <a:pt x="1650" y="161"/>
                  </a:cubicBezTo>
                  <a:cubicBezTo>
                    <a:pt x="1661" y="161"/>
                    <a:pt x="1671" y="165"/>
                    <a:pt x="1678" y="172"/>
                  </a:cubicBezTo>
                  <a:cubicBezTo>
                    <a:pt x="1686" y="180"/>
                    <a:pt x="1689" y="189"/>
                    <a:pt x="1689" y="199"/>
                  </a:cubicBezTo>
                  <a:close/>
                  <a:moveTo>
                    <a:pt x="4471" y="199"/>
                  </a:moveTo>
                  <a:cubicBezTo>
                    <a:pt x="4471" y="210"/>
                    <a:pt x="4467" y="220"/>
                    <a:pt x="4460" y="227"/>
                  </a:cubicBezTo>
                  <a:cubicBezTo>
                    <a:pt x="4452" y="234"/>
                    <a:pt x="4443" y="238"/>
                    <a:pt x="4432" y="238"/>
                  </a:cubicBezTo>
                  <a:cubicBezTo>
                    <a:pt x="4421" y="238"/>
                    <a:pt x="4412" y="235"/>
                    <a:pt x="4405" y="227"/>
                  </a:cubicBezTo>
                  <a:cubicBezTo>
                    <a:pt x="4397" y="220"/>
                    <a:pt x="4394" y="211"/>
                    <a:pt x="4394" y="199"/>
                  </a:cubicBezTo>
                  <a:cubicBezTo>
                    <a:pt x="4394" y="189"/>
                    <a:pt x="4397" y="180"/>
                    <a:pt x="4405" y="172"/>
                  </a:cubicBezTo>
                  <a:cubicBezTo>
                    <a:pt x="4412" y="165"/>
                    <a:pt x="4421" y="161"/>
                    <a:pt x="4432" y="161"/>
                  </a:cubicBezTo>
                  <a:cubicBezTo>
                    <a:pt x="4443" y="161"/>
                    <a:pt x="4453" y="165"/>
                    <a:pt x="4460" y="172"/>
                  </a:cubicBezTo>
                  <a:cubicBezTo>
                    <a:pt x="4468" y="180"/>
                    <a:pt x="4471" y="189"/>
                    <a:pt x="4471" y="199"/>
                  </a:cubicBezTo>
                  <a:close/>
                  <a:moveTo>
                    <a:pt x="1572" y="173"/>
                  </a:moveTo>
                  <a:cubicBezTo>
                    <a:pt x="1380" y="691"/>
                    <a:pt x="1380" y="691"/>
                    <a:pt x="1380" y="691"/>
                  </a:cubicBezTo>
                  <a:cubicBezTo>
                    <a:pt x="1314" y="691"/>
                    <a:pt x="1314" y="691"/>
                    <a:pt x="1314" y="691"/>
                  </a:cubicBezTo>
                  <a:cubicBezTo>
                    <a:pt x="1125" y="173"/>
                    <a:pt x="1125" y="173"/>
                    <a:pt x="1125" y="173"/>
                  </a:cubicBezTo>
                  <a:cubicBezTo>
                    <a:pt x="1193" y="173"/>
                    <a:pt x="1193" y="173"/>
                    <a:pt x="1193" y="173"/>
                  </a:cubicBezTo>
                  <a:cubicBezTo>
                    <a:pt x="1347" y="615"/>
                    <a:pt x="1347" y="615"/>
                    <a:pt x="1347" y="615"/>
                  </a:cubicBezTo>
                  <a:cubicBezTo>
                    <a:pt x="1349" y="615"/>
                    <a:pt x="1349" y="615"/>
                    <a:pt x="1349" y="615"/>
                  </a:cubicBezTo>
                  <a:cubicBezTo>
                    <a:pt x="1507" y="173"/>
                    <a:pt x="1507" y="173"/>
                    <a:pt x="1507" y="173"/>
                  </a:cubicBezTo>
                  <a:lnTo>
                    <a:pt x="1572" y="173"/>
                  </a:lnTo>
                  <a:close/>
                  <a:moveTo>
                    <a:pt x="1679" y="691"/>
                  </a:moveTo>
                  <a:cubicBezTo>
                    <a:pt x="1620" y="691"/>
                    <a:pt x="1620" y="691"/>
                    <a:pt x="1620" y="691"/>
                  </a:cubicBezTo>
                  <a:cubicBezTo>
                    <a:pt x="1620" y="321"/>
                    <a:pt x="1620" y="321"/>
                    <a:pt x="1620" y="321"/>
                  </a:cubicBezTo>
                  <a:cubicBezTo>
                    <a:pt x="1679" y="321"/>
                    <a:pt x="1679" y="321"/>
                    <a:pt x="1679" y="321"/>
                  </a:cubicBezTo>
                  <a:lnTo>
                    <a:pt x="1679" y="691"/>
                  </a:lnTo>
                  <a:close/>
                  <a:moveTo>
                    <a:pt x="1980" y="592"/>
                  </a:moveTo>
                  <a:cubicBezTo>
                    <a:pt x="1980" y="624"/>
                    <a:pt x="1967" y="650"/>
                    <a:pt x="1943" y="670"/>
                  </a:cubicBezTo>
                  <a:cubicBezTo>
                    <a:pt x="1918" y="690"/>
                    <a:pt x="1885" y="700"/>
                    <a:pt x="1844" y="700"/>
                  </a:cubicBezTo>
                  <a:cubicBezTo>
                    <a:pt x="1809" y="700"/>
                    <a:pt x="1778" y="693"/>
                    <a:pt x="1752" y="678"/>
                  </a:cubicBezTo>
                  <a:cubicBezTo>
                    <a:pt x="1752" y="614"/>
                    <a:pt x="1752" y="614"/>
                    <a:pt x="1752" y="614"/>
                  </a:cubicBezTo>
                  <a:cubicBezTo>
                    <a:pt x="1781" y="638"/>
                    <a:pt x="1813" y="650"/>
                    <a:pt x="1848" y="650"/>
                  </a:cubicBezTo>
                  <a:cubicBezTo>
                    <a:pt x="1895" y="650"/>
                    <a:pt x="1919" y="633"/>
                    <a:pt x="1919" y="598"/>
                  </a:cubicBezTo>
                  <a:cubicBezTo>
                    <a:pt x="1919" y="584"/>
                    <a:pt x="1914" y="573"/>
                    <a:pt x="1905" y="564"/>
                  </a:cubicBezTo>
                  <a:cubicBezTo>
                    <a:pt x="1896" y="555"/>
                    <a:pt x="1875" y="543"/>
                    <a:pt x="1843" y="528"/>
                  </a:cubicBezTo>
                  <a:cubicBezTo>
                    <a:pt x="1810" y="514"/>
                    <a:pt x="1787" y="499"/>
                    <a:pt x="1773" y="483"/>
                  </a:cubicBezTo>
                  <a:cubicBezTo>
                    <a:pt x="1760" y="467"/>
                    <a:pt x="1753" y="446"/>
                    <a:pt x="1753" y="419"/>
                  </a:cubicBezTo>
                  <a:cubicBezTo>
                    <a:pt x="1753" y="389"/>
                    <a:pt x="1765" y="363"/>
                    <a:pt x="1790" y="343"/>
                  </a:cubicBezTo>
                  <a:cubicBezTo>
                    <a:pt x="1814" y="322"/>
                    <a:pt x="1846" y="312"/>
                    <a:pt x="1883" y="312"/>
                  </a:cubicBezTo>
                  <a:cubicBezTo>
                    <a:pt x="1913" y="312"/>
                    <a:pt x="1939" y="318"/>
                    <a:pt x="1963" y="329"/>
                  </a:cubicBezTo>
                  <a:cubicBezTo>
                    <a:pt x="1963" y="389"/>
                    <a:pt x="1963" y="389"/>
                    <a:pt x="1963" y="389"/>
                  </a:cubicBezTo>
                  <a:cubicBezTo>
                    <a:pt x="1939" y="371"/>
                    <a:pt x="1911" y="363"/>
                    <a:pt x="1879" y="363"/>
                  </a:cubicBezTo>
                  <a:cubicBezTo>
                    <a:pt x="1859" y="363"/>
                    <a:pt x="1844" y="367"/>
                    <a:pt x="1832" y="377"/>
                  </a:cubicBezTo>
                  <a:cubicBezTo>
                    <a:pt x="1820" y="387"/>
                    <a:pt x="1814" y="399"/>
                    <a:pt x="1814" y="414"/>
                  </a:cubicBezTo>
                  <a:cubicBezTo>
                    <a:pt x="1814" y="431"/>
                    <a:pt x="1818" y="443"/>
                    <a:pt x="1827" y="452"/>
                  </a:cubicBezTo>
                  <a:cubicBezTo>
                    <a:pt x="1837" y="461"/>
                    <a:pt x="1856" y="471"/>
                    <a:pt x="1884" y="483"/>
                  </a:cubicBezTo>
                  <a:cubicBezTo>
                    <a:pt x="1919" y="498"/>
                    <a:pt x="1944" y="514"/>
                    <a:pt x="1958" y="530"/>
                  </a:cubicBezTo>
                  <a:cubicBezTo>
                    <a:pt x="1973" y="547"/>
                    <a:pt x="1980" y="567"/>
                    <a:pt x="1980" y="592"/>
                  </a:cubicBezTo>
                  <a:close/>
                  <a:moveTo>
                    <a:pt x="2341" y="691"/>
                  </a:moveTo>
                  <a:cubicBezTo>
                    <a:pt x="2282" y="691"/>
                    <a:pt x="2282" y="691"/>
                    <a:pt x="2282" y="691"/>
                  </a:cubicBezTo>
                  <a:cubicBezTo>
                    <a:pt x="2282" y="633"/>
                    <a:pt x="2282" y="633"/>
                    <a:pt x="2282" y="633"/>
                  </a:cubicBezTo>
                  <a:cubicBezTo>
                    <a:pt x="2280" y="633"/>
                    <a:pt x="2280" y="633"/>
                    <a:pt x="2280" y="633"/>
                  </a:cubicBezTo>
                  <a:cubicBezTo>
                    <a:pt x="2256" y="678"/>
                    <a:pt x="2218" y="700"/>
                    <a:pt x="2167" y="700"/>
                  </a:cubicBezTo>
                  <a:cubicBezTo>
                    <a:pt x="2078" y="700"/>
                    <a:pt x="2034" y="648"/>
                    <a:pt x="2034" y="542"/>
                  </a:cubicBezTo>
                  <a:cubicBezTo>
                    <a:pt x="2034" y="321"/>
                    <a:pt x="2034" y="321"/>
                    <a:pt x="2034" y="321"/>
                  </a:cubicBezTo>
                  <a:cubicBezTo>
                    <a:pt x="2093" y="321"/>
                    <a:pt x="2093" y="321"/>
                    <a:pt x="2093" y="321"/>
                  </a:cubicBezTo>
                  <a:cubicBezTo>
                    <a:pt x="2093" y="533"/>
                    <a:pt x="2093" y="533"/>
                    <a:pt x="2093" y="533"/>
                  </a:cubicBezTo>
                  <a:cubicBezTo>
                    <a:pt x="2093" y="611"/>
                    <a:pt x="2123" y="650"/>
                    <a:pt x="2183" y="650"/>
                  </a:cubicBezTo>
                  <a:cubicBezTo>
                    <a:pt x="2212" y="650"/>
                    <a:pt x="2236" y="639"/>
                    <a:pt x="2254" y="618"/>
                  </a:cubicBezTo>
                  <a:cubicBezTo>
                    <a:pt x="2273" y="596"/>
                    <a:pt x="2282" y="569"/>
                    <a:pt x="2282" y="534"/>
                  </a:cubicBezTo>
                  <a:cubicBezTo>
                    <a:pt x="2282" y="321"/>
                    <a:pt x="2282" y="321"/>
                    <a:pt x="2282" y="321"/>
                  </a:cubicBezTo>
                  <a:cubicBezTo>
                    <a:pt x="2341" y="321"/>
                    <a:pt x="2341" y="321"/>
                    <a:pt x="2341" y="321"/>
                  </a:cubicBezTo>
                  <a:lnTo>
                    <a:pt x="2341" y="691"/>
                  </a:lnTo>
                  <a:close/>
                  <a:moveTo>
                    <a:pt x="2698" y="691"/>
                  </a:moveTo>
                  <a:cubicBezTo>
                    <a:pt x="2638" y="691"/>
                    <a:pt x="2638" y="691"/>
                    <a:pt x="2638" y="691"/>
                  </a:cubicBezTo>
                  <a:cubicBezTo>
                    <a:pt x="2638" y="633"/>
                    <a:pt x="2638" y="633"/>
                    <a:pt x="2638" y="633"/>
                  </a:cubicBezTo>
                  <a:cubicBezTo>
                    <a:pt x="2637" y="633"/>
                    <a:pt x="2637" y="633"/>
                    <a:pt x="2637" y="633"/>
                  </a:cubicBezTo>
                  <a:cubicBezTo>
                    <a:pt x="2611" y="678"/>
                    <a:pt x="2573" y="700"/>
                    <a:pt x="2523" y="700"/>
                  </a:cubicBezTo>
                  <a:cubicBezTo>
                    <a:pt x="2487" y="700"/>
                    <a:pt x="2459" y="691"/>
                    <a:pt x="2437" y="671"/>
                  </a:cubicBezTo>
                  <a:cubicBezTo>
                    <a:pt x="2416" y="652"/>
                    <a:pt x="2405" y="626"/>
                    <a:pt x="2405" y="593"/>
                  </a:cubicBezTo>
                  <a:cubicBezTo>
                    <a:pt x="2405" y="524"/>
                    <a:pt x="2446" y="484"/>
                    <a:pt x="2527" y="472"/>
                  </a:cubicBezTo>
                  <a:cubicBezTo>
                    <a:pt x="2638" y="457"/>
                    <a:pt x="2638" y="457"/>
                    <a:pt x="2638" y="457"/>
                  </a:cubicBezTo>
                  <a:cubicBezTo>
                    <a:pt x="2638" y="394"/>
                    <a:pt x="2613" y="363"/>
                    <a:pt x="2562" y="363"/>
                  </a:cubicBezTo>
                  <a:cubicBezTo>
                    <a:pt x="2517" y="363"/>
                    <a:pt x="2477" y="378"/>
                    <a:pt x="2441" y="408"/>
                  </a:cubicBezTo>
                  <a:cubicBezTo>
                    <a:pt x="2441" y="347"/>
                    <a:pt x="2441" y="347"/>
                    <a:pt x="2441" y="347"/>
                  </a:cubicBezTo>
                  <a:cubicBezTo>
                    <a:pt x="2452" y="339"/>
                    <a:pt x="2471" y="331"/>
                    <a:pt x="2497" y="323"/>
                  </a:cubicBezTo>
                  <a:cubicBezTo>
                    <a:pt x="2523" y="316"/>
                    <a:pt x="2547" y="312"/>
                    <a:pt x="2567" y="312"/>
                  </a:cubicBezTo>
                  <a:cubicBezTo>
                    <a:pt x="2654" y="312"/>
                    <a:pt x="2698" y="358"/>
                    <a:pt x="2698" y="450"/>
                  </a:cubicBezTo>
                  <a:lnTo>
                    <a:pt x="2698" y="691"/>
                  </a:lnTo>
                  <a:close/>
                  <a:moveTo>
                    <a:pt x="2638" y="504"/>
                  </a:moveTo>
                  <a:cubicBezTo>
                    <a:pt x="2549" y="517"/>
                    <a:pt x="2549" y="517"/>
                    <a:pt x="2549" y="517"/>
                  </a:cubicBezTo>
                  <a:cubicBezTo>
                    <a:pt x="2518" y="521"/>
                    <a:pt x="2497" y="528"/>
                    <a:pt x="2484" y="539"/>
                  </a:cubicBezTo>
                  <a:cubicBezTo>
                    <a:pt x="2472" y="549"/>
                    <a:pt x="2466" y="565"/>
                    <a:pt x="2466" y="588"/>
                  </a:cubicBezTo>
                  <a:cubicBezTo>
                    <a:pt x="2466" y="607"/>
                    <a:pt x="2472" y="622"/>
                    <a:pt x="2486" y="633"/>
                  </a:cubicBezTo>
                  <a:cubicBezTo>
                    <a:pt x="2499" y="644"/>
                    <a:pt x="2516" y="650"/>
                    <a:pt x="2537" y="650"/>
                  </a:cubicBezTo>
                  <a:cubicBezTo>
                    <a:pt x="2566" y="650"/>
                    <a:pt x="2590" y="639"/>
                    <a:pt x="2610" y="619"/>
                  </a:cubicBezTo>
                  <a:cubicBezTo>
                    <a:pt x="2629" y="598"/>
                    <a:pt x="2638" y="572"/>
                    <a:pt x="2638" y="541"/>
                  </a:cubicBezTo>
                  <a:lnTo>
                    <a:pt x="2638" y="504"/>
                  </a:lnTo>
                  <a:close/>
                  <a:moveTo>
                    <a:pt x="2844" y="691"/>
                  </a:moveTo>
                  <a:cubicBezTo>
                    <a:pt x="2785" y="691"/>
                    <a:pt x="2785" y="691"/>
                    <a:pt x="2785" y="691"/>
                  </a:cubicBezTo>
                  <a:cubicBezTo>
                    <a:pt x="2785" y="143"/>
                    <a:pt x="2785" y="143"/>
                    <a:pt x="2785" y="143"/>
                  </a:cubicBezTo>
                  <a:cubicBezTo>
                    <a:pt x="2844" y="143"/>
                    <a:pt x="2844" y="143"/>
                    <a:pt x="2844" y="143"/>
                  </a:cubicBezTo>
                  <a:lnTo>
                    <a:pt x="2844" y="691"/>
                  </a:lnTo>
                  <a:close/>
                  <a:moveTo>
                    <a:pt x="3313" y="560"/>
                  </a:moveTo>
                  <a:cubicBezTo>
                    <a:pt x="3313" y="604"/>
                    <a:pt x="3298" y="638"/>
                    <a:pt x="3267" y="663"/>
                  </a:cubicBezTo>
                  <a:cubicBezTo>
                    <a:pt x="3236" y="688"/>
                    <a:pt x="3194" y="700"/>
                    <a:pt x="3141" y="700"/>
                  </a:cubicBezTo>
                  <a:cubicBezTo>
                    <a:pt x="3122" y="700"/>
                    <a:pt x="3100" y="697"/>
                    <a:pt x="3076" y="691"/>
                  </a:cubicBezTo>
                  <a:cubicBezTo>
                    <a:pt x="3051" y="684"/>
                    <a:pt x="3034" y="678"/>
                    <a:pt x="3024" y="671"/>
                  </a:cubicBezTo>
                  <a:cubicBezTo>
                    <a:pt x="3024" y="599"/>
                    <a:pt x="3024" y="599"/>
                    <a:pt x="3024" y="599"/>
                  </a:cubicBezTo>
                  <a:cubicBezTo>
                    <a:pt x="3039" y="612"/>
                    <a:pt x="3058" y="623"/>
                    <a:pt x="3082" y="632"/>
                  </a:cubicBezTo>
                  <a:cubicBezTo>
                    <a:pt x="3106" y="641"/>
                    <a:pt x="3129" y="645"/>
                    <a:pt x="3149" y="645"/>
                  </a:cubicBezTo>
                  <a:cubicBezTo>
                    <a:pt x="3216" y="645"/>
                    <a:pt x="3249" y="619"/>
                    <a:pt x="3249" y="568"/>
                  </a:cubicBezTo>
                  <a:cubicBezTo>
                    <a:pt x="3249" y="546"/>
                    <a:pt x="3242" y="527"/>
                    <a:pt x="3228" y="512"/>
                  </a:cubicBezTo>
                  <a:cubicBezTo>
                    <a:pt x="3214" y="496"/>
                    <a:pt x="3184" y="476"/>
                    <a:pt x="3140" y="450"/>
                  </a:cubicBezTo>
                  <a:cubicBezTo>
                    <a:pt x="3098" y="426"/>
                    <a:pt x="3068" y="403"/>
                    <a:pt x="3051" y="382"/>
                  </a:cubicBezTo>
                  <a:cubicBezTo>
                    <a:pt x="3033" y="360"/>
                    <a:pt x="3025" y="334"/>
                    <a:pt x="3025" y="303"/>
                  </a:cubicBezTo>
                  <a:cubicBezTo>
                    <a:pt x="3025" y="262"/>
                    <a:pt x="3040" y="228"/>
                    <a:pt x="3071" y="203"/>
                  </a:cubicBezTo>
                  <a:cubicBezTo>
                    <a:pt x="3101" y="177"/>
                    <a:pt x="3141" y="164"/>
                    <a:pt x="3189" y="164"/>
                  </a:cubicBezTo>
                  <a:cubicBezTo>
                    <a:pt x="3236" y="164"/>
                    <a:pt x="3270" y="170"/>
                    <a:pt x="3291" y="182"/>
                  </a:cubicBezTo>
                  <a:cubicBezTo>
                    <a:pt x="3291" y="250"/>
                    <a:pt x="3291" y="250"/>
                    <a:pt x="3291" y="250"/>
                  </a:cubicBezTo>
                  <a:cubicBezTo>
                    <a:pt x="3264" y="229"/>
                    <a:pt x="3229" y="219"/>
                    <a:pt x="3186" y="219"/>
                  </a:cubicBezTo>
                  <a:cubicBezTo>
                    <a:pt x="3157" y="219"/>
                    <a:pt x="3134" y="226"/>
                    <a:pt x="3116" y="240"/>
                  </a:cubicBezTo>
                  <a:cubicBezTo>
                    <a:pt x="3098" y="255"/>
                    <a:pt x="3089" y="273"/>
                    <a:pt x="3089" y="297"/>
                  </a:cubicBezTo>
                  <a:cubicBezTo>
                    <a:pt x="3089" y="314"/>
                    <a:pt x="3091" y="328"/>
                    <a:pt x="3097" y="338"/>
                  </a:cubicBezTo>
                  <a:cubicBezTo>
                    <a:pt x="3102" y="349"/>
                    <a:pt x="3111" y="359"/>
                    <a:pt x="3124" y="369"/>
                  </a:cubicBezTo>
                  <a:cubicBezTo>
                    <a:pt x="3137" y="379"/>
                    <a:pt x="3159" y="393"/>
                    <a:pt x="3189" y="410"/>
                  </a:cubicBezTo>
                  <a:cubicBezTo>
                    <a:pt x="3235" y="436"/>
                    <a:pt x="3267" y="460"/>
                    <a:pt x="3286" y="482"/>
                  </a:cubicBezTo>
                  <a:cubicBezTo>
                    <a:pt x="3304" y="505"/>
                    <a:pt x="3313" y="531"/>
                    <a:pt x="3313" y="560"/>
                  </a:cubicBezTo>
                  <a:close/>
                  <a:moveTo>
                    <a:pt x="3551" y="688"/>
                  </a:moveTo>
                  <a:cubicBezTo>
                    <a:pt x="3537" y="696"/>
                    <a:pt x="3518" y="700"/>
                    <a:pt x="3495" y="700"/>
                  </a:cubicBezTo>
                  <a:cubicBezTo>
                    <a:pt x="3431" y="700"/>
                    <a:pt x="3398" y="663"/>
                    <a:pt x="3398" y="590"/>
                  </a:cubicBezTo>
                  <a:cubicBezTo>
                    <a:pt x="3398" y="371"/>
                    <a:pt x="3398" y="371"/>
                    <a:pt x="3398" y="371"/>
                  </a:cubicBezTo>
                  <a:cubicBezTo>
                    <a:pt x="3335" y="371"/>
                    <a:pt x="3335" y="371"/>
                    <a:pt x="3335" y="371"/>
                  </a:cubicBezTo>
                  <a:cubicBezTo>
                    <a:pt x="3335" y="321"/>
                    <a:pt x="3335" y="321"/>
                    <a:pt x="3335" y="321"/>
                  </a:cubicBezTo>
                  <a:cubicBezTo>
                    <a:pt x="3398" y="321"/>
                    <a:pt x="3398" y="321"/>
                    <a:pt x="3398" y="321"/>
                  </a:cubicBezTo>
                  <a:cubicBezTo>
                    <a:pt x="3398" y="231"/>
                    <a:pt x="3398" y="231"/>
                    <a:pt x="3398" y="231"/>
                  </a:cubicBezTo>
                  <a:cubicBezTo>
                    <a:pt x="3458" y="211"/>
                    <a:pt x="3458" y="211"/>
                    <a:pt x="3458" y="211"/>
                  </a:cubicBezTo>
                  <a:cubicBezTo>
                    <a:pt x="3458" y="321"/>
                    <a:pt x="3458" y="321"/>
                    <a:pt x="3458" y="321"/>
                  </a:cubicBezTo>
                  <a:cubicBezTo>
                    <a:pt x="3551" y="321"/>
                    <a:pt x="3551" y="321"/>
                    <a:pt x="3551" y="321"/>
                  </a:cubicBezTo>
                  <a:cubicBezTo>
                    <a:pt x="3551" y="371"/>
                    <a:pt x="3551" y="371"/>
                    <a:pt x="3551" y="371"/>
                  </a:cubicBezTo>
                  <a:cubicBezTo>
                    <a:pt x="3458" y="371"/>
                    <a:pt x="3458" y="371"/>
                    <a:pt x="3458" y="371"/>
                  </a:cubicBezTo>
                  <a:cubicBezTo>
                    <a:pt x="3458" y="580"/>
                    <a:pt x="3458" y="580"/>
                    <a:pt x="3458" y="580"/>
                  </a:cubicBezTo>
                  <a:cubicBezTo>
                    <a:pt x="3458" y="605"/>
                    <a:pt x="3462" y="623"/>
                    <a:pt x="3470" y="633"/>
                  </a:cubicBezTo>
                  <a:cubicBezTo>
                    <a:pt x="3479" y="644"/>
                    <a:pt x="3493" y="649"/>
                    <a:pt x="3513" y="649"/>
                  </a:cubicBezTo>
                  <a:cubicBezTo>
                    <a:pt x="3527" y="649"/>
                    <a:pt x="3540" y="645"/>
                    <a:pt x="3551" y="637"/>
                  </a:cubicBezTo>
                  <a:lnTo>
                    <a:pt x="3551" y="688"/>
                  </a:lnTo>
                  <a:close/>
                  <a:moveTo>
                    <a:pt x="3909" y="691"/>
                  </a:moveTo>
                  <a:cubicBezTo>
                    <a:pt x="3849" y="691"/>
                    <a:pt x="3849" y="691"/>
                    <a:pt x="3849" y="691"/>
                  </a:cubicBezTo>
                  <a:cubicBezTo>
                    <a:pt x="3849" y="633"/>
                    <a:pt x="3849" y="633"/>
                    <a:pt x="3849" y="633"/>
                  </a:cubicBezTo>
                  <a:cubicBezTo>
                    <a:pt x="3848" y="633"/>
                    <a:pt x="3848" y="633"/>
                    <a:pt x="3848" y="633"/>
                  </a:cubicBezTo>
                  <a:cubicBezTo>
                    <a:pt x="3823" y="678"/>
                    <a:pt x="3785" y="700"/>
                    <a:pt x="3734" y="700"/>
                  </a:cubicBezTo>
                  <a:cubicBezTo>
                    <a:pt x="3645" y="700"/>
                    <a:pt x="3601" y="648"/>
                    <a:pt x="3601" y="542"/>
                  </a:cubicBezTo>
                  <a:cubicBezTo>
                    <a:pt x="3601" y="321"/>
                    <a:pt x="3601" y="321"/>
                    <a:pt x="3601" y="321"/>
                  </a:cubicBezTo>
                  <a:cubicBezTo>
                    <a:pt x="3660" y="321"/>
                    <a:pt x="3660" y="321"/>
                    <a:pt x="3660" y="321"/>
                  </a:cubicBezTo>
                  <a:cubicBezTo>
                    <a:pt x="3660" y="533"/>
                    <a:pt x="3660" y="533"/>
                    <a:pt x="3660" y="533"/>
                  </a:cubicBezTo>
                  <a:cubicBezTo>
                    <a:pt x="3660" y="611"/>
                    <a:pt x="3690" y="650"/>
                    <a:pt x="3750" y="650"/>
                  </a:cubicBezTo>
                  <a:cubicBezTo>
                    <a:pt x="3780" y="650"/>
                    <a:pt x="3803" y="639"/>
                    <a:pt x="3822" y="618"/>
                  </a:cubicBezTo>
                  <a:cubicBezTo>
                    <a:pt x="3840" y="596"/>
                    <a:pt x="3849" y="569"/>
                    <a:pt x="3849" y="534"/>
                  </a:cubicBezTo>
                  <a:cubicBezTo>
                    <a:pt x="3849" y="321"/>
                    <a:pt x="3849" y="321"/>
                    <a:pt x="3849" y="321"/>
                  </a:cubicBezTo>
                  <a:cubicBezTo>
                    <a:pt x="3909" y="321"/>
                    <a:pt x="3909" y="321"/>
                    <a:pt x="3909" y="321"/>
                  </a:cubicBezTo>
                  <a:lnTo>
                    <a:pt x="3909" y="691"/>
                  </a:lnTo>
                  <a:close/>
                  <a:moveTo>
                    <a:pt x="4314" y="691"/>
                  </a:moveTo>
                  <a:cubicBezTo>
                    <a:pt x="4255" y="691"/>
                    <a:pt x="4255" y="691"/>
                    <a:pt x="4255" y="691"/>
                  </a:cubicBezTo>
                  <a:cubicBezTo>
                    <a:pt x="4255" y="628"/>
                    <a:pt x="4255" y="628"/>
                    <a:pt x="4255" y="628"/>
                  </a:cubicBezTo>
                  <a:cubicBezTo>
                    <a:pt x="4254" y="628"/>
                    <a:pt x="4254" y="628"/>
                    <a:pt x="4254" y="628"/>
                  </a:cubicBezTo>
                  <a:cubicBezTo>
                    <a:pt x="4226" y="676"/>
                    <a:pt x="4184" y="700"/>
                    <a:pt x="4126" y="700"/>
                  </a:cubicBezTo>
                  <a:cubicBezTo>
                    <a:pt x="4080" y="700"/>
                    <a:pt x="4042" y="684"/>
                    <a:pt x="4015" y="650"/>
                  </a:cubicBezTo>
                  <a:cubicBezTo>
                    <a:pt x="3987" y="616"/>
                    <a:pt x="3973" y="571"/>
                    <a:pt x="3973" y="515"/>
                  </a:cubicBezTo>
                  <a:cubicBezTo>
                    <a:pt x="3973" y="454"/>
                    <a:pt x="3988" y="405"/>
                    <a:pt x="4019" y="368"/>
                  </a:cubicBezTo>
                  <a:cubicBezTo>
                    <a:pt x="4050" y="331"/>
                    <a:pt x="4091" y="312"/>
                    <a:pt x="4143" y="312"/>
                  </a:cubicBezTo>
                  <a:cubicBezTo>
                    <a:pt x="4193" y="312"/>
                    <a:pt x="4230" y="332"/>
                    <a:pt x="4254" y="372"/>
                  </a:cubicBezTo>
                  <a:cubicBezTo>
                    <a:pt x="4255" y="372"/>
                    <a:pt x="4255" y="372"/>
                    <a:pt x="4255" y="372"/>
                  </a:cubicBezTo>
                  <a:cubicBezTo>
                    <a:pt x="4255" y="143"/>
                    <a:pt x="4255" y="143"/>
                    <a:pt x="4255" y="143"/>
                  </a:cubicBezTo>
                  <a:cubicBezTo>
                    <a:pt x="4314" y="143"/>
                    <a:pt x="4314" y="143"/>
                    <a:pt x="4314" y="143"/>
                  </a:cubicBezTo>
                  <a:lnTo>
                    <a:pt x="4314" y="691"/>
                  </a:lnTo>
                  <a:close/>
                  <a:moveTo>
                    <a:pt x="4255" y="524"/>
                  </a:moveTo>
                  <a:cubicBezTo>
                    <a:pt x="4255" y="469"/>
                    <a:pt x="4255" y="469"/>
                    <a:pt x="4255" y="469"/>
                  </a:cubicBezTo>
                  <a:cubicBezTo>
                    <a:pt x="4255" y="439"/>
                    <a:pt x="4245" y="413"/>
                    <a:pt x="4225" y="393"/>
                  </a:cubicBezTo>
                  <a:cubicBezTo>
                    <a:pt x="4204" y="373"/>
                    <a:pt x="4179" y="363"/>
                    <a:pt x="4150" y="363"/>
                  </a:cubicBezTo>
                  <a:cubicBezTo>
                    <a:pt x="4115" y="363"/>
                    <a:pt x="4086" y="376"/>
                    <a:pt x="4065" y="402"/>
                  </a:cubicBezTo>
                  <a:cubicBezTo>
                    <a:pt x="4044" y="429"/>
                    <a:pt x="4034" y="465"/>
                    <a:pt x="4034" y="512"/>
                  </a:cubicBezTo>
                  <a:cubicBezTo>
                    <a:pt x="4034" y="554"/>
                    <a:pt x="4044" y="588"/>
                    <a:pt x="4063" y="613"/>
                  </a:cubicBezTo>
                  <a:cubicBezTo>
                    <a:pt x="4083" y="637"/>
                    <a:pt x="4110" y="650"/>
                    <a:pt x="4143" y="650"/>
                  </a:cubicBezTo>
                  <a:cubicBezTo>
                    <a:pt x="4176" y="650"/>
                    <a:pt x="4203" y="638"/>
                    <a:pt x="4224" y="614"/>
                  </a:cubicBezTo>
                  <a:cubicBezTo>
                    <a:pt x="4245" y="591"/>
                    <a:pt x="4255" y="561"/>
                    <a:pt x="4255" y="524"/>
                  </a:cubicBezTo>
                  <a:close/>
                  <a:moveTo>
                    <a:pt x="4464" y="691"/>
                  </a:moveTo>
                  <a:cubicBezTo>
                    <a:pt x="4404" y="691"/>
                    <a:pt x="4404" y="691"/>
                    <a:pt x="4404" y="691"/>
                  </a:cubicBezTo>
                  <a:cubicBezTo>
                    <a:pt x="4404" y="321"/>
                    <a:pt x="4404" y="321"/>
                    <a:pt x="4404" y="321"/>
                  </a:cubicBezTo>
                  <a:cubicBezTo>
                    <a:pt x="4464" y="321"/>
                    <a:pt x="4464" y="321"/>
                    <a:pt x="4464" y="321"/>
                  </a:cubicBezTo>
                  <a:lnTo>
                    <a:pt x="4464" y="691"/>
                  </a:lnTo>
                  <a:close/>
                  <a:moveTo>
                    <a:pt x="4896" y="505"/>
                  </a:moveTo>
                  <a:cubicBezTo>
                    <a:pt x="4896" y="564"/>
                    <a:pt x="4879" y="611"/>
                    <a:pt x="4846" y="647"/>
                  </a:cubicBezTo>
                  <a:cubicBezTo>
                    <a:pt x="4812" y="682"/>
                    <a:pt x="4767" y="700"/>
                    <a:pt x="4711" y="700"/>
                  </a:cubicBezTo>
                  <a:cubicBezTo>
                    <a:pt x="4656" y="700"/>
                    <a:pt x="4613" y="683"/>
                    <a:pt x="4580" y="648"/>
                  </a:cubicBezTo>
                  <a:cubicBezTo>
                    <a:pt x="4547" y="613"/>
                    <a:pt x="4531" y="567"/>
                    <a:pt x="4531" y="510"/>
                  </a:cubicBezTo>
                  <a:cubicBezTo>
                    <a:pt x="4531" y="449"/>
                    <a:pt x="4548" y="401"/>
                    <a:pt x="4581" y="365"/>
                  </a:cubicBezTo>
                  <a:cubicBezTo>
                    <a:pt x="4615" y="330"/>
                    <a:pt x="4661" y="312"/>
                    <a:pt x="4720" y="312"/>
                  </a:cubicBezTo>
                  <a:cubicBezTo>
                    <a:pt x="4775" y="312"/>
                    <a:pt x="4818" y="329"/>
                    <a:pt x="4849" y="363"/>
                  </a:cubicBezTo>
                  <a:cubicBezTo>
                    <a:pt x="4880" y="398"/>
                    <a:pt x="4896" y="445"/>
                    <a:pt x="4896" y="505"/>
                  </a:cubicBezTo>
                  <a:close/>
                  <a:moveTo>
                    <a:pt x="4835" y="507"/>
                  </a:moveTo>
                  <a:cubicBezTo>
                    <a:pt x="4835" y="460"/>
                    <a:pt x="4825" y="425"/>
                    <a:pt x="4804" y="400"/>
                  </a:cubicBezTo>
                  <a:cubicBezTo>
                    <a:pt x="4783" y="375"/>
                    <a:pt x="4754" y="363"/>
                    <a:pt x="4716" y="363"/>
                  </a:cubicBezTo>
                  <a:cubicBezTo>
                    <a:pt x="4677" y="363"/>
                    <a:pt x="4647" y="375"/>
                    <a:pt x="4625" y="401"/>
                  </a:cubicBezTo>
                  <a:cubicBezTo>
                    <a:pt x="4603" y="426"/>
                    <a:pt x="4592" y="462"/>
                    <a:pt x="4592" y="508"/>
                  </a:cubicBezTo>
                  <a:cubicBezTo>
                    <a:pt x="4592" y="553"/>
                    <a:pt x="4603" y="587"/>
                    <a:pt x="4625" y="612"/>
                  </a:cubicBezTo>
                  <a:cubicBezTo>
                    <a:pt x="4648" y="637"/>
                    <a:pt x="4678" y="650"/>
                    <a:pt x="4716" y="650"/>
                  </a:cubicBezTo>
                  <a:cubicBezTo>
                    <a:pt x="4754" y="650"/>
                    <a:pt x="4784" y="637"/>
                    <a:pt x="4804" y="613"/>
                  </a:cubicBezTo>
                  <a:cubicBezTo>
                    <a:pt x="4825" y="588"/>
                    <a:pt x="4835" y="553"/>
                    <a:pt x="4835" y="507"/>
                  </a:cubicBezTo>
                  <a:close/>
                  <a:moveTo>
                    <a:pt x="648" y="0"/>
                  </a:moveTo>
                  <a:cubicBezTo>
                    <a:pt x="305" y="343"/>
                    <a:pt x="305" y="343"/>
                    <a:pt x="305" y="343"/>
                  </a:cubicBezTo>
                  <a:cubicBezTo>
                    <a:pt x="86" y="173"/>
                    <a:pt x="86" y="173"/>
                    <a:pt x="86" y="173"/>
                  </a:cubicBezTo>
                  <a:cubicBezTo>
                    <a:pt x="0" y="216"/>
                    <a:pt x="0" y="216"/>
                    <a:pt x="0" y="216"/>
                  </a:cubicBezTo>
                  <a:cubicBezTo>
                    <a:pt x="0" y="648"/>
                    <a:pt x="0" y="648"/>
                    <a:pt x="0" y="648"/>
                  </a:cubicBezTo>
                  <a:cubicBezTo>
                    <a:pt x="86" y="691"/>
                    <a:pt x="86" y="691"/>
                    <a:pt x="86" y="691"/>
                  </a:cubicBezTo>
                  <a:cubicBezTo>
                    <a:pt x="305" y="521"/>
                    <a:pt x="305" y="521"/>
                    <a:pt x="305" y="521"/>
                  </a:cubicBezTo>
                  <a:cubicBezTo>
                    <a:pt x="648" y="864"/>
                    <a:pt x="648" y="864"/>
                    <a:pt x="648" y="864"/>
                  </a:cubicBezTo>
                  <a:cubicBezTo>
                    <a:pt x="865" y="778"/>
                    <a:pt x="865" y="778"/>
                    <a:pt x="865" y="778"/>
                  </a:cubicBezTo>
                  <a:cubicBezTo>
                    <a:pt x="865" y="86"/>
                    <a:pt x="865" y="86"/>
                    <a:pt x="865" y="86"/>
                  </a:cubicBezTo>
                  <a:lnTo>
                    <a:pt x="648" y="0"/>
                  </a:lnTo>
                  <a:close/>
                  <a:moveTo>
                    <a:pt x="86" y="562"/>
                  </a:moveTo>
                  <a:cubicBezTo>
                    <a:pt x="86" y="302"/>
                    <a:pt x="86" y="302"/>
                    <a:pt x="86" y="302"/>
                  </a:cubicBezTo>
                  <a:cubicBezTo>
                    <a:pt x="216" y="432"/>
                    <a:pt x="216" y="432"/>
                    <a:pt x="216" y="432"/>
                  </a:cubicBezTo>
                  <a:lnTo>
                    <a:pt x="86" y="562"/>
                  </a:lnTo>
                  <a:close/>
                  <a:moveTo>
                    <a:pt x="420" y="432"/>
                  </a:moveTo>
                  <a:cubicBezTo>
                    <a:pt x="648" y="254"/>
                    <a:pt x="648" y="254"/>
                    <a:pt x="648" y="254"/>
                  </a:cubicBezTo>
                  <a:cubicBezTo>
                    <a:pt x="648" y="610"/>
                    <a:pt x="648" y="610"/>
                    <a:pt x="648" y="610"/>
                  </a:cubicBezTo>
                  <a:lnTo>
                    <a:pt x="420" y="43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71" name="Group 70"/>
          <p:cNvGrpSpPr/>
          <p:nvPr/>
        </p:nvGrpSpPr>
        <p:grpSpPr>
          <a:xfrm>
            <a:off x="9237345" y="3424110"/>
            <a:ext cx="2926080" cy="3273552"/>
            <a:chOff x="9237345" y="3250043"/>
            <a:chExt cx="2926080" cy="3273552"/>
          </a:xfrm>
        </p:grpSpPr>
        <p:sp>
          <p:nvSpPr>
            <p:cNvPr id="72" name="Rectangle 71"/>
            <p:cNvSpPr/>
            <p:nvPr/>
          </p:nvSpPr>
          <p:spPr bwMode="auto">
            <a:xfrm>
              <a:off x="9237345" y="3250043"/>
              <a:ext cx="2926080" cy="3273552"/>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40594">
                        <a:schemeClr val="accent2"/>
                      </a:gs>
                      <a:gs pos="55000">
                        <a:schemeClr val="accent2"/>
                      </a:gs>
                    </a:gsLst>
                    <a:lin ang="5400000" scaled="0"/>
                  </a:gradFill>
                  <a:latin typeface="+mj-lt"/>
                </a:rPr>
                <a:t>Development </a:t>
              </a:r>
              <a:br>
                <a:rPr lang="en-US" sz="2800" dirty="0">
                  <a:gradFill>
                    <a:gsLst>
                      <a:gs pos="40594">
                        <a:schemeClr val="accent2"/>
                      </a:gs>
                      <a:gs pos="55000">
                        <a:schemeClr val="accent2"/>
                      </a:gs>
                    </a:gsLst>
                    <a:lin ang="5400000" scaled="0"/>
                  </a:gradFill>
                  <a:latin typeface="+mj-lt"/>
                </a:rPr>
              </a:br>
              <a:r>
                <a:rPr lang="en-US" sz="2800" dirty="0">
                  <a:gradFill>
                    <a:gsLst>
                      <a:gs pos="40594">
                        <a:schemeClr val="accent2"/>
                      </a:gs>
                      <a:gs pos="55000">
                        <a:schemeClr val="accent2"/>
                      </a:gs>
                    </a:gsLst>
                    <a:lin ang="5400000" scaled="0"/>
                  </a:gradFill>
                  <a:latin typeface="+mj-lt"/>
                </a:rPr>
                <a:t>frameworks </a:t>
              </a:r>
              <a:br>
                <a:rPr lang="en-US" sz="2800" dirty="0">
                  <a:gradFill>
                    <a:gsLst>
                      <a:gs pos="40594">
                        <a:schemeClr val="accent2"/>
                      </a:gs>
                      <a:gs pos="55000">
                        <a:schemeClr val="accent2"/>
                      </a:gs>
                    </a:gsLst>
                    <a:lin ang="5400000" scaled="0"/>
                  </a:gradFill>
                  <a:latin typeface="+mj-lt"/>
                </a:rPr>
              </a:br>
              <a:r>
                <a:rPr lang="en-US" sz="2800" dirty="0">
                  <a:gradFill>
                    <a:gsLst>
                      <a:gs pos="40594">
                        <a:schemeClr val="accent2"/>
                      </a:gs>
                      <a:gs pos="55000">
                        <a:schemeClr val="accent2"/>
                      </a:gs>
                    </a:gsLst>
                    <a:lin ang="5400000" scaled="0"/>
                  </a:gradFill>
                  <a:latin typeface="+mj-lt"/>
                </a:rPr>
                <a:t>and languages</a:t>
              </a:r>
            </a:p>
          </p:txBody>
        </p:sp>
        <p:sp>
          <p:nvSpPr>
            <p:cNvPr id="73" name="TextBox 72"/>
            <p:cNvSpPr txBox="1"/>
            <p:nvPr/>
          </p:nvSpPr>
          <p:spPr>
            <a:xfrm>
              <a:off x="9237345" y="4614354"/>
              <a:ext cx="1098439" cy="1909241"/>
            </a:xfrm>
            <a:prstGeom prst="rect">
              <a:avLst/>
            </a:prstGeom>
            <a:noFill/>
          </p:spPr>
          <p:txBody>
            <a:bodyPr wrap="square" lIns="182880" tIns="146304" rIns="182880" bIns="146304" rtlCol="0">
              <a:spAutoFit/>
            </a:bodyPr>
            <a:lstStyle/>
            <a:p>
              <a:pPr>
                <a:lnSpc>
                  <a:spcPct val="90000"/>
                </a:lnSpc>
                <a:spcBef>
                  <a:spcPts val="400"/>
                </a:spcBef>
              </a:pPr>
              <a:r>
                <a:rPr lang="en-US" sz="1600" dirty="0">
                  <a:gradFill>
                    <a:gsLst>
                      <a:gs pos="2917">
                        <a:schemeClr val="tx1"/>
                      </a:gs>
                      <a:gs pos="30000">
                        <a:schemeClr val="tx1"/>
                      </a:gs>
                    </a:gsLst>
                    <a:lin ang="5400000" scaled="0"/>
                  </a:gradFill>
                </a:rPr>
                <a:t>PHP</a:t>
              </a:r>
            </a:p>
            <a:p>
              <a:pPr>
                <a:lnSpc>
                  <a:spcPct val="90000"/>
                </a:lnSpc>
                <a:spcBef>
                  <a:spcPts val="400"/>
                </a:spcBef>
              </a:pPr>
              <a:r>
                <a:rPr lang="en-US" sz="1600" dirty="0">
                  <a:gradFill>
                    <a:gsLst>
                      <a:gs pos="2917">
                        <a:schemeClr val="tx1"/>
                      </a:gs>
                      <a:gs pos="30000">
                        <a:schemeClr val="tx1"/>
                      </a:gs>
                    </a:gsLst>
                    <a:lin ang="5400000" scaled="0"/>
                  </a:gradFill>
                </a:rPr>
                <a:t>Python</a:t>
              </a:r>
            </a:p>
            <a:p>
              <a:pPr>
                <a:lnSpc>
                  <a:spcPct val="90000"/>
                </a:lnSpc>
                <a:spcBef>
                  <a:spcPts val="400"/>
                </a:spcBef>
              </a:pPr>
              <a:r>
                <a:rPr lang="en-US" sz="1600" dirty="0">
                  <a:gradFill>
                    <a:gsLst>
                      <a:gs pos="2917">
                        <a:schemeClr val="tx1"/>
                      </a:gs>
                      <a:gs pos="30000">
                        <a:schemeClr val="tx1"/>
                      </a:gs>
                    </a:gsLst>
                    <a:lin ang="5400000" scaled="0"/>
                  </a:gradFill>
                </a:rPr>
                <a:t>Win32</a:t>
              </a:r>
            </a:p>
            <a:p>
              <a:pPr>
                <a:lnSpc>
                  <a:spcPct val="90000"/>
                </a:lnSpc>
                <a:spcBef>
                  <a:spcPts val="400"/>
                </a:spcBef>
              </a:pPr>
              <a:r>
                <a:rPr lang="en-US" sz="1600" dirty="0">
                  <a:gradFill>
                    <a:gsLst>
                      <a:gs pos="2917">
                        <a:schemeClr val="tx1"/>
                      </a:gs>
                      <a:gs pos="30000">
                        <a:schemeClr val="tx1"/>
                      </a:gs>
                    </a:gsLst>
                    <a:lin ang="5400000" scaled="0"/>
                  </a:gradFill>
                </a:rPr>
                <a:t>Ruby</a:t>
              </a:r>
            </a:p>
            <a:p>
              <a:pPr>
                <a:lnSpc>
                  <a:spcPct val="90000"/>
                </a:lnSpc>
                <a:spcBef>
                  <a:spcPts val="400"/>
                </a:spcBef>
              </a:pPr>
              <a:r>
                <a:rPr lang="en-US" sz="1600" dirty="0">
                  <a:gradFill>
                    <a:gsLst>
                      <a:gs pos="2917">
                        <a:schemeClr val="tx1"/>
                      </a:gs>
                      <a:gs pos="30000">
                        <a:schemeClr val="tx1"/>
                      </a:gs>
                    </a:gsLst>
                    <a:lin ang="5400000" scaled="0"/>
                  </a:gradFill>
                </a:rPr>
                <a:t>Go</a:t>
              </a:r>
            </a:p>
            <a:p>
              <a:pPr>
                <a:lnSpc>
                  <a:spcPct val="90000"/>
                </a:lnSpc>
                <a:spcBef>
                  <a:spcPts val="400"/>
                </a:spcBef>
              </a:pPr>
              <a:r>
                <a:rPr lang="en-US" sz="1600" dirty="0">
                  <a:gradFill>
                    <a:gsLst>
                      <a:gs pos="2917">
                        <a:schemeClr val="tx1"/>
                      </a:gs>
                      <a:gs pos="30000">
                        <a:schemeClr val="tx1"/>
                      </a:gs>
                    </a:gsLst>
                    <a:lin ang="5400000" scaled="0"/>
                  </a:gradFill>
                </a:rPr>
                <a:t>.NET</a:t>
              </a:r>
            </a:p>
          </p:txBody>
        </p:sp>
        <p:sp>
          <p:nvSpPr>
            <p:cNvPr id="74" name="TextBox 73"/>
            <p:cNvSpPr txBox="1"/>
            <p:nvPr/>
          </p:nvSpPr>
          <p:spPr>
            <a:xfrm>
              <a:off x="10464406" y="4614354"/>
              <a:ext cx="1234953" cy="1608646"/>
            </a:xfrm>
            <a:prstGeom prst="rect">
              <a:avLst/>
            </a:prstGeom>
            <a:noFill/>
          </p:spPr>
          <p:txBody>
            <a:bodyPr wrap="none" lIns="182880" tIns="146304" rIns="182880" bIns="146304" rtlCol="0">
              <a:spAutoFit/>
            </a:bodyPr>
            <a:lstStyle/>
            <a:p>
              <a:pPr>
                <a:lnSpc>
                  <a:spcPct val="90000"/>
                </a:lnSpc>
                <a:spcBef>
                  <a:spcPts val="400"/>
                </a:spcBef>
              </a:pPr>
              <a:r>
                <a:rPr lang="en-US" sz="1600" dirty="0">
                  <a:gradFill>
                    <a:gsLst>
                      <a:gs pos="2917">
                        <a:schemeClr val="tx1"/>
                      </a:gs>
                      <a:gs pos="30000">
                        <a:schemeClr val="tx1"/>
                      </a:gs>
                    </a:gsLst>
                    <a:lin ang="5400000" scaled="0"/>
                  </a:gradFill>
                </a:rPr>
                <a:t>Node</a:t>
              </a:r>
            </a:p>
            <a:p>
              <a:pPr>
                <a:lnSpc>
                  <a:spcPct val="90000"/>
                </a:lnSpc>
                <a:spcBef>
                  <a:spcPts val="400"/>
                </a:spcBef>
              </a:pPr>
              <a:r>
                <a:rPr lang="en-US" sz="1600" dirty="0">
                  <a:gradFill>
                    <a:gsLst>
                      <a:gs pos="2917">
                        <a:schemeClr val="tx1"/>
                      </a:gs>
                      <a:gs pos="30000">
                        <a:schemeClr val="tx1"/>
                      </a:gs>
                    </a:gsLst>
                    <a:lin ang="5400000" scaled="0"/>
                  </a:gradFill>
                </a:rPr>
                <a:t>Java</a:t>
              </a:r>
            </a:p>
            <a:p>
              <a:pPr>
                <a:lnSpc>
                  <a:spcPct val="90000"/>
                </a:lnSpc>
                <a:spcBef>
                  <a:spcPts val="400"/>
                </a:spcBef>
              </a:pPr>
              <a:r>
                <a:rPr lang="en-US" sz="1600" dirty="0" err="1">
                  <a:gradFill>
                    <a:gsLst>
                      <a:gs pos="2917">
                        <a:schemeClr val="tx1"/>
                      </a:gs>
                      <a:gs pos="30000">
                        <a:schemeClr val="tx1"/>
                      </a:gs>
                    </a:gsLst>
                    <a:lin ang="5400000" scaled="0"/>
                  </a:gradFill>
                </a:rPr>
                <a:t>Javascript</a:t>
              </a:r>
              <a:endParaRPr lang="en-US" sz="1600" dirty="0">
                <a:gradFill>
                  <a:gsLst>
                    <a:gs pos="2917">
                      <a:schemeClr val="tx1"/>
                    </a:gs>
                    <a:gs pos="30000">
                      <a:schemeClr val="tx1"/>
                    </a:gs>
                  </a:gsLst>
                  <a:lin ang="5400000" scaled="0"/>
                </a:gradFill>
              </a:endParaRPr>
            </a:p>
            <a:p>
              <a:pPr>
                <a:lnSpc>
                  <a:spcPct val="90000"/>
                </a:lnSpc>
                <a:spcBef>
                  <a:spcPts val="400"/>
                </a:spcBef>
              </a:pPr>
              <a:r>
                <a:rPr lang="en-US" sz="1600" dirty="0">
                  <a:gradFill>
                    <a:gsLst>
                      <a:gs pos="2917">
                        <a:schemeClr val="tx1"/>
                      </a:gs>
                      <a:gs pos="30000">
                        <a:schemeClr val="tx1"/>
                      </a:gs>
                    </a:gsLst>
                    <a:lin ang="5400000" scaled="0"/>
                  </a:gradFill>
                </a:rPr>
                <a:t>C++</a:t>
              </a:r>
            </a:p>
            <a:p>
              <a:pPr>
                <a:lnSpc>
                  <a:spcPct val="90000"/>
                </a:lnSpc>
                <a:spcBef>
                  <a:spcPts val="400"/>
                </a:spcBef>
              </a:pPr>
              <a:r>
                <a:rPr lang="en-US" sz="1600" dirty="0">
                  <a:gradFill>
                    <a:gsLst>
                      <a:gs pos="2917">
                        <a:schemeClr val="tx1"/>
                      </a:gs>
                      <a:gs pos="30000">
                        <a:schemeClr val="tx1"/>
                      </a:gs>
                    </a:gsLst>
                    <a:lin ang="5400000" scaled="0"/>
                  </a:gradFill>
                </a:rPr>
                <a:t>Perl</a:t>
              </a:r>
            </a:p>
          </p:txBody>
        </p:sp>
      </p:grpSp>
      <p:grpSp>
        <p:nvGrpSpPr>
          <p:cNvPr id="75" name="Group 74"/>
          <p:cNvGrpSpPr/>
          <p:nvPr/>
        </p:nvGrpSpPr>
        <p:grpSpPr>
          <a:xfrm>
            <a:off x="6219825" y="1743566"/>
            <a:ext cx="5943600" cy="1591056"/>
            <a:chOff x="6219825" y="1569499"/>
            <a:chExt cx="5943600" cy="1591056"/>
          </a:xfrm>
        </p:grpSpPr>
        <p:sp>
          <p:nvSpPr>
            <p:cNvPr id="76" name="Rectangle 75"/>
            <p:cNvSpPr/>
            <p:nvPr/>
          </p:nvSpPr>
          <p:spPr bwMode="auto">
            <a:xfrm>
              <a:off x="6219825" y="1569499"/>
              <a:ext cx="5943600" cy="1591056"/>
            </a:xfrm>
            <a:prstGeom prst="rect">
              <a:avLst/>
            </a:prstGeom>
            <a:solidFill>
              <a:schemeClr val="bg1">
                <a:lumMod val="95000"/>
              </a:schemeClr>
            </a:solidFill>
            <a:ln w="6350">
              <a:solidFill>
                <a:schemeClr val="bg1">
                  <a:lumMod val="8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800" dirty="0">
                  <a:gradFill>
                    <a:gsLst>
                      <a:gs pos="40594">
                        <a:schemeClr val="accent2"/>
                      </a:gs>
                      <a:gs pos="55000">
                        <a:schemeClr val="accent2"/>
                      </a:gs>
                    </a:gsLst>
                    <a:lin ang="5400000" scaled="0"/>
                  </a:gradFill>
                  <a:latin typeface="+mj-lt"/>
                </a:rPr>
                <a:t>Service </a:t>
              </a:r>
              <a:br>
                <a:rPr lang="en-US" sz="2800" dirty="0">
                  <a:gradFill>
                    <a:gsLst>
                      <a:gs pos="40594">
                        <a:schemeClr val="accent2"/>
                      </a:gs>
                      <a:gs pos="55000">
                        <a:schemeClr val="accent2"/>
                      </a:gs>
                    </a:gsLst>
                    <a:lin ang="5400000" scaled="0"/>
                  </a:gradFill>
                  <a:latin typeface="+mj-lt"/>
                </a:rPr>
              </a:br>
              <a:r>
                <a:rPr lang="en-US" sz="2800" dirty="0">
                  <a:gradFill>
                    <a:gsLst>
                      <a:gs pos="40594">
                        <a:schemeClr val="accent2"/>
                      </a:gs>
                      <a:gs pos="55000">
                        <a:schemeClr val="accent2"/>
                      </a:gs>
                    </a:gsLst>
                    <a:lin ang="5400000" scaled="0"/>
                  </a:gradFill>
                  <a:latin typeface="+mj-lt"/>
                </a:rPr>
                <a:t>Fabric</a:t>
              </a:r>
            </a:p>
          </p:txBody>
        </p:sp>
        <p:pic>
          <p:nvPicPr>
            <p:cNvPr id="77" name="Picture 76"/>
            <p:cNvPicPr>
              <a:picLocks noChangeAspect="1"/>
            </p:cNvPicPr>
            <p:nvPr/>
          </p:nvPicPr>
          <p:blipFill rotWithShape="1">
            <a:blip r:embed="rId4"/>
            <a:srcRect l="2279" t="21808" r="1610" b="5511"/>
            <a:stretch/>
          </p:blipFill>
          <p:spPr>
            <a:xfrm>
              <a:off x="7695565" y="1737415"/>
              <a:ext cx="4309764" cy="1255224"/>
            </a:xfrm>
            <a:prstGeom prst="rect">
              <a:avLst/>
            </a:prstGeom>
          </p:spPr>
        </p:pic>
      </p:grpSp>
    </p:spTree>
    <p:extLst>
      <p:ext uri="{BB962C8B-B14F-4D97-AF65-F5344CB8AC3E}">
        <p14:creationId xmlns:p14="http://schemas.microsoft.com/office/powerpoint/2010/main" val="24056129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smtClean="0"/>
              <a:t>Demo</a:t>
            </a:r>
            <a:endParaRPr lang="en-US" sz="7200" dirty="0"/>
          </a:p>
        </p:txBody>
      </p:sp>
    </p:spTree>
    <p:extLst>
      <p:ext uri="{BB962C8B-B14F-4D97-AF65-F5344CB8AC3E}">
        <p14:creationId xmlns:p14="http://schemas.microsoft.com/office/powerpoint/2010/main" val="221664313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s-ES" dirty="0"/>
              <a:t>http://aka.ms/MTS12</a:t>
            </a:r>
            <a:endParaRPr lang="es-ES" dirty="0"/>
          </a:p>
        </p:txBody>
      </p:sp>
      <p:pic>
        <p:nvPicPr>
          <p:cNvPr id="5" name="Picture Placeholder 4"/>
          <p:cNvPicPr>
            <a:picLocks noGrp="1" noChangeAspect="1"/>
          </p:cNvPicPr>
          <p:nvPr>
            <p:ph type="pic" sz="quarter" idx="14"/>
          </p:nvPr>
        </p:nvPicPr>
        <p:blipFill>
          <a:blip r:embed="rId2"/>
          <a:srcRect l="347" r="347"/>
          <a:stretch>
            <a:fillRect/>
          </a:stretch>
        </p:blipFill>
        <p:spPr>
          <a:xfrm>
            <a:off x="8045450" y="1236663"/>
            <a:ext cx="3524250" cy="3524250"/>
          </a:xfrm>
          <a:prstGeom prst="rect">
            <a:avLst/>
          </a:prstGeom>
        </p:spPr>
      </p:pic>
      <p:sp>
        <p:nvSpPr>
          <p:cNvPr id="6" name="Title 1"/>
          <p:cNvSpPr>
            <a:spLocks noGrp="1"/>
          </p:cNvSpPr>
          <p:nvPr>
            <p:ph type="title"/>
          </p:nvPr>
        </p:nvSpPr>
        <p:spPr>
          <a:xfrm>
            <a:off x="198437" y="1897062"/>
            <a:ext cx="3352799" cy="1181862"/>
          </a:xfrm>
        </p:spPr>
        <p:txBody>
          <a:bodyPr/>
          <a:lstStyle/>
          <a:p>
            <a:r>
              <a:rPr lang="en-US" sz="7200" dirty="0" smtClean="0"/>
              <a:t>Gracias</a:t>
            </a:r>
            <a:endParaRPr lang="en-US" sz="7200" dirty="0"/>
          </a:p>
        </p:txBody>
      </p:sp>
    </p:spTree>
    <p:extLst>
      <p:ext uri="{BB962C8B-B14F-4D97-AF65-F5344CB8AC3E}">
        <p14:creationId xmlns:p14="http://schemas.microsoft.com/office/powerpoint/2010/main" val="25447524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941" y="567704"/>
            <a:ext cx="10056973" cy="6391957"/>
          </a:xfrm>
          <a:prstGeom prst="rect">
            <a:avLst/>
          </a:prstGeom>
          <a:scene3d>
            <a:camera prst="perspectiveRelaxedModerately"/>
            <a:lightRig rig="threePt" dir="t"/>
          </a:scene3d>
        </p:spPr>
      </p:pic>
      <p:pic>
        <p:nvPicPr>
          <p:cNvPr id="15" name="Picture 14"/>
          <p:cNvPicPr>
            <a:picLocks noChangeAspect="1"/>
          </p:cNvPicPr>
          <p:nvPr/>
        </p:nvPicPr>
        <p:blipFill>
          <a:blip r:embed="rId4"/>
          <a:stretch>
            <a:fillRect/>
          </a:stretch>
        </p:blipFill>
        <p:spPr>
          <a:xfrm>
            <a:off x="1681402" y="2403578"/>
            <a:ext cx="9076038" cy="1466642"/>
          </a:xfrm>
          <a:prstGeom prst="rect">
            <a:avLst/>
          </a:prstGeom>
          <a:ln w="28575">
            <a:solidFill>
              <a:schemeClr val="tx1"/>
            </a:solidFill>
            <a:prstDash val="solid"/>
          </a:ln>
        </p:spPr>
      </p:pic>
      <p:pic>
        <p:nvPicPr>
          <p:cNvPr id="4" name="Picture 3"/>
          <p:cNvPicPr>
            <a:picLocks noChangeAspect="1"/>
          </p:cNvPicPr>
          <p:nvPr/>
        </p:nvPicPr>
        <p:blipFill>
          <a:blip r:embed="rId5"/>
          <a:stretch>
            <a:fillRect/>
          </a:stretch>
        </p:blipFill>
        <p:spPr>
          <a:xfrm>
            <a:off x="409988" y="1641030"/>
            <a:ext cx="5409433" cy="742844"/>
          </a:xfrm>
          <a:prstGeom prst="rect">
            <a:avLst/>
          </a:prstGeom>
          <a:ln w="28575">
            <a:solidFill>
              <a:schemeClr val="tx1"/>
            </a:solidFill>
            <a:prstDash val="solid"/>
          </a:ln>
        </p:spPr>
      </p:pic>
      <p:pic>
        <p:nvPicPr>
          <p:cNvPr id="7" name="Picture 6"/>
          <p:cNvPicPr>
            <a:picLocks noChangeAspect="1"/>
          </p:cNvPicPr>
          <p:nvPr/>
        </p:nvPicPr>
        <p:blipFill>
          <a:blip r:embed="rId6"/>
          <a:stretch>
            <a:fillRect/>
          </a:stretch>
        </p:blipFill>
        <p:spPr>
          <a:xfrm>
            <a:off x="427859" y="3497263"/>
            <a:ext cx="8733187" cy="828557"/>
          </a:xfrm>
          <a:prstGeom prst="rect">
            <a:avLst/>
          </a:prstGeom>
          <a:ln w="28575">
            <a:solidFill>
              <a:schemeClr val="tx1"/>
            </a:solidFill>
            <a:prstDash val="solid"/>
          </a:ln>
        </p:spPr>
      </p:pic>
      <p:pic>
        <p:nvPicPr>
          <p:cNvPr id="8" name="Picture 7"/>
          <p:cNvPicPr>
            <a:picLocks noChangeAspect="1"/>
          </p:cNvPicPr>
          <p:nvPr/>
        </p:nvPicPr>
        <p:blipFill>
          <a:blip r:embed="rId7"/>
          <a:stretch>
            <a:fillRect/>
          </a:stretch>
        </p:blipFill>
        <p:spPr>
          <a:xfrm>
            <a:off x="5322253" y="1401219"/>
            <a:ext cx="4495162" cy="752368"/>
          </a:xfrm>
          <a:prstGeom prst="rect">
            <a:avLst/>
          </a:prstGeom>
          <a:ln w="28575">
            <a:solidFill>
              <a:schemeClr val="tx1"/>
            </a:solidFill>
            <a:prstDash val="solid"/>
          </a:ln>
        </p:spPr>
      </p:pic>
      <p:pic>
        <p:nvPicPr>
          <p:cNvPr id="11" name="Picture 10"/>
          <p:cNvPicPr>
            <a:picLocks noChangeAspect="1"/>
          </p:cNvPicPr>
          <p:nvPr/>
        </p:nvPicPr>
        <p:blipFill>
          <a:blip r:embed="rId8"/>
          <a:stretch>
            <a:fillRect/>
          </a:stretch>
        </p:blipFill>
        <p:spPr>
          <a:xfrm>
            <a:off x="2865913" y="4597793"/>
            <a:ext cx="8976039" cy="1038212"/>
          </a:xfrm>
          <a:prstGeom prst="rect">
            <a:avLst/>
          </a:prstGeom>
          <a:ln w="28575" cmpd="tri">
            <a:solidFill>
              <a:schemeClr val="tx1"/>
            </a:solidFill>
            <a:prstDash val="solid"/>
          </a:ln>
        </p:spPr>
      </p:pic>
      <p:pic>
        <p:nvPicPr>
          <p:cNvPr id="13" name="Picture 12"/>
          <p:cNvPicPr>
            <a:picLocks noChangeAspect="1"/>
          </p:cNvPicPr>
          <p:nvPr/>
        </p:nvPicPr>
        <p:blipFill>
          <a:blip r:embed="rId9"/>
          <a:stretch>
            <a:fillRect/>
          </a:stretch>
        </p:blipFill>
        <p:spPr>
          <a:xfrm>
            <a:off x="1342130" y="5592465"/>
            <a:ext cx="6437987" cy="952365"/>
          </a:xfrm>
          <a:prstGeom prst="rect">
            <a:avLst/>
          </a:prstGeom>
          <a:ln w="28575">
            <a:solidFill>
              <a:schemeClr val="tx1"/>
            </a:solidFill>
            <a:prstDash val="solid"/>
          </a:ln>
        </p:spPr>
      </p:pic>
      <p:pic>
        <p:nvPicPr>
          <p:cNvPr id="9" name="Picture 8"/>
          <p:cNvPicPr>
            <a:picLocks noChangeAspect="1"/>
          </p:cNvPicPr>
          <p:nvPr/>
        </p:nvPicPr>
        <p:blipFill>
          <a:blip r:embed="rId10"/>
          <a:stretch>
            <a:fillRect/>
          </a:stretch>
        </p:blipFill>
        <p:spPr>
          <a:xfrm>
            <a:off x="3813516" y="4189958"/>
            <a:ext cx="6428463" cy="428564"/>
          </a:xfrm>
          <a:prstGeom prst="rect">
            <a:avLst/>
          </a:prstGeom>
          <a:ln w="28575" cmpd="thickThin">
            <a:solidFill>
              <a:schemeClr val="tx1"/>
            </a:solidFill>
            <a:prstDash val="solid"/>
          </a:ln>
        </p:spPr>
      </p:pic>
      <p:sp>
        <p:nvSpPr>
          <p:cNvPr id="10"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a:t>
            </a:r>
            <a:r>
              <a:rPr lang="en-US" sz="3200" dirty="0" err="1">
                <a:solidFill>
                  <a:srgbClr val="FFFFFF"/>
                </a:solidFill>
              </a:rPr>
              <a:t>Impacto</a:t>
            </a:r>
            <a:r>
              <a:rPr lang="en-US" sz="3200" dirty="0">
                <a:solidFill>
                  <a:srgbClr val="FFFFFF"/>
                </a:solidFill>
              </a:rPr>
              <a:t> </a:t>
            </a:r>
            <a:r>
              <a:rPr lang="en-US" sz="3200" dirty="0" err="1">
                <a:solidFill>
                  <a:srgbClr val="FFFFFF"/>
                </a:solidFill>
              </a:rPr>
              <a:t>en</a:t>
            </a:r>
            <a:r>
              <a:rPr lang="en-US" sz="3200" dirty="0">
                <a:solidFill>
                  <a:srgbClr val="FFFFFF"/>
                </a:solidFill>
              </a:rPr>
              <a:t> la </a:t>
            </a:r>
            <a:r>
              <a:rPr lang="en-US" sz="3200" dirty="0" err="1">
                <a:solidFill>
                  <a:srgbClr val="FFFFFF"/>
                </a:solidFill>
              </a:rPr>
              <a:t>Seguridad</a:t>
            </a:r>
            <a:endParaRPr lang="en-US" sz="3200" dirty="0">
              <a:solidFill>
                <a:srgbClr val="FFFFFF"/>
              </a:solidFill>
            </a:endParaRPr>
          </a:p>
        </p:txBody>
      </p:sp>
      <p:sp>
        <p:nvSpPr>
          <p:cNvPr id="12"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14" name="Picture 34" descr="Efficiency.png"/>
          <p:cNvPicPr>
            <a:picLocks noChangeAspect="1"/>
          </p:cNvPicPr>
          <p:nvPr/>
        </p:nvPicPr>
        <p:blipFill>
          <a:blip r:embed="rId11" cstate="email"/>
          <a:srcRect/>
          <a:stretch>
            <a:fillRect/>
          </a:stretch>
        </p:blipFill>
        <p:spPr bwMode="auto">
          <a:xfrm>
            <a:off x="354977" y="561272"/>
            <a:ext cx="518138" cy="690852"/>
          </a:xfrm>
          <a:prstGeom prst="rect">
            <a:avLst/>
          </a:prstGeom>
          <a:noFill/>
          <a:ln w="9525">
            <a:noFill/>
            <a:miter lim="800000"/>
            <a:headEnd/>
            <a:tailEnd/>
          </a:ln>
        </p:spPr>
      </p:pic>
    </p:spTree>
    <p:extLst>
      <p:ext uri="{BB962C8B-B14F-4D97-AF65-F5344CB8AC3E}">
        <p14:creationId xmlns:p14="http://schemas.microsoft.com/office/powerpoint/2010/main" val="21077910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033" y="1363662"/>
            <a:ext cx="11788034" cy="3341337"/>
          </a:xfrm>
        </p:spPr>
        <p:txBody>
          <a:bodyPr>
            <a:normAutofit/>
          </a:bodyPr>
          <a:lstStyle/>
          <a:p>
            <a:r>
              <a:rPr lang="en-US" sz="4400" b="1" dirty="0">
                <a:latin typeface="+mn-lt"/>
              </a:rPr>
              <a:t>Nano Server </a:t>
            </a:r>
            <a:r>
              <a:rPr lang="en-US" sz="4400" b="1" dirty="0" smtClean="0">
                <a:latin typeface="+mn-lt"/>
              </a:rPr>
              <a:t>– Un </a:t>
            </a:r>
            <a:r>
              <a:rPr lang="en-US" sz="4400" b="1" dirty="0" err="1" smtClean="0">
                <a:latin typeface="+mn-lt"/>
              </a:rPr>
              <a:t>paso</a:t>
            </a:r>
            <a:r>
              <a:rPr lang="en-US" sz="4400" b="1" dirty="0" smtClean="0">
                <a:latin typeface="+mn-lt"/>
              </a:rPr>
              <a:t> </a:t>
            </a:r>
            <a:r>
              <a:rPr lang="en-US" sz="4400" b="1" dirty="0" err="1" smtClean="0">
                <a:latin typeface="+mn-lt"/>
              </a:rPr>
              <a:t>más</a:t>
            </a:r>
            <a:r>
              <a:rPr lang="en-US" sz="4400" b="1" dirty="0" smtClean="0">
                <a:latin typeface="+mn-lt"/>
              </a:rPr>
              <a:t> </a:t>
            </a:r>
            <a:r>
              <a:rPr lang="en-US" sz="4400" b="1" dirty="0" err="1" smtClean="0">
                <a:latin typeface="+mn-lt"/>
              </a:rPr>
              <a:t>en</a:t>
            </a:r>
            <a:r>
              <a:rPr lang="en-US" sz="4400" b="1" dirty="0" smtClean="0">
                <a:latin typeface="+mn-lt"/>
              </a:rPr>
              <a:t> la </a:t>
            </a:r>
            <a:r>
              <a:rPr lang="en-US" sz="4400" b="1" dirty="0" err="1" smtClean="0">
                <a:latin typeface="+mn-lt"/>
              </a:rPr>
              <a:t>evolución</a:t>
            </a:r>
            <a:r>
              <a:rPr lang="en-US" sz="4400" b="1" dirty="0" smtClean="0">
                <a:latin typeface="+mn-lt"/>
              </a:rPr>
              <a:t> de </a:t>
            </a:r>
            <a:r>
              <a:rPr lang="en-US" sz="4400" b="1" dirty="0" err="1" smtClean="0">
                <a:latin typeface="+mn-lt"/>
              </a:rPr>
              <a:t>los</a:t>
            </a:r>
            <a:r>
              <a:rPr lang="en-US" sz="4400" b="1" dirty="0" smtClean="0">
                <a:latin typeface="+mn-lt"/>
              </a:rPr>
              <a:t> </a:t>
            </a:r>
            <a:r>
              <a:rPr lang="en-US" sz="4400" b="1" dirty="0" err="1">
                <a:latin typeface="+mn-lt"/>
              </a:rPr>
              <a:t>S</a:t>
            </a:r>
            <a:r>
              <a:rPr lang="en-US" sz="4400" b="1" dirty="0" err="1" smtClean="0">
                <a:latin typeface="+mn-lt"/>
              </a:rPr>
              <a:t>istemas</a:t>
            </a:r>
            <a:r>
              <a:rPr lang="en-US" sz="4400" b="1" dirty="0" smtClean="0">
                <a:latin typeface="+mn-lt"/>
              </a:rPr>
              <a:t> </a:t>
            </a:r>
            <a:r>
              <a:rPr lang="en-US" sz="4400" b="1" dirty="0" err="1" smtClean="0">
                <a:latin typeface="+mn-lt"/>
              </a:rPr>
              <a:t>Clould</a:t>
            </a:r>
            <a:r>
              <a:rPr lang="en-US" sz="4400" b="1" dirty="0" smtClean="0">
                <a:latin typeface="+mn-lt"/>
              </a:rPr>
              <a:t>:</a:t>
            </a:r>
            <a:r>
              <a:rPr lang="en-US" sz="4400" dirty="0" smtClean="0">
                <a:latin typeface="+mn-lt"/>
              </a:rPr>
              <a:t/>
            </a:r>
            <a:br>
              <a:rPr lang="en-US" sz="4400" dirty="0" smtClean="0">
                <a:latin typeface="+mn-lt"/>
              </a:rPr>
            </a:br>
            <a:endParaRPr lang="en-US" sz="2700" dirty="0">
              <a:latin typeface="+mn-lt"/>
            </a:endParaRPr>
          </a:p>
        </p:txBody>
      </p:sp>
      <p:pic>
        <p:nvPicPr>
          <p:cNvPr id="4" name="Picture 3"/>
          <p:cNvPicPr>
            <a:picLocks noChangeAspect="1"/>
          </p:cNvPicPr>
          <p:nvPr/>
        </p:nvPicPr>
        <p:blipFill>
          <a:blip r:embed="rId2"/>
          <a:stretch>
            <a:fillRect/>
          </a:stretch>
        </p:blipFill>
        <p:spPr>
          <a:xfrm>
            <a:off x="3242661" y="2125662"/>
            <a:ext cx="8972410" cy="4508120"/>
          </a:xfrm>
          <a:prstGeom prst="rect">
            <a:avLst/>
          </a:prstGeom>
        </p:spPr>
      </p:pic>
      <p:sp>
        <p:nvSpPr>
          <p:cNvPr id="8"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a:t>
            </a:r>
            <a:r>
              <a:rPr lang="en-US" sz="3200" dirty="0" err="1">
                <a:solidFill>
                  <a:srgbClr val="FFFFFF"/>
                </a:solidFill>
              </a:rPr>
              <a:t>Evolución</a:t>
            </a:r>
            <a:r>
              <a:rPr lang="en-US" sz="3200" dirty="0">
                <a:solidFill>
                  <a:srgbClr val="FFFFFF"/>
                </a:solidFill>
              </a:rPr>
              <a:t> </a:t>
            </a:r>
          </a:p>
        </p:txBody>
      </p:sp>
      <p:sp>
        <p:nvSpPr>
          <p:cNvPr id="9"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10"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11" name="Text Placeholder 2"/>
          <p:cNvSpPr>
            <a:spLocks noGrp="1"/>
          </p:cNvSpPr>
          <p:nvPr>
            <p:ph type="body" sz="quarter" idx="10"/>
          </p:nvPr>
        </p:nvSpPr>
        <p:spPr>
          <a:xfrm>
            <a:off x="350837" y="2659062"/>
            <a:ext cx="11887200" cy="2523768"/>
          </a:xfrm>
        </p:spPr>
        <p:txBody>
          <a:bodyPr/>
          <a:lstStyle/>
          <a:p>
            <a:r>
              <a:rPr lang="en-US" sz="3200" dirty="0" smtClean="0"/>
              <a:t>Solo </a:t>
            </a:r>
            <a:r>
              <a:rPr lang="en-US" sz="3200" dirty="0" err="1" smtClean="0"/>
              <a:t>Disponible</a:t>
            </a:r>
            <a:r>
              <a:rPr lang="en-US" sz="3200" dirty="0" smtClean="0"/>
              <a:t> </a:t>
            </a:r>
            <a:r>
              <a:rPr lang="en-US" sz="3200" dirty="0" err="1" smtClean="0"/>
              <a:t>en</a:t>
            </a:r>
            <a:r>
              <a:rPr lang="en-US" sz="3200" dirty="0" smtClean="0"/>
              <a:t> 64 bits</a:t>
            </a:r>
          </a:p>
          <a:p>
            <a:r>
              <a:rPr lang="en-US" sz="3200" dirty="0" err="1" smtClean="0"/>
              <a:t>Focalizado</a:t>
            </a:r>
            <a:r>
              <a:rPr lang="en-US" sz="3200" dirty="0" smtClean="0"/>
              <a:t> </a:t>
            </a:r>
            <a:r>
              <a:rPr lang="en-US" sz="3200" dirty="0" err="1" smtClean="0"/>
              <a:t>en</a:t>
            </a:r>
            <a:r>
              <a:rPr lang="en-US" sz="3200" dirty="0" smtClean="0"/>
              <a:t> la </a:t>
            </a:r>
            <a:r>
              <a:rPr lang="en-US" sz="3200" dirty="0" err="1" smtClean="0"/>
              <a:t>mejora</a:t>
            </a:r>
            <a:r>
              <a:rPr lang="en-US" sz="3200" dirty="0" smtClean="0"/>
              <a:t> del </a:t>
            </a:r>
            <a:r>
              <a:rPr lang="en-US" sz="3200" dirty="0" err="1" smtClean="0"/>
              <a:t>servicio</a:t>
            </a:r>
            <a:r>
              <a:rPr lang="en-US" sz="3200" dirty="0" smtClean="0"/>
              <a:t> de:</a:t>
            </a:r>
            <a:endParaRPr lang="en-US" sz="3200" dirty="0"/>
          </a:p>
          <a:p>
            <a:pPr lvl="1"/>
            <a:r>
              <a:rPr lang="en-US" dirty="0" err="1" smtClean="0"/>
              <a:t>Infraestructura</a:t>
            </a:r>
            <a:r>
              <a:rPr lang="en-US" dirty="0" smtClean="0"/>
              <a:t> Cloud</a:t>
            </a:r>
            <a:endParaRPr lang="en-US" dirty="0"/>
          </a:p>
          <a:p>
            <a:pPr lvl="1"/>
            <a:r>
              <a:rPr lang="en-US" dirty="0" err="1" smtClean="0"/>
              <a:t>Aplicaciones</a:t>
            </a:r>
            <a:r>
              <a:rPr lang="en-US" dirty="0" smtClean="0"/>
              <a:t> Cloud</a:t>
            </a:r>
            <a:endParaRPr lang="en-US" dirty="0"/>
          </a:p>
          <a:p>
            <a:r>
              <a:rPr lang="en-US" sz="3200" dirty="0" err="1" smtClean="0"/>
              <a:t>Sigue</a:t>
            </a:r>
            <a:r>
              <a:rPr lang="en-US" sz="3200" dirty="0" smtClean="0"/>
              <a:t> el </a:t>
            </a:r>
            <a:r>
              <a:rPr lang="en-US" sz="3200" dirty="0" err="1" smtClean="0"/>
              <a:t>Patrón</a:t>
            </a:r>
            <a:r>
              <a:rPr lang="en-US" sz="3200" dirty="0" smtClean="0"/>
              <a:t> de Server Core</a:t>
            </a:r>
          </a:p>
        </p:txBody>
      </p:sp>
    </p:spTree>
    <p:extLst>
      <p:ext uri="{BB962C8B-B14F-4D97-AF65-F5344CB8AC3E}">
        <p14:creationId xmlns:p14="http://schemas.microsoft.com/office/powerpoint/2010/main" val="37123940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Roles &amp; Features</a:t>
            </a: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sp>
        <p:nvSpPr>
          <p:cNvPr id="7" name="Text Placeholder 2"/>
          <p:cNvSpPr txBox="1">
            <a:spLocks/>
          </p:cNvSpPr>
          <p:nvPr/>
        </p:nvSpPr>
        <p:spPr>
          <a:xfrm>
            <a:off x="10637837" y="6392862"/>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pic>
        <p:nvPicPr>
          <p:cNvPr id="2" name="Picture 1"/>
          <p:cNvPicPr>
            <a:picLocks noChangeAspect="1"/>
          </p:cNvPicPr>
          <p:nvPr/>
        </p:nvPicPr>
        <p:blipFill>
          <a:blip r:embed="rId4"/>
          <a:stretch>
            <a:fillRect/>
          </a:stretch>
        </p:blipFill>
        <p:spPr>
          <a:xfrm>
            <a:off x="373305" y="1592262"/>
            <a:ext cx="12285191" cy="7087610"/>
          </a:xfrm>
          <a:prstGeom prst="rect">
            <a:avLst/>
          </a:prstGeom>
        </p:spPr>
      </p:pic>
    </p:spTree>
    <p:extLst>
      <p:ext uri="{BB962C8B-B14F-4D97-AF65-F5344CB8AC3E}">
        <p14:creationId xmlns:p14="http://schemas.microsoft.com/office/powerpoint/2010/main" val="2386764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Roles &amp; Features</a:t>
            </a: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pic>
        <p:nvPicPr>
          <p:cNvPr id="2" name="Picture 1"/>
          <p:cNvPicPr>
            <a:picLocks noChangeAspect="1"/>
          </p:cNvPicPr>
          <p:nvPr/>
        </p:nvPicPr>
        <p:blipFill>
          <a:blip r:embed="rId4"/>
          <a:stretch>
            <a:fillRect/>
          </a:stretch>
        </p:blipFill>
        <p:spPr>
          <a:xfrm>
            <a:off x="2694403" y="1540910"/>
            <a:ext cx="7144531" cy="5297890"/>
          </a:xfrm>
          <a:prstGeom prst="rect">
            <a:avLst/>
          </a:prstGeom>
        </p:spPr>
      </p:pic>
      <p:sp>
        <p:nvSpPr>
          <p:cNvPr id="6" name="Text Placeholder 2"/>
          <p:cNvSpPr txBox="1">
            <a:spLocks/>
          </p:cNvSpPr>
          <p:nvPr/>
        </p:nvSpPr>
        <p:spPr>
          <a:xfrm>
            <a:off x="10637837" y="6389979"/>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612887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8"/>
          <p:cNvSpPr>
            <a:spLocks noChangeArrowheads="1"/>
          </p:cNvSpPr>
          <p:nvPr/>
        </p:nvSpPr>
        <p:spPr bwMode="auto">
          <a:xfrm>
            <a:off x="1051202" y="453348"/>
            <a:ext cx="11091808" cy="906698"/>
          </a:xfrm>
          <a:prstGeom prst="rect">
            <a:avLst/>
          </a:prstGeom>
          <a:solidFill>
            <a:srgbClr val="107289"/>
          </a:solidFill>
          <a:ln w="9525">
            <a:noFill/>
            <a:miter lim="800000"/>
            <a:headEnd/>
            <a:tailEnd/>
          </a:ln>
        </p:spPr>
        <p:txBody>
          <a:bodyPr lIns="186351" tIns="46587" rIns="186351" bIns="46587" anchor="ctr"/>
          <a:lstStyle/>
          <a:p>
            <a:pPr defTabSz="931626"/>
            <a:r>
              <a:rPr lang="en-US" sz="3200" dirty="0">
                <a:solidFill>
                  <a:srgbClr val="FFFFFF"/>
                </a:solidFill>
              </a:rPr>
              <a:t>Nano Server – </a:t>
            </a:r>
            <a:r>
              <a:rPr lang="en-US" sz="3200" dirty="0" err="1">
                <a:solidFill>
                  <a:srgbClr val="FFFFFF"/>
                </a:solidFill>
              </a:rPr>
              <a:t>Gestión</a:t>
            </a:r>
            <a:endParaRPr lang="en-US" sz="3200" dirty="0">
              <a:solidFill>
                <a:srgbClr val="FFFFFF"/>
              </a:solidFill>
            </a:endParaRPr>
          </a:p>
        </p:txBody>
      </p:sp>
      <p:sp>
        <p:nvSpPr>
          <p:cNvPr id="5124" name="Rectangle 15"/>
          <p:cNvSpPr>
            <a:spLocks noChangeArrowheads="1"/>
          </p:cNvSpPr>
          <p:nvPr/>
        </p:nvSpPr>
        <p:spPr bwMode="auto">
          <a:xfrm>
            <a:off x="274033" y="453348"/>
            <a:ext cx="680023" cy="906698"/>
          </a:xfrm>
          <a:prstGeom prst="rect">
            <a:avLst/>
          </a:prstGeom>
          <a:solidFill>
            <a:srgbClr val="11A7D8"/>
          </a:solidFill>
          <a:ln w="9525">
            <a:noFill/>
            <a:miter lim="800000"/>
            <a:headEnd/>
            <a:tailEnd/>
          </a:ln>
        </p:spPr>
        <p:txBody>
          <a:bodyPr wrap="none" lIns="65231" tIns="32614" rIns="65231" bIns="32614" anchor="ctr"/>
          <a:lstStyle/>
          <a:p>
            <a:pPr defTabSz="931626"/>
            <a:endParaRPr lang="en-US" sz="1836">
              <a:solidFill>
                <a:srgbClr val="000000"/>
              </a:solidFill>
            </a:endParaRPr>
          </a:p>
        </p:txBody>
      </p:sp>
      <p:pic>
        <p:nvPicPr>
          <p:cNvPr id="5" name="Picture 34" descr="Efficiency.png"/>
          <p:cNvPicPr>
            <a:picLocks noChangeAspect="1"/>
          </p:cNvPicPr>
          <p:nvPr/>
        </p:nvPicPr>
        <p:blipFill>
          <a:blip r:embed="rId3" cstate="email"/>
          <a:srcRect/>
          <a:stretch>
            <a:fillRect/>
          </a:stretch>
        </p:blipFill>
        <p:spPr bwMode="auto">
          <a:xfrm>
            <a:off x="354977" y="561272"/>
            <a:ext cx="518138" cy="690852"/>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350837" y="1592262"/>
            <a:ext cx="11857748" cy="6218459"/>
          </a:xfrm>
          <a:prstGeom prst="rect">
            <a:avLst/>
          </a:prstGeom>
        </p:spPr>
      </p:pic>
      <p:sp>
        <p:nvSpPr>
          <p:cNvPr id="8" name="Text Placeholder 2"/>
          <p:cNvSpPr txBox="1">
            <a:spLocks/>
          </p:cNvSpPr>
          <p:nvPr/>
        </p:nvSpPr>
        <p:spPr>
          <a:xfrm>
            <a:off x="10485437" y="6159797"/>
            <a:ext cx="16002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chemeClr val="accent1"/>
                </a:solidFill>
              </a:rPr>
              <a:t>#</a:t>
            </a:r>
            <a:r>
              <a:rPr lang="en-US" sz="2000" dirty="0" err="1" smtClean="0">
                <a:solidFill>
                  <a:schemeClr val="accent1"/>
                </a:solidFill>
              </a:rPr>
              <a:t>TechSum</a:t>
            </a:r>
            <a:endParaRPr lang="en-US" sz="2000" dirty="0">
              <a:solidFill>
                <a:schemeClr val="accent1"/>
              </a:solidFill>
            </a:endParaRPr>
          </a:p>
        </p:txBody>
      </p:sp>
    </p:spTree>
    <p:extLst>
      <p:ext uri="{BB962C8B-B14F-4D97-AF65-F5344CB8AC3E}">
        <p14:creationId xmlns:p14="http://schemas.microsoft.com/office/powerpoint/2010/main" val="331664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289</TotalTime>
  <Words>1690</Words>
  <Application>Microsoft Office PowerPoint</Application>
  <PresentationFormat>Custom</PresentationFormat>
  <Paragraphs>421</Paragraphs>
  <Slides>49</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Calibri</vt:lpstr>
      <vt:lpstr>Cambria Math</vt:lpstr>
      <vt:lpstr>Consolas</vt:lpstr>
      <vt:lpstr>Corbel</vt:lpstr>
      <vt:lpstr>MS PGothic</vt:lpstr>
      <vt:lpstr>Segoe UI</vt:lpstr>
      <vt:lpstr>Segoe UI Light</vt:lpstr>
      <vt:lpstr>Segoe UI Semibold</vt:lpstr>
      <vt:lpstr>Wingdings</vt:lpstr>
      <vt:lpstr>GCIO Summit 2016 Template - White</vt:lpstr>
      <vt:lpstr>PowerPoint Presentation</vt:lpstr>
      <vt:lpstr>Hyper-V, Contenedores y Nano Server</vt:lpstr>
      <vt:lpstr>Nano Server</vt:lpstr>
      <vt:lpstr>PowerPoint Presentation</vt:lpstr>
      <vt:lpstr>PowerPoint Presentation</vt:lpstr>
      <vt:lpstr>Nano Server – Un paso más en la evolución de los Sistemas Clould: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Hyper-V Novedades</vt:lpstr>
      <vt:lpstr>PowerPoint Presentation</vt:lpstr>
      <vt:lpstr>PowerPoint Presentation</vt:lpstr>
      <vt:lpstr>Hyper-V Seguridad</vt:lpstr>
      <vt:lpstr>PowerPoint Presentation</vt:lpstr>
      <vt:lpstr>PowerPoint Presentation</vt:lpstr>
      <vt:lpstr>Hyper-V Disponibilidad</vt:lpstr>
      <vt:lpstr>PowerPoint Presentation</vt:lpstr>
      <vt:lpstr>PowerPoint Presentation</vt:lpstr>
      <vt:lpstr>PowerPoint Presentation</vt:lpstr>
      <vt:lpstr>PowerPoint Presentation</vt:lpstr>
      <vt:lpstr>Hyper-V Mejoras Operativas</vt:lpstr>
      <vt:lpstr>PowerPoint Presentation</vt:lpstr>
      <vt:lpstr>PowerPoint Presentation</vt:lpstr>
      <vt:lpstr>PowerPoint Presentation</vt:lpstr>
      <vt:lpstr>Hyper-V Escalado</vt:lpstr>
      <vt:lpstr>PowerPoint Presentation</vt:lpstr>
      <vt:lpstr>Contenedores</vt:lpstr>
      <vt:lpstr>PowerPoint Presentation</vt:lpstr>
      <vt:lpstr>PowerPoint Presentation</vt:lpstr>
      <vt:lpstr>PowerPoint Presentation</vt:lpstr>
      <vt:lpstr>PowerPoint Presentation</vt:lpstr>
      <vt:lpstr>PowerPoint Presentation</vt:lpstr>
      <vt:lpstr>Casos de Uso Contenedores</vt:lpstr>
      <vt:lpstr>PowerPoint Presentation</vt:lpstr>
      <vt:lpstr>Ejecución de Contenedores Windows Server - HyperV</vt:lpstr>
      <vt:lpstr>PowerPoint Presentation</vt:lpstr>
      <vt:lpstr>PowerPoint Presentation</vt:lpstr>
      <vt:lpstr>PowerPoint Presentation</vt:lpstr>
      <vt:lpstr>PowerPoint Presentation</vt:lpstr>
      <vt:lpstr>PowerPoint Presentation</vt:lpstr>
      <vt:lpstr>Gestión de Contenedores</vt:lpstr>
      <vt:lpstr>PowerPoint Presentation</vt:lpstr>
      <vt:lpstr>Demo</vt:lpstr>
      <vt:lpstr>Gracias</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Samuel Lopez Trenado</cp:lastModifiedBy>
  <cp:revision>47</cp:revision>
  <dcterms:created xsi:type="dcterms:W3CDTF">2016-08-22T02:07:54Z</dcterms:created>
  <dcterms:modified xsi:type="dcterms:W3CDTF">2016-10-04T06:14:18Z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